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7" r:id="rId8"/>
    <p:sldId id="268" r:id="rId9"/>
    <p:sldId id="272" r:id="rId10"/>
    <p:sldId id="273" r:id="rId11"/>
    <p:sldId id="278" r:id="rId12"/>
    <p:sldId id="290" r:id="rId13"/>
    <p:sldId id="275" r:id="rId14"/>
    <p:sldId id="263" r:id="rId15"/>
    <p:sldId id="283" r:id="rId16"/>
    <p:sldId id="274" r:id="rId17"/>
    <p:sldId id="284" r:id="rId18"/>
    <p:sldId id="286" r:id="rId19"/>
    <p:sldId id="285" r:id="rId20"/>
    <p:sldId id="287" r:id="rId21"/>
    <p:sldId id="281" r:id="rId22"/>
    <p:sldId id="291" r:id="rId23"/>
    <p:sldId id="292" r:id="rId24"/>
    <p:sldId id="294" r:id="rId25"/>
    <p:sldId id="295" r:id="rId26"/>
    <p:sldId id="265" r:id="rId2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9" autoAdjust="0"/>
    <p:restoredTop sz="80698" autoAdjust="0"/>
  </p:normalViewPr>
  <p:slideViewPr>
    <p:cSldViewPr>
      <p:cViewPr varScale="1">
        <p:scale>
          <a:sx n="88" d="100"/>
          <a:sy n="88" d="100"/>
        </p:scale>
        <p:origin x="-7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BD9D43-368F-460D-9AFA-CAEE687C8BC2}" type="datetimeFigureOut">
              <a:rPr lang="en-US" smtClean="0"/>
              <a:pPr/>
              <a:t>10/15/2010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9FE1AE-E4DF-4BE1-84A2-9CF874D6FC6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3BE542-9AE9-4C11-9A73-3D99446A2DF2}" type="datetimeFigureOut">
              <a:rPr lang="en-US" smtClean="0"/>
              <a:pPr/>
              <a:t>10/15/2010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776E29-F940-4A82-9555-170E1081BB6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776E29-F940-4A82-9555-170E1081BB6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776E29-F940-4A82-9555-170E1081BB6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776E29-F940-4A82-9555-170E1081BB6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776E29-F940-4A82-9555-170E1081BB6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776E29-F940-4A82-9555-170E1081BB6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776E29-F940-4A82-9555-170E1081BB6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Reinforce Goal</a:t>
            </a:r>
            <a:r>
              <a:rPr lang="en-US" baseline="0" dirty="0" smtClean="0"/>
              <a:t> 1 – Increase the Sustainable Management and Conservation of Forests.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Mention </a:t>
            </a:r>
            <a:r>
              <a:rPr lang="en-US" dirty="0" smtClean="0"/>
              <a:t>Efforts that Alton</a:t>
            </a:r>
            <a:r>
              <a:rPr lang="en-US" baseline="0" dirty="0" smtClean="0"/>
              <a:t> Perry has being doing for Outreach.</a:t>
            </a:r>
            <a:endParaRPr lang="en-US" dirty="0" smtClean="0"/>
          </a:p>
          <a:p>
            <a:endParaRPr lang="en-US" dirty="0"/>
          </a:p>
        </p:txBody>
      </p:sp>
      <p:sp>
        <p:nvSpPr>
          <p:cNvPr id="4" name="Slide Number Placeholder 3"/>
          <p:cNvSpPr>
            <a:spLocks noGrp="1"/>
          </p:cNvSpPr>
          <p:nvPr>
            <p:ph type="sldNum" sz="quarter" idx="10"/>
          </p:nvPr>
        </p:nvSpPr>
        <p:spPr/>
        <p:txBody>
          <a:bodyPr/>
          <a:lstStyle/>
          <a:p>
            <a:fld id="{45776E29-F940-4A82-9555-170E1081BB6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776E29-F940-4A82-9555-170E1081BB6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776E29-F940-4A82-9555-170E1081BB6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accent2">
                    <a:lumMod val="50000"/>
                  </a:schemeClr>
                </a:solidFill>
              </a:rPr>
              <a:t>In the next 20 years, development will continue to increase very rapidly in NC, particularly around urban areas in the piedmont.</a:t>
            </a:r>
          </a:p>
          <a:p>
            <a:endParaRPr lang="en-US" sz="1200" dirty="0" smtClean="0">
              <a:solidFill>
                <a:schemeClr val="accent2">
                  <a:lumMod val="50000"/>
                </a:schemeClr>
              </a:solidFill>
            </a:endParaRPr>
          </a:p>
          <a:p>
            <a:r>
              <a:rPr lang="en-US" sz="1200" dirty="0" smtClean="0">
                <a:solidFill>
                  <a:schemeClr val="accent2">
                    <a:lumMod val="50000"/>
                  </a:schemeClr>
                </a:solidFill>
              </a:rPr>
              <a:t>The state’s mountains and coastal plain will also experience increased land-use pressures from new residents and retirees moving into these parts of the state.</a:t>
            </a:r>
          </a:p>
          <a:p>
            <a:endParaRPr lang="en-US" dirty="0"/>
          </a:p>
        </p:txBody>
      </p:sp>
      <p:sp>
        <p:nvSpPr>
          <p:cNvPr id="4" name="Slide Number Placeholder 3"/>
          <p:cNvSpPr>
            <a:spLocks noGrp="1"/>
          </p:cNvSpPr>
          <p:nvPr>
            <p:ph type="sldNum" sz="quarter" idx="10"/>
          </p:nvPr>
        </p:nvSpPr>
        <p:spPr/>
        <p:txBody>
          <a:bodyPr/>
          <a:lstStyle/>
          <a:p>
            <a:fld id="{45776E29-F940-4A82-9555-170E1081BB6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776E29-F940-4A82-9555-170E1081BB6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776E29-F940-4A82-9555-170E1081BB6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776E29-F940-4A82-9555-170E1081BB6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Statewide Forest Resource Assessment</a:t>
            </a:r>
            <a:r>
              <a:rPr lang="en-US" baseline="0" dirty="0" smtClean="0"/>
              <a:t> is a Reality Check of the Forces &amp; Trends that have been going on over the past 10 to 20 years in the State.</a:t>
            </a:r>
          </a:p>
          <a:p>
            <a:endParaRPr lang="en-US" baseline="0" dirty="0" smtClean="0"/>
          </a:p>
          <a:p>
            <a:r>
              <a:rPr lang="en-US" baseline="0" dirty="0" smtClean="0"/>
              <a:t>Many districts or regions of the State have transitioned  or will be transitioning from being primarily Rural to Urban, or a mixture of both.</a:t>
            </a:r>
          </a:p>
          <a:p>
            <a:endParaRPr lang="en-US" baseline="0" dirty="0" smtClean="0"/>
          </a:p>
          <a:p>
            <a:r>
              <a:rPr lang="en-US" baseline="0" dirty="0" smtClean="0"/>
              <a:t>With this transition, comes new forest landowners with different backgrounds and objectives.</a:t>
            </a:r>
            <a:endParaRPr lang="en-US" dirty="0"/>
          </a:p>
        </p:txBody>
      </p:sp>
      <p:sp>
        <p:nvSpPr>
          <p:cNvPr id="4" name="Slide Number Placeholder 3"/>
          <p:cNvSpPr>
            <a:spLocks noGrp="1"/>
          </p:cNvSpPr>
          <p:nvPr>
            <p:ph type="sldNum" sz="quarter" idx="10"/>
          </p:nvPr>
        </p:nvSpPr>
        <p:spPr/>
        <p:txBody>
          <a:bodyPr/>
          <a:lstStyle/>
          <a:p>
            <a:fld id="{45776E29-F940-4A82-9555-170E1081BB6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include Forest Legacy, Conservation Easements through Land Trusts or cost-share programs. </a:t>
            </a:r>
            <a:r>
              <a:rPr lang="en-US" baseline="0" dirty="0" smtClean="0"/>
              <a:t>Clean Water Management Trust Fund acquisitions along with Natural Heritage Trust Fund.</a:t>
            </a:r>
          </a:p>
          <a:p>
            <a:endParaRPr lang="en-US" baseline="0" dirty="0" smtClean="0"/>
          </a:p>
          <a:p>
            <a:r>
              <a:rPr lang="en-US" baseline="0" dirty="0" smtClean="0"/>
              <a:t>Strategic  Maps and GIS Products.</a:t>
            </a:r>
            <a:endParaRPr lang="en-US" dirty="0" smtClean="0"/>
          </a:p>
        </p:txBody>
      </p:sp>
      <p:sp>
        <p:nvSpPr>
          <p:cNvPr id="4" name="Slide Number Placeholder 3"/>
          <p:cNvSpPr>
            <a:spLocks noGrp="1"/>
          </p:cNvSpPr>
          <p:nvPr>
            <p:ph type="sldNum" sz="quarter" idx="10"/>
          </p:nvPr>
        </p:nvSpPr>
        <p:spPr/>
        <p:txBody>
          <a:bodyPr/>
          <a:lstStyle/>
          <a:p>
            <a:fld id="{45776E29-F940-4A82-9555-170E1081BB6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Objective</a:t>
            </a:r>
            <a:r>
              <a:rPr lang="en-US" baseline="0" dirty="0" smtClean="0"/>
              <a:t> is where the NC DFR can excel.</a:t>
            </a:r>
          </a:p>
          <a:p>
            <a:endParaRPr lang="en-US" baseline="0" dirty="0" smtClean="0"/>
          </a:p>
          <a:p>
            <a:r>
              <a:rPr lang="en-US" baseline="0" dirty="0" smtClean="0"/>
              <a:t>Going to take technical proficiency, continual education, promotion of services &amp; benefits of active management, continued funding avenues for landowners and tax benefits.</a:t>
            </a:r>
            <a:endParaRPr lang="en-US" dirty="0"/>
          </a:p>
        </p:txBody>
      </p:sp>
      <p:sp>
        <p:nvSpPr>
          <p:cNvPr id="4" name="Slide Number Placeholder 3"/>
          <p:cNvSpPr>
            <a:spLocks noGrp="1"/>
          </p:cNvSpPr>
          <p:nvPr>
            <p:ph type="sldNum" sz="quarter" idx="10"/>
          </p:nvPr>
        </p:nvSpPr>
        <p:spPr/>
        <p:txBody>
          <a:bodyPr/>
          <a:lstStyle/>
          <a:p>
            <a:fld id="{45776E29-F940-4A82-9555-170E1081BB6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include Landowner Survey Grant Project.  </a:t>
            </a:r>
          </a:p>
          <a:p>
            <a:endParaRPr lang="en-US" dirty="0" smtClean="0"/>
          </a:p>
          <a:p>
            <a:r>
              <a:rPr lang="en-US" dirty="0" smtClean="0"/>
              <a:t>Ongoing Efforts to better understand changing landowners objectives &amp; attitudes toward</a:t>
            </a:r>
            <a:r>
              <a:rPr lang="en-US" baseline="0" dirty="0" smtClean="0"/>
              <a:t> forest management. Goal is to reach more landowners to provide necessary information or services to better manage or conserve their natural resources.</a:t>
            </a:r>
          </a:p>
          <a:p>
            <a:endParaRPr lang="en-US" baseline="0" dirty="0" smtClean="0"/>
          </a:p>
          <a:p>
            <a:r>
              <a:rPr lang="en-US" baseline="0" dirty="0" smtClean="0"/>
              <a:t>Changing Roles workshops another example.</a:t>
            </a:r>
            <a:endParaRPr lang="en-US" dirty="0"/>
          </a:p>
        </p:txBody>
      </p:sp>
      <p:sp>
        <p:nvSpPr>
          <p:cNvPr id="4" name="Slide Number Placeholder 3"/>
          <p:cNvSpPr>
            <a:spLocks noGrp="1"/>
          </p:cNvSpPr>
          <p:nvPr>
            <p:ph type="sldNum" sz="quarter" idx="10"/>
          </p:nvPr>
        </p:nvSpPr>
        <p:spPr/>
        <p:txBody>
          <a:bodyPr/>
          <a:lstStyle/>
          <a:p>
            <a:fld id="{45776E29-F940-4A82-9555-170E1081BB6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may include Small Woodlot Forestry, Community Based</a:t>
            </a:r>
            <a:r>
              <a:rPr lang="en-US" baseline="0" dirty="0" smtClean="0"/>
              <a:t> Forestry, and Forest Stewardship.</a:t>
            </a:r>
          </a:p>
          <a:p>
            <a:endParaRPr lang="en-US" baseline="0" dirty="0" smtClean="0"/>
          </a:p>
          <a:p>
            <a:r>
              <a:rPr lang="en-US" baseline="0" dirty="0" smtClean="0"/>
              <a:t>NC DFR can play a role at the local level through our involvement &amp; participation with municipalities on forest/landscape-level projects, technical assistance &amp; information during planning phases or meetings.</a:t>
            </a:r>
          </a:p>
          <a:p>
            <a:endParaRPr lang="en-US" baseline="0" dirty="0" smtClean="0"/>
          </a:p>
          <a:p>
            <a:r>
              <a:rPr lang="en-US" baseline="0" dirty="0" err="1" smtClean="0"/>
              <a:t>Firewise</a:t>
            </a:r>
            <a:r>
              <a:rPr lang="en-US" baseline="0" dirty="0" smtClean="0"/>
              <a:t> and CWPP may become more important for some counties to take a more active role at the community level.</a:t>
            </a:r>
          </a:p>
          <a:p>
            <a:endParaRPr lang="en-US" baseline="0" dirty="0" smtClean="0"/>
          </a:p>
          <a:p>
            <a:r>
              <a:rPr lang="en-US" baseline="0" dirty="0" smtClean="0"/>
              <a:t>Conservation and Connectivity of green space between rural and urban interfaces.</a:t>
            </a:r>
            <a:endParaRPr lang="en-US" dirty="0"/>
          </a:p>
        </p:txBody>
      </p:sp>
      <p:sp>
        <p:nvSpPr>
          <p:cNvPr id="4" name="Slide Number Placeholder 3"/>
          <p:cNvSpPr>
            <a:spLocks noGrp="1"/>
          </p:cNvSpPr>
          <p:nvPr>
            <p:ph type="sldNum" sz="quarter" idx="10"/>
          </p:nvPr>
        </p:nvSpPr>
        <p:spPr/>
        <p:txBody>
          <a:bodyPr/>
          <a:lstStyle/>
          <a:p>
            <a:fld id="{45776E29-F940-4A82-9555-170E1081BB6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776E29-F940-4A82-9555-170E1081BB64}" type="slidenum">
              <a:rPr lang="en-US" smtClean="0"/>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achieve</a:t>
            </a:r>
            <a:r>
              <a:rPr lang="en-US" baseline="0" dirty="0" smtClean="0"/>
              <a:t> Goal 1, the following statements will be needed.</a:t>
            </a:r>
            <a:endParaRPr lang="en-US" dirty="0"/>
          </a:p>
        </p:txBody>
      </p:sp>
      <p:sp>
        <p:nvSpPr>
          <p:cNvPr id="4" name="Slide Number Placeholder 3"/>
          <p:cNvSpPr>
            <a:spLocks noGrp="1"/>
          </p:cNvSpPr>
          <p:nvPr>
            <p:ph type="sldNum" sz="quarter" idx="10"/>
          </p:nvPr>
        </p:nvSpPr>
        <p:spPr/>
        <p:txBody>
          <a:bodyPr/>
          <a:lstStyle/>
          <a:p>
            <a:fld id="{45776E29-F940-4A82-9555-170E1081BB6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776E29-F940-4A82-9555-170E1081BB6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the general trend in timberland. Perhaps less storms since last survey period along with economic</a:t>
            </a:r>
            <a:r>
              <a:rPr lang="en-US" baseline="0" dirty="0" smtClean="0"/>
              <a:t> climate for housing &amp; wood product companies.</a:t>
            </a:r>
          </a:p>
          <a:p>
            <a:endParaRPr lang="en-US" baseline="0" dirty="0" smtClean="0"/>
          </a:p>
          <a:p>
            <a:r>
              <a:rPr lang="en-US" baseline="0" dirty="0" smtClean="0"/>
              <a:t>Note the shift in in timberland ownership, particularly with forest industry.</a:t>
            </a:r>
          </a:p>
          <a:p>
            <a:endParaRPr lang="en-US" baseline="0" dirty="0" smtClean="0"/>
          </a:p>
          <a:p>
            <a:r>
              <a:rPr lang="en-US" baseline="0" dirty="0" smtClean="0"/>
              <a:t>Mention the favorable sustainability trends with both softwood &amp; hardwood growth vs. removal ratios.</a:t>
            </a:r>
            <a:endParaRPr lang="en-US" dirty="0"/>
          </a:p>
        </p:txBody>
      </p:sp>
      <p:sp>
        <p:nvSpPr>
          <p:cNvPr id="4" name="Slide Number Placeholder 3"/>
          <p:cNvSpPr>
            <a:spLocks noGrp="1"/>
          </p:cNvSpPr>
          <p:nvPr>
            <p:ph type="sldNum" sz="quarter" idx="10"/>
          </p:nvPr>
        </p:nvSpPr>
        <p:spPr/>
        <p:txBody>
          <a:bodyPr/>
          <a:lstStyle/>
          <a:p>
            <a:fld id="{45776E29-F940-4A82-9555-170E1081BB6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a:t>
            </a:r>
            <a:r>
              <a:rPr lang="en-US" baseline="0" dirty="0" smtClean="0"/>
              <a:t> significant trend over the last 2 survey periods is the divestiture of Forest Industry Land.</a:t>
            </a:r>
          </a:p>
          <a:p>
            <a:endParaRPr lang="en-US" baseline="0" dirty="0" smtClean="0"/>
          </a:p>
          <a:p>
            <a:r>
              <a:rPr lang="en-US" baseline="0" dirty="0" smtClean="0"/>
              <a:t>No longer holding on to as much land for hard assets. Many are comfortable finding wood supply on open market.</a:t>
            </a:r>
          </a:p>
          <a:p>
            <a:endParaRPr lang="en-US" baseline="0" dirty="0" smtClean="0"/>
          </a:p>
          <a:p>
            <a:r>
              <a:rPr lang="en-US" baseline="0" dirty="0" smtClean="0"/>
              <a:t>Much of this land has been bought by NIPF (Corporate) landowners, namely TIMO’s &amp; REIT’s.</a:t>
            </a:r>
          </a:p>
          <a:p>
            <a:endParaRPr lang="en-US" baseline="0" dirty="0" smtClean="0"/>
          </a:p>
          <a:p>
            <a:r>
              <a:rPr lang="en-US" baseline="0" dirty="0" smtClean="0"/>
              <a:t>Public land has increased also. Likely see these trends continue.</a:t>
            </a:r>
            <a:endParaRPr lang="en-US" dirty="0"/>
          </a:p>
        </p:txBody>
      </p:sp>
      <p:sp>
        <p:nvSpPr>
          <p:cNvPr id="4" name="Slide Number Placeholder 3"/>
          <p:cNvSpPr>
            <a:spLocks noGrp="1"/>
          </p:cNvSpPr>
          <p:nvPr>
            <p:ph type="sldNum" sz="quarter" idx="10"/>
          </p:nvPr>
        </p:nvSpPr>
        <p:spPr/>
        <p:txBody>
          <a:bodyPr/>
          <a:lstStyle/>
          <a:p>
            <a:fld id="{45776E29-F940-4A82-9555-170E1081BB6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Statewide, the </a:t>
            </a:r>
            <a:r>
              <a:rPr lang="en-US" sz="1200" b="1" kern="1200" baseline="0" dirty="0" smtClean="0">
                <a:solidFill>
                  <a:schemeClr val="tx1"/>
                </a:solidFill>
                <a:latin typeface="+mn-lt"/>
                <a:ea typeface="+mn-ea"/>
                <a:cs typeface="+mn-cs"/>
              </a:rPr>
              <a:t>area classified as pine plantation increased by 27 percent</a:t>
            </a:r>
            <a:r>
              <a:rPr lang="en-US" sz="1200" kern="1200" baseline="0" dirty="0" smtClean="0">
                <a:solidFill>
                  <a:schemeClr val="tx1"/>
                </a:solidFill>
                <a:latin typeface="+mn-lt"/>
                <a:ea typeface="+mn-ea"/>
                <a:cs typeface="+mn-cs"/>
              </a:rPr>
              <a:t>, from 2.1 to 2.7 million acres between 2002 and 2007</a:t>
            </a:r>
          </a:p>
          <a:p>
            <a:r>
              <a:rPr lang="en-US" sz="1200" kern="1200" baseline="0" dirty="0" smtClean="0">
                <a:solidFill>
                  <a:schemeClr val="tx1"/>
                </a:solidFill>
                <a:latin typeface="+mn-lt"/>
                <a:ea typeface="+mn-ea"/>
                <a:cs typeface="+mn-cs"/>
              </a:rPr>
              <a:t>(FIGURE 2</a:t>
            </a:r>
            <a:r>
              <a:rPr lang="en-US" sz="1200" i="1" kern="1200" baseline="0" dirty="0" smtClean="0">
                <a:solidFill>
                  <a:schemeClr val="tx1"/>
                </a:solidFill>
                <a:latin typeface="+mn-lt"/>
                <a:ea typeface="+mn-ea"/>
                <a:cs typeface="+mn-cs"/>
              </a:rPr>
              <a:t>a-13), and </a:t>
            </a:r>
            <a:r>
              <a:rPr lang="en-US" sz="1200" b="1" i="1" kern="1200" baseline="0" dirty="0" smtClean="0">
                <a:solidFill>
                  <a:schemeClr val="tx1"/>
                </a:solidFill>
                <a:latin typeface="+mn-lt"/>
                <a:ea typeface="+mn-ea"/>
                <a:cs typeface="+mn-cs"/>
              </a:rPr>
              <a:t>accounted for 15 percent </a:t>
            </a:r>
            <a:r>
              <a:rPr lang="en-US" sz="1200" b="1" kern="1200" baseline="0" dirty="0" smtClean="0">
                <a:solidFill>
                  <a:schemeClr val="tx1"/>
                </a:solidFill>
                <a:latin typeface="+mn-lt"/>
                <a:ea typeface="+mn-ea"/>
                <a:cs typeface="+mn-cs"/>
              </a:rPr>
              <a:t>of the state’s timberland.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However, this timberland was not evenly distributed across the state. Pine plantations </a:t>
            </a:r>
            <a:r>
              <a:rPr lang="en-US" sz="1200" b="1" kern="1200" baseline="0" dirty="0" smtClean="0">
                <a:solidFill>
                  <a:schemeClr val="tx1"/>
                </a:solidFill>
                <a:latin typeface="+mn-lt"/>
                <a:ea typeface="+mn-ea"/>
                <a:cs typeface="+mn-cs"/>
              </a:rPr>
              <a:t>decreased</a:t>
            </a:r>
            <a:r>
              <a:rPr lang="en-US" sz="1200" kern="1200" baseline="0" dirty="0" smtClean="0">
                <a:solidFill>
                  <a:schemeClr val="tx1"/>
                </a:solidFill>
                <a:latin typeface="+mn-lt"/>
                <a:ea typeface="+mn-ea"/>
                <a:cs typeface="+mn-cs"/>
              </a:rPr>
              <a:t> in the mountains by 41,000 acres</a:t>
            </a:r>
            <a:r>
              <a:rPr lang="en-US" sz="1200" i="1" kern="1200" baseline="0" dirty="0" smtClean="0">
                <a:solidFill>
                  <a:schemeClr val="tx1"/>
                </a:solidFill>
                <a:latin typeface="+mn-lt"/>
                <a:ea typeface="+mn-ea"/>
                <a:cs typeface="+mn-cs"/>
              </a:rPr>
              <a:t>. </a:t>
            </a:r>
            <a:endParaRPr lang="en-US" sz="1200" i="1" kern="1200" baseline="0" dirty="0" smtClean="0">
              <a:solidFill>
                <a:schemeClr val="tx1"/>
              </a:solidFill>
              <a:latin typeface="+mn-lt"/>
              <a:ea typeface="+mn-ea"/>
              <a:cs typeface="+mn-cs"/>
            </a:endParaRP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The </a:t>
            </a:r>
            <a:r>
              <a:rPr lang="en-US" sz="1200" i="1" kern="1200" baseline="0" dirty="0" smtClean="0">
                <a:solidFill>
                  <a:schemeClr val="tx1"/>
                </a:solidFill>
                <a:latin typeface="+mn-lt"/>
                <a:ea typeface="+mn-ea"/>
                <a:cs typeface="+mn-cs"/>
              </a:rPr>
              <a:t>piedmont gained 30,000 acres of </a:t>
            </a:r>
            <a:r>
              <a:rPr lang="en-US" sz="1200" kern="1200" baseline="0" dirty="0" smtClean="0">
                <a:solidFill>
                  <a:schemeClr val="tx1"/>
                </a:solidFill>
                <a:latin typeface="+mn-lt"/>
                <a:ea typeface="+mn-ea"/>
                <a:cs typeface="+mn-cs"/>
              </a:rPr>
              <a:t>pine plantations, and the </a:t>
            </a:r>
            <a:r>
              <a:rPr lang="en-US" sz="1200" b="1" kern="1200" baseline="0" dirty="0" smtClean="0">
                <a:solidFill>
                  <a:schemeClr val="tx1"/>
                </a:solidFill>
                <a:latin typeface="+mn-lt"/>
                <a:ea typeface="+mn-ea"/>
                <a:cs typeface="+mn-cs"/>
              </a:rPr>
              <a:t>coastal plain gained 583,000 acres.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Eighty percent of all pine plantations in the state occurred in the coastal </a:t>
            </a:r>
            <a:r>
              <a:rPr lang="en-US" sz="1200" kern="1200" baseline="0" dirty="0" smtClean="0">
                <a:solidFill>
                  <a:schemeClr val="tx1"/>
                </a:solidFill>
                <a:latin typeface="+mn-lt"/>
                <a:ea typeface="+mn-ea"/>
                <a:cs typeface="+mn-cs"/>
              </a:rPr>
              <a:t>plain.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Of the total timberland in the coastal plain, 24 </a:t>
            </a:r>
            <a:r>
              <a:rPr lang="en-US" sz="1200" kern="1200" baseline="0" dirty="0" smtClean="0">
                <a:solidFill>
                  <a:schemeClr val="tx1"/>
                </a:solidFill>
                <a:latin typeface="+mn-lt"/>
                <a:ea typeface="+mn-ea"/>
                <a:cs typeface="+mn-cs"/>
              </a:rPr>
              <a:t>percent </a:t>
            </a:r>
            <a:r>
              <a:rPr lang="en-US" sz="1200" kern="1200" baseline="0" dirty="0" smtClean="0">
                <a:solidFill>
                  <a:schemeClr val="tx1"/>
                </a:solidFill>
                <a:latin typeface="+mn-lt"/>
                <a:ea typeface="+mn-ea"/>
                <a:cs typeface="+mn-cs"/>
              </a:rPr>
              <a:t>is classified as pine </a:t>
            </a:r>
            <a:r>
              <a:rPr lang="en-US" sz="1200" kern="1200" baseline="0" dirty="0" smtClean="0">
                <a:solidFill>
                  <a:schemeClr val="tx1"/>
                </a:solidFill>
                <a:latin typeface="+mn-lt"/>
                <a:ea typeface="+mn-ea"/>
                <a:cs typeface="+mn-cs"/>
              </a:rPr>
              <a:t>plantations.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Natural pine stands made up 17 percent of all timberland in 2007, compared with 16 percent in 2002 and 22 percent in 1990.</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Upland hardwood stands accounted for 41 percent of the state’s timberland in 2007. </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Opportunity </a:t>
            </a:r>
            <a:r>
              <a:rPr lang="en-US" sz="1200" kern="1200" baseline="0" dirty="0" smtClean="0">
                <a:solidFill>
                  <a:schemeClr val="tx1"/>
                </a:solidFill>
                <a:latin typeface="+mn-lt"/>
                <a:ea typeface="+mn-ea"/>
                <a:cs typeface="+mn-cs"/>
              </a:rPr>
              <a:t>to better manage our hardwood stands through forest stand improvement practices.</a:t>
            </a:r>
            <a:endParaRPr lang="en-US" dirty="0"/>
          </a:p>
        </p:txBody>
      </p:sp>
      <p:sp>
        <p:nvSpPr>
          <p:cNvPr id="4" name="Slide Number Placeholder 3"/>
          <p:cNvSpPr>
            <a:spLocks noGrp="1"/>
          </p:cNvSpPr>
          <p:nvPr>
            <p:ph type="sldNum" sz="quarter" idx="10"/>
          </p:nvPr>
        </p:nvSpPr>
        <p:spPr/>
        <p:txBody>
          <a:bodyPr/>
          <a:lstStyle/>
          <a:p>
            <a:fld id="{45776E29-F940-4A82-9555-170E1081BB6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a:t>
            </a:r>
            <a:r>
              <a:rPr lang="en-US" baseline="0" dirty="0" smtClean="0"/>
              <a:t> role NC DFR FIA program does to collect field data across the state. FEDs help with the analysis &amp; reporting of data.</a:t>
            </a:r>
            <a:endParaRPr lang="en-US" dirty="0"/>
          </a:p>
        </p:txBody>
      </p:sp>
      <p:sp>
        <p:nvSpPr>
          <p:cNvPr id="4" name="Slide Number Placeholder 3"/>
          <p:cNvSpPr>
            <a:spLocks noGrp="1"/>
          </p:cNvSpPr>
          <p:nvPr>
            <p:ph type="sldNum" sz="quarter" idx="10"/>
          </p:nvPr>
        </p:nvSpPr>
        <p:spPr/>
        <p:txBody>
          <a:bodyPr/>
          <a:lstStyle/>
          <a:p>
            <a:fld id="{45776E29-F940-4A82-9555-170E1081BB6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776E29-F940-4A82-9555-170E1081BB6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endParaRPr lang="es-ES" dirty="0"/>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lang="es-ES" dirty="0"/>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3F70F101-12FF-4C95-983C-9F09488B6D84}" type="slidenum">
              <a:rPr lang="es-ES" smtClean="0"/>
              <a:pPr/>
              <a:t>‹#›</a:t>
            </a:fld>
            <a:endParaRPr lang="es-ES" dirty="0"/>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5D24B51-13C5-412D-BCA2-92F155A15409}" type="slidenum">
              <a:rPr lang="es-ES" smtClean="0"/>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a:xfrm>
            <a:off x="7848600" y="533400"/>
            <a:ext cx="762000" cy="609600"/>
          </a:xfrm>
        </p:spPr>
        <p:txBody>
          <a:bodyPr/>
          <a:lstStyle/>
          <a:p>
            <a:fld id="{B3B747B8-BF8D-4BDA-9A9C-B16EEAFEBB0A}" type="slidenum">
              <a:rPr lang="es-ES" smtClean="0"/>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3B202679-721B-4BB5-AA41-904E43E5BA02}" type="slidenum">
              <a:rPr lang="es-ES" smtClean="0"/>
              <a:pPr/>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endParaRPr lang="es-ES" dirty="0"/>
          </a:p>
        </p:txBody>
      </p:sp>
      <p:sp>
        <p:nvSpPr>
          <p:cNvPr id="5" name="Footer Placeholder 4"/>
          <p:cNvSpPr>
            <a:spLocks noGrp="1"/>
          </p:cNvSpPr>
          <p:nvPr>
            <p:ph type="ftr" sz="quarter" idx="11"/>
          </p:nvPr>
        </p:nvSpPr>
        <p:spPr>
          <a:xfrm>
            <a:off x="1892808" y="6556248"/>
            <a:ext cx="1673352" cy="228600"/>
          </a:xfrm>
        </p:spPr>
        <p:txBody>
          <a:bodyPr/>
          <a:lstStyle/>
          <a:p>
            <a:endParaRPr lang="es-ES" dirty="0"/>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5AB5D17B-B8A4-428E-B538-BE2BF93687DE}" type="slidenum">
              <a:rPr lang="es-ES" smtClean="0"/>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75390123-7E08-421A-8007-81258888055B}" type="slidenum">
              <a:rPr lang="es-ES" smtClean="0"/>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6ED31AE9-BA27-4473-A613-25BFDECE584F}" type="slidenum">
              <a:rPr lang="es-ES" smtClean="0"/>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F5FCACC2-9438-45D0-9739-8E8C6300B46E}" type="slidenum">
              <a:rPr lang="es-ES" smtClean="0"/>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Date Placeholder 1"/>
          <p:cNvSpPr>
            <a:spLocks noGrp="1"/>
          </p:cNvSpPr>
          <p:nvPr>
            <p:ph type="dt" sz="half" idx="10"/>
          </p:nvPr>
        </p:nvSpPr>
        <p:spPr/>
        <p:txBody>
          <a:bodyPr/>
          <a:lstStyle/>
          <a:p>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8967270B-337E-4B12-B1E0-E4D0DC20747C}" type="slidenum">
              <a:rPr lang="es-ES" smtClean="0"/>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990CC0C1-529B-4DE7-9015-78B1F65543A9}" type="slidenum">
              <a:rPr lang="es-ES" smtClean="0"/>
              <a:pPr/>
              <a:t>‹#›</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B539D8EC-D26C-470D-B161-6E56CD7D0544}" type="slidenum">
              <a:rPr lang="es-ES" smtClean="0"/>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endParaRPr lang="es-ES" dirty="0"/>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lang="es-ES" dirty="0"/>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BA6B5B37-5EE8-434E-B1A1-146AAABF6A0E}" type="slidenum">
              <a:rPr lang="es-ES" smtClean="0"/>
              <a:pPr/>
              <a:t>‹#›</a:t>
            </a:fld>
            <a:endParaRPr lang="es-E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fia.fs.fed.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Rectangle 19"/>
          <p:cNvSpPr>
            <a:spLocks noChangeArrowheads="1"/>
          </p:cNvSpPr>
          <p:nvPr/>
        </p:nvSpPr>
        <p:spPr bwMode="auto">
          <a:xfrm>
            <a:off x="539552" y="4797152"/>
            <a:ext cx="8136904" cy="864095"/>
          </a:xfrm>
          <a:prstGeom prst="rect">
            <a:avLst/>
          </a:prstGeom>
          <a:noFill/>
          <a:ln w="9525">
            <a:noFill/>
            <a:miter lim="800000"/>
            <a:headEnd/>
            <a:tailEnd/>
          </a:ln>
          <a:effectLst/>
        </p:spPr>
        <p:txBody>
          <a:bodyPr anchor="ctr"/>
          <a:lstStyle/>
          <a:p>
            <a:pPr algn="ctr"/>
            <a:r>
              <a:rPr lang="es-UY" sz="4800" dirty="0" smtClean="0">
                <a:solidFill>
                  <a:schemeClr val="accent2">
                    <a:lumMod val="50000"/>
                  </a:schemeClr>
                </a:solidFill>
              </a:rPr>
              <a:t>Conserving Working Forests</a:t>
            </a:r>
            <a:endParaRPr lang="es-ES" sz="4800" dirty="0">
              <a:solidFill>
                <a:schemeClr val="accent2">
                  <a:lumMod val="50000"/>
                </a:schemeClr>
              </a:solidFill>
            </a:endParaRPr>
          </a:p>
        </p:txBody>
      </p:sp>
      <p:sp>
        <p:nvSpPr>
          <p:cNvPr id="2068" name="Rectangle 20"/>
          <p:cNvSpPr>
            <a:spLocks noChangeArrowheads="1"/>
          </p:cNvSpPr>
          <p:nvPr/>
        </p:nvSpPr>
        <p:spPr bwMode="auto">
          <a:xfrm>
            <a:off x="1403350" y="2252663"/>
            <a:ext cx="6400800" cy="1752600"/>
          </a:xfrm>
          <a:prstGeom prst="rect">
            <a:avLst/>
          </a:prstGeom>
          <a:noFill/>
          <a:ln w="9525">
            <a:noFill/>
            <a:miter lim="800000"/>
            <a:headEnd/>
            <a:tailEnd/>
          </a:ln>
          <a:effectLst/>
        </p:spPr>
        <p:txBody>
          <a:bodyPr/>
          <a:lstStyle/>
          <a:p>
            <a:pPr algn="ctr">
              <a:spcBef>
                <a:spcPct val="20000"/>
              </a:spcBef>
            </a:pPr>
            <a:endParaRPr lang="en-US" sz="3200" dirty="0"/>
          </a:p>
        </p:txBody>
      </p:sp>
      <p:sp>
        <p:nvSpPr>
          <p:cNvPr id="6" name="TextBox 5"/>
          <p:cNvSpPr txBox="1"/>
          <p:nvPr/>
        </p:nvSpPr>
        <p:spPr>
          <a:xfrm>
            <a:off x="467544" y="5733256"/>
            <a:ext cx="8208912" cy="400110"/>
          </a:xfrm>
          <a:prstGeom prst="rect">
            <a:avLst/>
          </a:prstGeom>
          <a:noFill/>
        </p:spPr>
        <p:txBody>
          <a:bodyPr wrap="square" rtlCol="0">
            <a:spAutoFit/>
          </a:bodyPr>
          <a:lstStyle/>
          <a:p>
            <a:pPr algn="ctr"/>
            <a:r>
              <a:rPr lang="en-US" sz="2000" dirty="0" smtClean="0">
                <a:solidFill>
                  <a:schemeClr val="accent2">
                    <a:lumMod val="50000"/>
                  </a:schemeClr>
                </a:solidFill>
              </a:rPr>
              <a:t>North Carolina’s Statewide Forest Resource Assessment &amp; Strategies</a:t>
            </a:r>
            <a:endParaRPr lang="en-US" sz="2000" dirty="0">
              <a:solidFill>
                <a:schemeClr val="accent2">
                  <a:lumMod val="50000"/>
                </a:schemeClr>
              </a:solidFill>
            </a:endParaRPr>
          </a:p>
        </p:txBody>
      </p:sp>
      <p:pic>
        <p:nvPicPr>
          <p:cNvPr id="2071" name="Picture 23" descr="C:\Documents and Settings\DFR USER\Local Settings\Temporary Internet Files\Content.IE5\PPQSMJAP\MC900287372[1].wmf"/>
          <p:cNvPicPr>
            <a:picLocks noChangeAspect="1" noChangeArrowheads="1"/>
          </p:cNvPicPr>
          <p:nvPr/>
        </p:nvPicPr>
        <p:blipFill>
          <a:blip r:embed="rId3" cstate="print"/>
          <a:srcRect r="47779"/>
          <a:stretch>
            <a:fillRect/>
          </a:stretch>
        </p:blipFill>
        <p:spPr bwMode="auto">
          <a:xfrm>
            <a:off x="2267743" y="404664"/>
            <a:ext cx="2747939" cy="3744416"/>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a:off x="5292080" y="3717032"/>
            <a:ext cx="3744416" cy="707886"/>
          </a:xfrm>
          <a:prstGeom prst="rect">
            <a:avLst/>
          </a:prstGeom>
          <a:noFill/>
        </p:spPr>
        <p:txBody>
          <a:bodyPr wrap="square" rtlCol="0">
            <a:spAutoFit/>
          </a:bodyPr>
          <a:lstStyle/>
          <a:p>
            <a:pPr algn="r"/>
            <a:r>
              <a:rPr lang="en-US" sz="2400" dirty="0" smtClean="0">
                <a:solidFill>
                  <a:schemeClr val="accent2">
                    <a:lumMod val="50000"/>
                  </a:schemeClr>
                </a:solidFill>
              </a:rPr>
              <a:t>Ron Myers</a:t>
            </a:r>
          </a:p>
          <a:p>
            <a:pPr algn="r"/>
            <a:r>
              <a:rPr lang="en-US" sz="1600" dirty="0" smtClean="0">
                <a:solidFill>
                  <a:schemeClr val="accent2">
                    <a:lumMod val="50000"/>
                  </a:schemeClr>
                </a:solidFill>
              </a:rPr>
              <a:t>Staff Forester – Hardwood Silviculture</a:t>
            </a:r>
            <a:endParaRPr lang="en-US" sz="16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31640" y="1844824"/>
            <a:ext cx="7560840" cy="4525963"/>
          </a:xfrm>
        </p:spPr>
        <p:txBody>
          <a:bodyPr>
            <a:normAutofit fontScale="92500" lnSpcReduction="10000"/>
          </a:bodyPr>
          <a:lstStyle/>
          <a:p>
            <a:r>
              <a:rPr lang="en-US" sz="2400" dirty="0" smtClean="0">
                <a:solidFill>
                  <a:schemeClr val="accent2">
                    <a:lumMod val="50000"/>
                  </a:schemeClr>
                </a:solidFill>
              </a:rPr>
              <a:t>National Woodland Owner Survey Results indicate the top reasons for owning forestland include: passing land on to heirs, land investment, beauty or scenery, part of farm or ranch, and nature protection.</a:t>
            </a:r>
          </a:p>
          <a:p>
            <a:r>
              <a:rPr lang="en-US" sz="2400" dirty="0" smtClean="0">
                <a:solidFill>
                  <a:schemeClr val="accent2">
                    <a:lumMod val="50000"/>
                  </a:schemeClr>
                </a:solidFill>
              </a:rPr>
              <a:t>The majority of family forests and farms are small. Almost 90% of family forests are less than 50 acres with the majority less than 10 acres. Nearly 7 of 10 family farms are less than 100 acres, while most are less than 50 acres.</a:t>
            </a:r>
          </a:p>
          <a:p>
            <a:r>
              <a:rPr lang="en-US" sz="2400" dirty="0" smtClean="0">
                <a:solidFill>
                  <a:schemeClr val="accent2">
                    <a:lumMod val="50000"/>
                  </a:schemeClr>
                </a:solidFill>
              </a:rPr>
              <a:t>The size of forest and family farm holdings in NC will continue to decrease from development, land use change, and generational transfer of property. This may lead to a decrease in traditional resource management activities.</a:t>
            </a:r>
            <a:endParaRPr lang="en-US" sz="2400" dirty="0">
              <a:solidFill>
                <a:schemeClr val="accent2">
                  <a:lumMod val="50000"/>
                </a:schemeClr>
              </a:solidFill>
            </a:endParaRPr>
          </a:p>
        </p:txBody>
      </p:sp>
      <p:sp>
        <p:nvSpPr>
          <p:cNvPr id="7" name="Rectangle 2"/>
          <p:cNvSpPr>
            <a:spLocks noGrp="1" noChangeArrowheads="1"/>
          </p:cNvSpPr>
          <p:nvPr>
            <p:ph type="title"/>
          </p:nvPr>
        </p:nvSpPr>
        <p:spPr>
          <a:xfrm>
            <a:off x="251520" y="116632"/>
            <a:ext cx="8712968" cy="1008112"/>
          </a:xfrm>
        </p:spPr>
        <p:txBody>
          <a:bodyPr>
            <a:normAutofit fontScale="90000"/>
          </a:bodyPr>
          <a:lstStyle/>
          <a:p>
            <a:r>
              <a:rPr lang="es-UY" dirty="0" smtClean="0">
                <a:solidFill>
                  <a:schemeClr val="accent2">
                    <a:lumMod val="50000"/>
                  </a:schemeClr>
                </a:solidFill>
              </a:rPr>
              <a:t>2c)          Family &amp; Minority Forest Ownership</a:t>
            </a:r>
            <a:endParaRPr lang="es-ES" dirty="0">
              <a:solidFill>
                <a:schemeClr val="accent2">
                  <a:lumMod val="50000"/>
                </a:schemeClr>
              </a:solidFill>
            </a:endParaRPr>
          </a:p>
        </p:txBody>
      </p:sp>
      <p:pic>
        <p:nvPicPr>
          <p:cNvPr id="4" name="Picture 2" descr="C:\Documents and Settings\DFR USER\Local Settings\Temporary Internet Files\Content.IE5\6JEKKWD5\MC900354157[1].wmf"/>
          <p:cNvPicPr>
            <a:picLocks noChangeAspect="1" noChangeArrowheads="1"/>
          </p:cNvPicPr>
          <p:nvPr/>
        </p:nvPicPr>
        <p:blipFill>
          <a:blip r:embed="rId3" cstate="print"/>
          <a:srcRect/>
          <a:stretch>
            <a:fillRect/>
          </a:stretch>
        </p:blipFill>
        <p:spPr bwMode="auto">
          <a:xfrm>
            <a:off x="179512" y="2564904"/>
            <a:ext cx="1065129" cy="1440160"/>
          </a:xfrm>
          <a:prstGeom prst="rect">
            <a:avLst/>
          </a:prstGeom>
          <a:noFill/>
        </p:spPr>
      </p:pic>
      <p:sp>
        <p:nvSpPr>
          <p:cNvPr id="8" name="TextBox 7"/>
          <p:cNvSpPr txBox="1"/>
          <p:nvPr/>
        </p:nvSpPr>
        <p:spPr>
          <a:xfrm>
            <a:off x="107504" y="1772816"/>
            <a:ext cx="1512168" cy="707886"/>
          </a:xfrm>
          <a:prstGeom prst="rect">
            <a:avLst/>
          </a:prstGeom>
          <a:noFill/>
        </p:spPr>
        <p:txBody>
          <a:bodyPr wrap="square" rtlCol="0">
            <a:spAutoFit/>
          </a:bodyPr>
          <a:lstStyle/>
          <a:p>
            <a:r>
              <a:rPr lang="en-US" sz="2000" dirty="0" smtClean="0">
                <a:solidFill>
                  <a:schemeClr val="accent2">
                    <a:lumMod val="50000"/>
                  </a:schemeClr>
                </a:solidFill>
              </a:rPr>
              <a:t>Key Findings</a:t>
            </a:r>
            <a:endParaRPr lang="en-US" sz="20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86154" y="259081"/>
            <a:ext cx="8378334" cy="1513735"/>
          </a:xfrm>
          <a:prstGeom prst="rect">
            <a:avLst/>
          </a:prstGeom>
        </p:spPr>
        <p:txBody>
          <a:bodyPr lIns="45720" rIns="228600" anchor="t">
            <a:normAutofit fontScale="92500" lnSpcReduction="20000"/>
            <a:scene3d>
              <a:camera prst="orthographicFront"/>
              <a:lightRig rig="soft" dir="t">
                <a:rot lat="0" lon="0" rev="2400000"/>
              </a:lightRig>
            </a:scene3d>
            <a:sp3d>
              <a:bevelT w="19050" h="127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2">
                    <a:lumMod val="50000"/>
                  </a:schemeClr>
                </a:solidFill>
                <a:uLnTx/>
                <a:uFillTx/>
                <a:latin typeface="+mn-lt"/>
                <a:ea typeface="+mj-ea"/>
                <a:cs typeface="+mj-cs"/>
              </a:rPr>
              <a:t>USFS National Woodland Owner Survey</a:t>
            </a:r>
            <a:br>
              <a:rPr kumimoji="0" lang="en-US" sz="3600" b="0" i="0" u="none" strike="noStrike" kern="1200" cap="none" spc="0" normalizeH="0" baseline="0" noProof="0" dirty="0" smtClean="0">
                <a:ln>
                  <a:noFill/>
                </a:ln>
                <a:solidFill>
                  <a:schemeClr val="accent2">
                    <a:lumMod val="50000"/>
                  </a:schemeClr>
                </a:solidFill>
                <a:uLnTx/>
                <a:uFillTx/>
                <a:latin typeface="+mn-lt"/>
                <a:ea typeface="+mj-ea"/>
                <a:cs typeface="+mj-cs"/>
              </a:rPr>
            </a:br>
            <a:r>
              <a:rPr lang="en-US" sz="3000" dirty="0" smtClean="0">
                <a:solidFill>
                  <a:schemeClr val="accent2">
                    <a:lumMod val="50000"/>
                  </a:schemeClr>
                </a:solidFill>
                <a:latin typeface="+mn-lt"/>
                <a:ea typeface="+mj-ea"/>
                <a:cs typeface="+mj-cs"/>
              </a:rPr>
              <a:t>US </a:t>
            </a:r>
            <a:r>
              <a:rPr kumimoji="0" lang="en-US" sz="3000" b="0" i="0" u="none" strike="noStrike" kern="1200" cap="none" spc="0" normalizeH="0" baseline="0" noProof="0" dirty="0" smtClean="0">
                <a:ln>
                  <a:noFill/>
                </a:ln>
                <a:solidFill>
                  <a:schemeClr val="accent2">
                    <a:lumMod val="50000"/>
                  </a:schemeClr>
                </a:solidFill>
                <a:uLnTx/>
                <a:uFillTx/>
                <a:latin typeface="+mn-lt"/>
                <a:ea typeface="+mj-ea"/>
                <a:cs typeface="+mj-cs"/>
              </a:rPr>
              <a:t>Forest Ownership </a:t>
            </a:r>
            <a:endParaRPr kumimoji="0" lang="en-US" sz="3000" b="0" i="0" u="none" strike="noStrike" kern="1200" cap="none" spc="0" normalizeH="0" baseline="0" noProof="0" dirty="0" smtClean="0">
              <a:ln>
                <a:noFill/>
              </a:ln>
              <a:solidFill>
                <a:schemeClr val="accent2">
                  <a:lumMod val="50000"/>
                </a:schemeClr>
              </a:solidFill>
              <a:uLnTx/>
              <a:uFillTx/>
              <a:latin typeface="+mn-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accent2">
                    <a:lumMod val="50000"/>
                  </a:schemeClr>
                </a:solidFill>
                <a:uLnTx/>
                <a:uFillTx/>
                <a:latin typeface="+mn-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accent2">
                    <a:lumMod val="50000"/>
                  </a:schemeClr>
                </a:solidFill>
                <a:latin typeface="+mn-lt"/>
                <a:ea typeface="+mj-ea"/>
                <a:cs typeface="+mj-cs"/>
              </a:rPr>
              <a:t>Top Reasons for Owning Land</a:t>
            </a:r>
            <a:endParaRPr kumimoji="0" lang="en-US" sz="2400" b="0" i="0" u="none" strike="noStrike" kern="1200" cap="none" spc="0" normalizeH="0" baseline="0" noProof="0" dirty="0">
              <a:ln>
                <a:noFill/>
              </a:ln>
              <a:solidFill>
                <a:schemeClr val="accent2">
                  <a:lumMod val="50000"/>
                </a:schemeClr>
              </a:solidFill>
              <a:uLnTx/>
              <a:uFillTx/>
              <a:latin typeface="+mn-lt"/>
              <a:ea typeface="+mj-ea"/>
              <a:cs typeface="+mj-cs"/>
            </a:endParaRPr>
          </a:p>
        </p:txBody>
      </p:sp>
      <p:pic>
        <p:nvPicPr>
          <p:cNvPr id="4098" name="Picture 2"/>
          <p:cNvPicPr>
            <a:picLocks noChangeAspect="1" noChangeArrowheads="1"/>
          </p:cNvPicPr>
          <p:nvPr/>
        </p:nvPicPr>
        <p:blipFill>
          <a:blip r:embed="rId3" cstate="print"/>
          <a:srcRect b="11667"/>
          <a:stretch>
            <a:fillRect/>
          </a:stretch>
        </p:blipFill>
        <p:spPr bwMode="auto">
          <a:xfrm>
            <a:off x="1259632" y="1772816"/>
            <a:ext cx="6912768"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072" y="1772816"/>
            <a:ext cx="3816424" cy="4680520"/>
          </a:xfrm>
        </p:spPr>
        <p:txBody>
          <a:bodyPr>
            <a:normAutofit fontScale="40000" lnSpcReduction="20000"/>
          </a:bodyPr>
          <a:lstStyle/>
          <a:p>
            <a:pPr>
              <a:buNone/>
            </a:pPr>
            <a:endParaRPr lang="en-US" dirty="0" smtClean="0"/>
          </a:p>
          <a:p>
            <a:r>
              <a:rPr lang="en-US" sz="4900" dirty="0" smtClean="0">
                <a:solidFill>
                  <a:schemeClr val="accent2">
                    <a:lumMod val="50000"/>
                  </a:schemeClr>
                </a:solidFill>
              </a:rPr>
              <a:t>Passing land on to heirs, beauty/scenic values, privacy, land investment, and protecting nature all ranked high as primary reasons for owning forestland.</a:t>
            </a:r>
          </a:p>
          <a:p>
            <a:r>
              <a:rPr lang="en-US" sz="4900" dirty="0" smtClean="0">
                <a:solidFill>
                  <a:schemeClr val="accent2">
                    <a:lumMod val="50000"/>
                  </a:schemeClr>
                </a:solidFill>
              </a:rPr>
              <a:t>These reasons were more commonly expressed by owners of smaller properties (less than 50 acres).</a:t>
            </a:r>
          </a:p>
          <a:p>
            <a:r>
              <a:rPr lang="en-US" sz="4900" dirty="0" smtClean="0">
                <a:solidFill>
                  <a:schemeClr val="accent2">
                    <a:lumMod val="50000"/>
                  </a:schemeClr>
                </a:solidFill>
              </a:rPr>
              <a:t>Owners of larger properties are more likely to own land for monetary reasons, such as investment </a:t>
            </a:r>
            <a:r>
              <a:rPr lang="en-US" sz="4900" dirty="0" smtClean="0">
                <a:solidFill>
                  <a:schemeClr val="accent2">
                    <a:lumMod val="50000"/>
                  </a:schemeClr>
                </a:solidFill>
              </a:rPr>
              <a:t>or </a:t>
            </a:r>
            <a:r>
              <a:rPr lang="en-US" sz="4900" dirty="0" smtClean="0">
                <a:solidFill>
                  <a:schemeClr val="accent2">
                    <a:lumMod val="50000"/>
                  </a:schemeClr>
                </a:solidFill>
              </a:rPr>
              <a:t>the production of timber products.</a:t>
            </a:r>
          </a:p>
          <a:p>
            <a:endParaRPr lang="en-US" sz="2800" dirty="0" smtClean="0"/>
          </a:p>
          <a:p>
            <a:pPr lvl="1">
              <a:buNone/>
            </a:pPr>
            <a:endParaRPr lang="en-US" dirty="0" smtClean="0"/>
          </a:p>
          <a:p>
            <a:pPr lvl="2"/>
            <a:endParaRPr lang="en-US" dirty="0" smtClean="0">
              <a:solidFill>
                <a:srgbClr val="FF0000"/>
              </a:solidFill>
            </a:endParaRPr>
          </a:p>
          <a:p>
            <a:pPr lvl="1"/>
            <a:endParaRPr lang="en-US" dirty="0"/>
          </a:p>
        </p:txBody>
      </p:sp>
      <p:sp>
        <p:nvSpPr>
          <p:cNvPr id="4" name="Title 3"/>
          <p:cNvSpPr>
            <a:spLocks noGrp="1"/>
          </p:cNvSpPr>
          <p:nvPr>
            <p:ph type="title"/>
          </p:nvPr>
        </p:nvSpPr>
        <p:spPr>
          <a:xfrm>
            <a:off x="107504" y="116632"/>
            <a:ext cx="8928992" cy="1183848"/>
          </a:xfrm>
        </p:spPr>
        <p:txBody>
          <a:bodyPr>
            <a:normAutofit fontScale="90000"/>
          </a:bodyPr>
          <a:lstStyle/>
          <a:p>
            <a:pPr algn="ctr"/>
            <a:r>
              <a:rPr lang="en-US" sz="4000" dirty="0" smtClean="0">
                <a:solidFill>
                  <a:schemeClr val="accent2">
                    <a:lumMod val="50000"/>
                  </a:schemeClr>
                </a:solidFill>
                <a:latin typeface="+mn-lt"/>
              </a:rPr>
              <a:t>USFS National Woodland Owners Survey</a:t>
            </a:r>
            <a:r>
              <a:rPr lang="en-US" sz="3200" dirty="0" smtClean="0"/>
              <a:t/>
            </a:r>
            <a:br>
              <a:rPr lang="en-US" sz="3200" dirty="0" smtClean="0"/>
            </a:br>
            <a:r>
              <a:rPr lang="en-US" sz="3200" dirty="0" smtClean="0">
                <a:solidFill>
                  <a:schemeClr val="accent2">
                    <a:lumMod val="50000"/>
                  </a:schemeClr>
                </a:solidFill>
                <a:latin typeface="+mn-lt"/>
              </a:rPr>
              <a:t>www.fia.fs.fed.us/nwos</a:t>
            </a:r>
            <a:endParaRPr lang="en-US" sz="3200" dirty="0">
              <a:solidFill>
                <a:schemeClr val="accent2">
                  <a:lumMod val="50000"/>
                </a:schemeClr>
              </a:solidFill>
              <a:latin typeface="+mn-lt"/>
            </a:endParaRPr>
          </a:p>
        </p:txBody>
      </p:sp>
      <p:sp>
        <p:nvSpPr>
          <p:cNvPr id="6" name="TextBox 5"/>
          <p:cNvSpPr txBox="1"/>
          <p:nvPr/>
        </p:nvSpPr>
        <p:spPr>
          <a:xfrm>
            <a:off x="2699792" y="1268760"/>
            <a:ext cx="3816424" cy="461665"/>
          </a:xfrm>
          <a:prstGeom prst="rect">
            <a:avLst/>
          </a:prstGeom>
          <a:noFill/>
        </p:spPr>
        <p:txBody>
          <a:bodyPr wrap="square" rtlCol="0">
            <a:spAutoFit/>
          </a:bodyPr>
          <a:lstStyle/>
          <a:p>
            <a:pPr algn="ctr"/>
            <a:r>
              <a:rPr lang="en-US" sz="2400" dirty="0" smtClean="0">
                <a:solidFill>
                  <a:schemeClr val="accent2">
                    <a:lumMod val="50000"/>
                  </a:schemeClr>
                </a:solidFill>
                <a:latin typeface="+mn-lt"/>
              </a:rPr>
              <a:t>North Carolina</a:t>
            </a:r>
            <a:endParaRPr lang="en-US" sz="2400" dirty="0">
              <a:solidFill>
                <a:schemeClr val="accent2">
                  <a:lumMod val="50000"/>
                </a:schemeClr>
              </a:solidFill>
              <a:latin typeface="+mn-lt"/>
            </a:endParaRPr>
          </a:p>
        </p:txBody>
      </p:sp>
      <p:pic>
        <p:nvPicPr>
          <p:cNvPr id="8" name="Content Placeholder 6" descr="ScreenHunter_04 Oct. 13 15.37.jpg"/>
          <p:cNvPicPr>
            <a:picLocks noChangeAspect="1"/>
          </p:cNvPicPr>
          <p:nvPr/>
        </p:nvPicPr>
        <p:blipFill>
          <a:blip r:embed="rId3" cstate="print"/>
          <a:srcRect l="16729" t="59766" r="51106" b="12107"/>
          <a:stretch>
            <a:fillRect/>
          </a:stretch>
        </p:blipFill>
        <p:spPr>
          <a:xfrm>
            <a:off x="179512" y="1844824"/>
            <a:ext cx="4752528" cy="32403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072" y="1772816"/>
            <a:ext cx="3780928" cy="3672408"/>
          </a:xfrm>
        </p:spPr>
        <p:txBody>
          <a:bodyPr>
            <a:normAutofit fontScale="92500" lnSpcReduction="20000"/>
          </a:bodyPr>
          <a:lstStyle/>
          <a:p>
            <a:pPr>
              <a:buNone/>
            </a:pPr>
            <a:endParaRPr lang="en-US" dirty="0" smtClean="0"/>
          </a:p>
          <a:p>
            <a:r>
              <a:rPr lang="en-US" sz="2800" dirty="0" smtClean="0"/>
              <a:t>More than ½ of family forest ownerships are small in size (&lt; 10 acres).</a:t>
            </a:r>
          </a:p>
          <a:p>
            <a:r>
              <a:rPr lang="en-US" sz="2800" dirty="0" smtClean="0"/>
              <a:t>Nearly 9 in 10 family forest owners have tracts that are less than 50 acres in size.</a:t>
            </a:r>
          </a:p>
          <a:p>
            <a:pPr lvl="1">
              <a:buNone/>
            </a:pPr>
            <a:endParaRPr lang="en-US" dirty="0" smtClean="0"/>
          </a:p>
          <a:p>
            <a:pPr lvl="2"/>
            <a:endParaRPr lang="en-US" dirty="0" smtClean="0">
              <a:solidFill>
                <a:srgbClr val="FF0000"/>
              </a:solidFill>
            </a:endParaRPr>
          </a:p>
          <a:p>
            <a:pPr lvl="1"/>
            <a:endParaRPr lang="en-US" dirty="0"/>
          </a:p>
        </p:txBody>
      </p:sp>
      <p:sp>
        <p:nvSpPr>
          <p:cNvPr id="4" name="Title 3"/>
          <p:cNvSpPr>
            <a:spLocks noGrp="1"/>
          </p:cNvSpPr>
          <p:nvPr>
            <p:ph type="title"/>
          </p:nvPr>
        </p:nvSpPr>
        <p:spPr>
          <a:xfrm>
            <a:off x="107504" y="116632"/>
            <a:ext cx="8928992" cy="1183848"/>
          </a:xfrm>
        </p:spPr>
        <p:txBody>
          <a:bodyPr>
            <a:normAutofit fontScale="90000"/>
          </a:bodyPr>
          <a:lstStyle/>
          <a:p>
            <a:pPr algn="ctr"/>
            <a:r>
              <a:rPr lang="en-US" sz="4000" dirty="0" smtClean="0">
                <a:solidFill>
                  <a:schemeClr val="accent2">
                    <a:lumMod val="50000"/>
                  </a:schemeClr>
                </a:solidFill>
                <a:latin typeface="+mn-lt"/>
              </a:rPr>
              <a:t>USFS National Woodland Owners Survey</a:t>
            </a:r>
            <a:r>
              <a:rPr lang="en-US" sz="3200" dirty="0" smtClean="0"/>
              <a:t/>
            </a:r>
            <a:br>
              <a:rPr lang="en-US" sz="3200" dirty="0" smtClean="0"/>
            </a:br>
            <a:r>
              <a:rPr lang="en-US" sz="3200" dirty="0" smtClean="0">
                <a:solidFill>
                  <a:schemeClr val="accent2">
                    <a:lumMod val="50000"/>
                  </a:schemeClr>
                </a:solidFill>
                <a:latin typeface="+mn-lt"/>
              </a:rPr>
              <a:t>www.fia.fs.fed.us/nwos</a:t>
            </a:r>
            <a:endParaRPr lang="en-US" sz="3200" dirty="0">
              <a:solidFill>
                <a:schemeClr val="accent2">
                  <a:lumMod val="50000"/>
                </a:schemeClr>
              </a:solidFill>
              <a:latin typeface="+mn-lt"/>
            </a:endParaRPr>
          </a:p>
        </p:txBody>
      </p:sp>
      <p:sp>
        <p:nvSpPr>
          <p:cNvPr id="6" name="TextBox 5"/>
          <p:cNvSpPr txBox="1"/>
          <p:nvPr/>
        </p:nvSpPr>
        <p:spPr>
          <a:xfrm>
            <a:off x="2699792" y="1268760"/>
            <a:ext cx="3816424" cy="461665"/>
          </a:xfrm>
          <a:prstGeom prst="rect">
            <a:avLst/>
          </a:prstGeom>
          <a:noFill/>
        </p:spPr>
        <p:txBody>
          <a:bodyPr wrap="square" rtlCol="0">
            <a:spAutoFit/>
          </a:bodyPr>
          <a:lstStyle/>
          <a:p>
            <a:pPr algn="ctr"/>
            <a:r>
              <a:rPr lang="en-US" sz="2400" dirty="0" smtClean="0">
                <a:solidFill>
                  <a:schemeClr val="accent2">
                    <a:lumMod val="50000"/>
                  </a:schemeClr>
                </a:solidFill>
                <a:latin typeface="+mn-lt"/>
              </a:rPr>
              <a:t>North Carolina</a:t>
            </a:r>
            <a:endParaRPr lang="en-US" sz="2400" dirty="0">
              <a:solidFill>
                <a:schemeClr val="accent2">
                  <a:lumMod val="50000"/>
                </a:schemeClr>
              </a:solidFill>
              <a:latin typeface="+mn-lt"/>
            </a:endParaRPr>
          </a:p>
        </p:txBody>
      </p:sp>
      <p:pic>
        <p:nvPicPr>
          <p:cNvPr id="7" name="Content Placeholder 4" descr="ScreenHunter_04 Oct. 13 15.37.jpg"/>
          <p:cNvPicPr>
            <a:picLocks noChangeAspect="1"/>
          </p:cNvPicPr>
          <p:nvPr/>
        </p:nvPicPr>
        <p:blipFill>
          <a:blip r:embed="rId3" cstate="print"/>
          <a:srcRect l="50356" t="27889" r="18155" b="42109"/>
          <a:stretch>
            <a:fillRect/>
          </a:stretch>
        </p:blipFill>
        <p:spPr>
          <a:xfrm>
            <a:off x="107504" y="1772816"/>
            <a:ext cx="5040560" cy="374441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9512" y="548680"/>
            <a:ext cx="8856984" cy="1008112"/>
          </a:xfrm>
        </p:spPr>
        <p:txBody>
          <a:bodyPr>
            <a:normAutofit fontScale="90000"/>
          </a:bodyPr>
          <a:lstStyle/>
          <a:p>
            <a:r>
              <a:rPr lang="es-UY" dirty="0" smtClean="0">
                <a:solidFill>
                  <a:schemeClr val="accent2">
                    <a:lumMod val="50000"/>
                  </a:schemeClr>
                </a:solidFill>
              </a:rPr>
              <a:t>2c)          Family &amp; Minority Forest Ownership</a:t>
            </a:r>
            <a:endParaRPr lang="es-ES" dirty="0">
              <a:solidFill>
                <a:schemeClr val="accent2">
                  <a:lumMod val="50000"/>
                </a:schemeClr>
              </a:solidFill>
            </a:endParaRPr>
          </a:p>
        </p:txBody>
      </p:sp>
      <p:pic>
        <p:nvPicPr>
          <p:cNvPr id="37890" name="Picture 2"/>
          <p:cNvPicPr>
            <a:picLocks noChangeAspect="1" noChangeArrowheads="1"/>
          </p:cNvPicPr>
          <p:nvPr/>
        </p:nvPicPr>
        <p:blipFill>
          <a:blip r:embed="rId3" cstate="print"/>
          <a:srcRect/>
          <a:stretch>
            <a:fillRect/>
          </a:stretch>
        </p:blipFill>
        <p:spPr bwMode="auto">
          <a:xfrm>
            <a:off x="1979712" y="2348880"/>
            <a:ext cx="7021288" cy="4032448"/>
          </a:xfrm>
          <a:prstGeom prst="rect">
            <a:avLst/>
          </a:prstGeom>
          <a:noFill/>
          <a:ln w="9525">
            <a:noFill/>
            <a:miter lim="800000"/>
            <a:headEnd/>
            <a:tailEnd/>
          </a:ln>
        </p:spPr>
      </p:pic>
      <p:sp>
        <p:nvSpPr>
          <p:cNvPr id="8" name="TextBox 7"/>
          <p:cNvSpPr txBox="1"/>
          <p:nvPr/>
        </p:nvSpPr>
        <p:spPr>
          <a:xfrm>
            <a:off x="2087216" y="1916832"/>
            <a:ext cx="6877272" cy="338554"/>
          </a:xfrm>
          <a:prstGeom prst="rect">
            <a:avLst/>
          </a:prstGeom>
          <a:noFill/>
        </p:spPr>
        <p:txBody>
          <a:bodyPr wrap="square" rtlCol="0">
            <a:spAutoFit/>
          </a:bodyPr>
          <a:lstStyle/>
          <a:p>
            <a:r>
              <a:rPr lang="en-US" sz="1600" dirty="0" smtClean="0">
                <a:solidFill>
                  <a:schemeClr val="accent2">
                    <a:lumMod val="50000"/>
                  </a:schemeClr>
                </a:solidFill>
              </a:rPr>
              <a:t>Figure 2c-3: Minority population density in NC by Census block group</a:t>
            </a:r>
            <a:endParaRPr lang="en-US" sz="1600" dirty="0">
              <a:solidFill>
                <a:schemeClr val="accent2">
                  <a:lumMod val="50000"/>
                </a:schemeClr>
              </a:solidFill>
            </a:endParaRPr>
          </a:p>
        </p:txBody>
      </p:sp>
      <p:pic>
        <p:nvPicPr>
          <p:cNvPr id="37891" name="Picture 3" descr="C:\Documents and Settings\DFR USER\Local Settings\Temporary Internet Files\Content.IE5\IT02QH6F\MC900438591[1].jpg"/>
          <p:cNvPicPr>
            <a:picLocks noChangeAspect="1" noChangeArrowheads="1"/>
          </p:cNvPicPr>
          <p:nvPr/>
        </p:nvPicPr>
        <p:blipFill>
          <a:blip r:embed="rId4" cstate="print"/>
          <a:srcRect/>
          <a:stretch>
            <a:fillRect/>
          </a:stretch>
        </p:blipFill>
        <p:spPr bwMode="auto">
          <a:xfrm>
            <a:off x="179512" y="1844824"/>
            <a:ext cx="1224136" cy="163114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31640" y="1844825"/>
            <a:ext cx="7560840" cy="3672408"/>
          </a:xfrm>
        </p:spPr>
        <p:txBody>
          <a:bodyPr>
            <a:normAutofit/>
          </a:bodyPr>
          <a:lstStyle/>
          <a:p>
            <a:r>
              <a:rPr lang="en-US" sz="2400" dirty="0" smtClean="0">
                <a:solidFill>
                  <a:schemeClr val="accent2">
                    <a:lumMod val="50000"/>
                  </a:schemeClr>
                </a:solidFill>
              </a:rPr>
              <a:t>Within the coastal plain region, there are a higher rural populations of minority or limited-resource landowners.</a:t>
            </a:r>
          </a:p>
          <a:p>
            <a:r>
              <a:rPr lang="en-US" sz="2400" dirty="0" smtClean="0">
                <a:solidFill>
                  <a:schemeClr val="accent2">
                    <a:lumMod val="50000"/>
                  </a:schemeClr>
                </a:solidFill>
              </a:rPr>
              <a:t>Increased </a:t>
            </a:r>
            <a:r>
              <a:rPr lang="en-US" sz="2400" dirty="0" smtClean="0">
                <a:solidFill>
                  <a:schemeClr val="accent2">
                    <a:lumMod val="50000"/>
                  </a:schemeClr>
                </a:solidFill>
              </a:rPr>
              <a:t>Outreach efforts need to be directed toward minority and “limited-resource” landowners.</a:t>
            </a:r>
          </a:p>
          <a:p>
            <a:r>
              <a:rPr lang="en-US" sz="2400" dirty="0" smtClean="0">
                <a:solidFill>
                  <a:schemeClr val="accent2">
                    <a:lumMod val="50000"/>
                  </a:schemeClr>
                </a:solidFill>
              </a:rPr>
              <a:t>These </a:t>
            </a:r>
            <a:r>
              <a:rPr lang="en-US" sz="2400" dirty="0" smtClean="0">
                <a:solidFill>
                  <a:schemeClr val="accent2">
                    <a:lumMod val="50000"/>
                  </a:schemeClr>
                </a:solidFill>
              </a:rPr>
              <a:t>landowners and farmers own land at risk to potential fragmentation and parcelization from economic constraints and heir property transfer events.</a:t>
            </a:r>
          </a:p>
        </p:txBody>
      </p:sp>
      <p:sp>
        <p:nvSpPr>
          <p:cNvPr id="7" name="Rectangle 2"/>
          <p:cNvSpPr>
            <a:spLocks noGrp="1" noChangeArrowheads="1"/>
          </p:cNvSpPr>
          <p:nvPr>
            <p:ph type="title"/>
          </p:nvPr>
        </p:nvSpPr>
        <p:spPr>
          <a:xfrm>
            <a:off x="251520" y="116632"/>
            <a:ext cx="8712968" cy="1008112"/>
          </a:xfrm>
        </p:spPr>
        <p:txBody>
          <a:bodyPr>
            <a:normAutofit fontScale="90000"/>
          </a:bodyPr>
          <a:lstStyle/>
          <a:p>
            <a:r>
              <a:rPr lang="es-UY" dirty="0" smtClean="0">
                <a:solidFill>
                  <a:schemeClr val="accent2">
                    <a:lumMod val="50000"/>
                  </a:schemeClr>
                </a:solidFill>
              </a:rPr>
              <a:t>2c)          Family &amp; Minority Forest Ownership</a:t>
            </a:r>
            <a:endParaRPr lang="es-ES"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47664" y="2060848"/>
            <a:ext cx="7488832" cy="4608512"/>
          </a:xfrm>
        </p:spPr>
        <p:txBody>
          <a:bodyPr>
            <a:normAutofit/>
          </a:bodyPr>
          <a:lstStyle/>
          <a:p>
            <a:r>
              <a:rPr lang="en-US" sz="2000" dirty="0" smtClean="0">
                <a:solidFill>
                  <a:schemeClr val="accent2">
                    <a:lumMod val="50000"/>
                  </a:schemeClr>
                </a:solidFill>
              </a:rPr>
              <a:t>North Carolina is one of the fastest growing regions in the Southern </a:t>
            </a:r>
            <a:r>
              <a:rPr lang="en-US" sz="2000" dirty="0" smtClean="0">
                <a:solidFill>
                  <a:schemeClr val="accent2">
                    <a:lumMod val="50000"/>
                  </a:schemeClr>
                </a:solidFill>
              </a:rPr>
              <a:t>US, </a:t>
            </a:r>
            <a:r>
              <a:rPr lang="en-US" sz="2000" dirty="0" smtClean="0">
                <a:solidFill>
                  <a:schemeClr val="accent2">
                    <a:lumMod val="50000"/>
                  </a:schemeClr>
                </a:solidFill>
              </a:rPr>
              <a:t>with approximately </a:t>
            </a:r>
            <a:r>
              <a:rPr lang="en-US" sz="2000" b="1" dirty="0" smtClean="0">
                <a:solidFill>
                  <a:schemeClr val="accent2">
                    <a:lumMod val="50000"/>
                  </a:schemeClr>
                </a:solidFill>
              </a:rPr>
              <a:t>70 percent of the state’s population classified as urban.</a:t>
            </a:r>
          </a:p>
          <a:p>
            <a:r>
              <a:rPr lang="en-US" sz="2000" dirty="0" smtClean="0">
                <a:solidFill>
                  <a:schemeClr val="accent2">
                    <a:lumMod val="50000"/>
                  </a:schemeClr>
                </a:solidFill>
              </a:rPr>
              <a:t>By 2030, North Carolina's population is expected to increase by more than </a:t>
            </a:r>
            <a:r>
              <a:rPr lang="en-US" sz="2000" dirty="0" smtClean="0">
                <a:solidFill>
                  <a:schemeClr val="accent2">
                    <a:lumMod val="50000"/>
                  </a:schemeClr>
                </a:solidFill>
              </a:rPr>
              <a:t>50 percent </a:t>
            </a:r>
            <a:r>
              <a:rPr lang="en-US" sz="2000" dirty="0" smtClean="0">
                <a:solidFill>
                  <a:schemeClr val="accent2">
                    <a:lumMod val="50000"/>
                  </a:schemeClr>
                </a:solidFill>
              </a:rPr>
              <a:t>since 2000, adding approximately 4 million people.</a:t>
            </a:r>
          </a:p>
          <a:p>
            <a:r>
              <a:rPr lang="en-US" sz="2000" dirty="0" smtClean="0">
                <a:solidFill>
                  <a:schemeClr val="accent2">
                    <a:lumMod val="50000"/>
                  </a:schemeClr>
                </a:solidFill>
              </a:rPr>
              <a:t>Developed land in the state has grown by 1.86 million acres in the two decades following 1987. The majority of land-use change occurred in the piedmont </a:t>
            </a:r>
            <a:r>
              <a:rPr lang="en-US" sz="2000" dirty="0" smtClean="0">
                <a:solidFill>
                  <a:schemeClr val="accent2">
                    <a:lumMod val="50000"/>
                  </a:schemeClr>
                </a:solidFill>
              </a:rPr>
              <a:t>(77%) </a:t>
            </a:r>
            <a:r>
              <a:rPr lang="en-US" sz="2000" dirty="0" smtClean="0">
                <a:solidFill>
                  <a:schemeClr val="accent2">
                    <a:lumMod val="50000"/>
                  </a:schemeClr>
                </a:solidFill>
              </a:rPr>
              <a:t>compared to the coastal plain </a:t>
            </a:r>
            <a:r>
              <a:rPr lang="en-US" sz="2000" dirty="0" smtClean="0">
                <a:solidFill>
                  <a:schemeClr val="accent2">
                    <a:lumMod val="50000"/>
                  </a:schemeClr>
                </a:solidFill>
              </a:rPr>
              <a:t>(52%) </a:t>
            </a:r>
            <a:r>
              <a:rPr lang="en-US" sz="2000" dirty="0" smtClean="0">
                <a:solidFill>
                  <a:schemeClr val="accent2">
                    <a:lumMod val="50000"/>
                  </a:schemeClr>
                </a:solidFill>
              </a:rPr>
              <a:t>and the mountains </a:t>
            </a:r>
            <a:r>
              <a:rPr lang="en-US" sz="2000" dirty="0" smtClean="0">
                <a:solidFill>
                  <a:schemeClr val="accent2">
                    <a:lumMod val="50000"/>
                  </a:schemeClr>
                </a:solidFill>
              </a:rPr>
              <a:t>(44%).</a:t>
            </a:r>
            <a:endParaRPr lang="en-US" sz="2000" dirty="0" smtClean="0">
              <a:solidFill>
                <a:schemeClr val="accent2">
                  <a:lumMod val="50000"/>
                </a:schemeClr>
              </a:solidFill>
            </a:endParaRPr>
          </a:p>
        </p:txBody>
      </p:sp>
      <p:sp>
        <p:nvSpPr>
          <p:cNvPr id="7" name="Rectangle 2"/>
          <p:cNvSpPr>
            <a:spLocks noGrp="1" noChangeArrowheads="1"/>
          </p:cNvSpPr>
          <p:nvPr>
            <p:ph type="title"/>
          </p:nvPr>
        </p:nvSpPr>
        <p:spPr>
          <a:xfrm>
            <a:off x="179512" y="116632"/>
            <a:ext cx="8856984" cy="1431032"/>
          </a:xfrm>
        </p:spPr>
        <p:txBody>
          <a:bodyPr>
            <a:normAutofit/>
          </a:bodyPr>
          <a:lstStyle/>
          <a:p>
            <a:r>
              <a:rPr lang="es-UY" dirty="0" smtClean="0">
                <a:solidFill>
                  <a:schemeClr val="accent2">
                    <a:lumMod val="50000"/>
                  </a:schemeClr>
                </a:solidFill>
              </a:rPr>
              <a:t>2d)              </a:t>
            </a:r>
            <a:r>
              <a:rPr lang="es-UY" sz="4000" dirty="0" smtClean="0">
                <a:solidFill>
                  <a:schemeClr val="accent2">
                    <a:lumMod val="50000"/>
                  </a:schemeClr>
                </a:solidFill>
              </a:rPr>
              <a:t>Population Growth &amp; Land-Use Change Impacts</a:t>
            </a:r>
            <a:endParaRPr lang="es-ES" sz="4000" dirty="0">
              <a:solidFill>
                <a:schemeClr val="accent2">
                  <a:lumMod val="50000"/>
                </a:schemeClr>
              </a:solidFill>
            </a:endParaRPr>
          </a:p>
        </p:txBody>
      </p:sp>
      <p:pic>
        <p:nvPicPr>
          <p:cNvPr id="4" name="Picture 2" descr="C:\Documents and Settings\DFR USER\Local Settings\Temporary Internet Files\Content.IE5\6JEKKWD5\MC900354157[1].wmf"/>
          <p:cNvPicPr>
            <a:picLocks noChangeAspect="1" noChangeArrowheads="1"/>
          </p:cNvPicPr>
          <p:nvPr/>
        </p:nvPicPr>
        <p:blipFill>
          <a:blip r:embed="rId3" cstate="print"/>
          <a:srcRect/>
          <a:stretch>
            <a:fillRect/>
          </a:stretch>
        </p:blipFill>
        <p:spPr bwMode="auto">
          <a:xfrm>
            <a:off x="179512" y="2564904"/>
            <a:ext cx="993121" cy="1440160"/>
          </a:xfrm>
          <a:prstGeom prst="rect">
            <a:avLst/>
          </a:prstGeom>
          <a:noFill/>
        </p:spPr>
      </p:pic>
      <p:sp>
        <p:nvSpPr>
          <p:cNvPr id="6" name="TextBox 5"/>
          <p:cNvSpPr txBox="1"/>
          <p:nvPr/>
        </p:nvSpPr>
        <p:spPr>
          <a:xfrm>
            <a:off x="107504" y="1772816"/>
            <a:ext cx="1512168" cy="707886"/>
          </a:xfrm>
          <a:prstGeom prst="rect">
            <a:avLst/>
          </a:prstGeom>
          <a:noFill/>
        </p:spPr>
        <p:txBody>
          <a:bodyPr wrap="square" rtlCol="0">
            <a:spAutoFit/>
          </a:bodyPr>
          <a:lstStyle/>
          <a:p>
            <a:r>
              <a:rPr lang="en-US" sz="2000" dirty="0" smtClean="0">
                <a:solidFill>
                  <a:schemeClr val="accent2">
                    <a:lumMod val="50000"/>
                  </a:schemeClr>
                </a:solidFill>
              </a:rPr>
              <a:t>Key Findings</a:t>
            </a:r>
            <a:endParaRPr lang="en-US" sz="20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11152" y="5805264"/>
            <a:ext cx="7632848" cy="891480"/>
          </a:xfrm>
        </p:spPr>
        <p:txBody>
          <a:bodyPr>
            <a:noAutofit/>
          </a:bodyPr>
          <a:lstStyle/>
          <a:p>
            <a:r>
              <a:rPr lang="en-US" sz="1800" dirty="0" smtClean="0">
                <a:solidFill>
                  <a:schemeClr val="accent2">
                    <a:lumMod val="50000"/>
                  </a:schemeClr>
                </a:solidFill>
              </a:rPr>
              <a:t>Population density increases in North Carolina’s urban-rural interface will present new challenges to many landowners and resource managers wanting to conduct traditional forest management.</a:t>
            </a:r>
          </a:p>
        </p:txBody>
      </p:sp>
      <p:sp>
        <p:nvSpPr>
          <p:cNvPr id="7" name="Rectangle 2"/>
          <p:cNvSpPr>
            <a:spLocks noGrp="1" noChangeArrowheads="1"/>
          </p:cNvSpPr>
          <p:nvPr>
            <p:ph type="title"/>
          </p:nvPr>
        </p:nvSpPr>
        <p:spPr>
          <a:xfrm>
            <a:off x="179512" y="116632"/>
            <a:ext cx="8856984" cy="1431032"/>
          </a:xfrm>
        </p:spPr>
        <p:txBody>
          <a:bodyPr>
            <a:normAutofit/>
          </a:bodyPr>
          <a:lstStyle/>
          <a:p>
            <a:r>
              <a:rPr lang="es-UY" dirty="0" smtClean="0">
                <a:solidFill>
                  <a:schemeClr val="accent2">
                    <a:lumMod val="50000"/>
                  </a:schemeClr>
                </a:solidFill>
              </a:rPr>
              <a:t>2d)              </a:t>
            </a:r>
            <a:r>
              <a:rPr lang="es-UY" sz="4000" dirty="0" smtClean="0">
                <a:solidFill>
                  <a:schemeClr val="accent2">
                    <a:lumMod val="50000"/>
                  </a:schemeClr>
                </a:solidFill>
              </a:rPr>
              <a:t>Population Growth &amp; Land-Use Change Impacts</a:t>
            </a:r>
            <a:endParaRPr lang="es-ES" sz="4000" dirty="0">
              <a:solidFill>
                <a:schemeClr val="accent2">
                  <a:lumMod val="50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1907704" y="2132856"/>
            <a:ext cx="7128792" cy="3456384"/>
          </a:xfrm>
          <a:prstGeom prst="rect">
            <a:avLst/>
          </a:prstGeom>
          <a:noFill/>
          <a:ln w="9525">
            <a:noFill/>
            <a:miter lim="800000"/>
            <a:headEnd/>
            <a:tailEnd/>
          </a:ln>
        </p:spPr>
      </p:pic>
      <p:sp>
        <p:nvSpPr>
          <p:cNvPr id="6" name="TextBox 5"/>
          <p:cNvSpPr txBox="1"/>
          <p:nvPr/>
        </p:nvSpPr>
        <p:spPr>
          <a:xfrm>
            <a:off x="1979712" y="1772816"/>
            <a:ext cx="6912768" cy="338554"/>
          </a:xfrm>
          <a:prstGeom prst="rect">
            <a:avLst/>
          </a:prstGeom>
          <a:noFill/>
        </p:spPr>
        <p:txBody>
          <a:bodyPr wrap="square" rtlCol="0">
            <a:spAutoFit/>
          </a:bodyPr>
          <a:lstStyle/>
          <a:p>
            <a:pPr algn="ctr"/>
            <a:r>
              <a:rPr lang="en-US" sz="1600" dirty="0" smtClean="0">
                <a:solidFill>
                  <a:schemeClr val="accent2">
                    <a:lumMod val="50000"/>
                  </a:schemeClr>
                </a:solidFill>
              </a:rPr>
              <a:t>Figure 2d-3: Population by census tract (square mile) in NC</a:t>
            </a:r>
            <a:endParaRPr lang="en-US" sz="16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9512" y="116632"/>
            <a:ext cx="8856984" cy="1431032"/>
          </a:xfrm>
        </p:spPr>
        <p:txBody>
          <a:bodyPr>
            <a:normAutofit/>
          </a:bodyPr>
          <a:lstStyle/>
          <a:p>
            <a:r>
              <a:rPr lang="es-UY" dirty="0" smtClean="0">
                <a:solidFill>
                  <a:schemeClr val="accent2">
                    <a:lumMod val="50000"/>
                  </a:schemeClr>
                </a:solidFill>
              </a:rPr>
              <a:t>2d)              </a:t>
            </a:r>
            <a:r>
              <a:rPr lang="es-UY" sz="4000" dirty="0" smtClean="0">
                <a:solidFill>
                  <a:schemeClr val="accent2">
                    <a:lumMod val="50000"/>
                  </a:schemeClr>
                </a:solidFill>
              </a:rPr>
              <a:t>Population Growth &amp; Land-Use Change Impacts</a:t>
            </a:r>
            <a:endParaRPr lang="es-ES" sz="4000" dirty="0">
              <a:solidFill>
                <a:schemeClr val="accent2">
                  <a:lumMod val="5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2987824" y="1844824"/>
            <a:ext cx="5040560" cy="2959515"/>
          </a:xfrm>
          <a:prstGeom prst="rect">
            <a:avLst/>
          </a:prstGeom>
          <a:noFill/>
          <a:ln w="9525">
            <a:noFill/>
            <a:miter lim="800000"/>
            <a:headEnd/>
            <a:tailEnd/>
          </a:ln>
        </p:spPr>
      </p:pic>
      <p:sp>
        <p:nvSpPr>
          <p:cNvPr id="8" name="Content Placeholder 4"/>
          <p:cNvSpPr txBox="1">
            <a:spLocks/>
          </p:cNvSpPr>
          <p:nvPr/>
        </p:nvSpPr>
        <p:spPr>
          <a:xfrm>
            <a:off x="1475656" y="5157192"/>
            <a:ext cx="7560840" cy="1512168"/>
          </a:xfrm>
          <a:prstGeom prst="rect">
            <a:avLst/>
          </a:prstGeom>
        </p:spPr>
        <p:txBody>
          <a:bodyPr vert="horz" lIns="91440" tIns="45720" rIns="91440" bIns="45720" rtlCol="0">
            <a:noAutofit/>
          </a:bodyPr>
          <a:lstStyle/>
          <a:p>
            <a:pPr marL="457200" marR="0" lvl="0" indent="-457200" algn="l" defTabSz="914400" rtl="0" eaLnBrk="1" fontAlgn="auto" latinLnBrk="0" hangingPunct="1">
              <a:lnSpc>
                <a:spcPct val="100000"/>
              </a:lnSpc>
              <a:spcBef>
                <a:spcPts val="1800"/>
              </a:spcBef>
              <a:spcAft>
                <a:spcPts val="0"/>
              </a:spcAft>
              <a:buClr>
                <a:schemeClr val="accent1"/>
              </a:buClr>
              <a:buSzPct val="80000"/>
              <a:buFont typeface="Wingdings" pitchFamily="2" charset="2"/>
              <a:buChar char=""/>
              <a:tabLst/>
              <a:defRPr/>
            </a:pPr>
            <a:r>
              <a:rPr lang="en-US" sz="2000" dirty="0" smtClean="0">
                <a:solidFill>
                  <a:schemeClr val="accent2">
                    <a:lumMod val="50000"/>
                  </a:schemeClr>
                </a:solidFill>
                <a:latin typeface="+mn-lt"/>
                <a:cs typeface="+mn-cs"/>
              </a:rPr>
              <a:t>Often times </a:t>
            </a:r>
            <a:r>
              <a:rPr lang="en-US" sz="2000" dirty="0" smtClean="0">
                <a:solidFill>
                  <a:schemeClr val="accent2">
                    <a:lumMod val="50000"/>
                  </a:schemeClr>
                </a:solidFill>
                <a:latin typeface="+mn-lt"/>
                <a:cs typeface="+mn-cs"/>
              </a:rPr>
              <a:t>new </a:t>
            </a:r>
            <a:r>
              <a:rPr lang="en-US" sz="2000" dirty="0" smtClean="0">
                <a:solidFill>
                  <a:schemeClr val="accent2">
                    <a:lumMod val="50000"/>
                  </a:schemeClr>
                </a:solidFill>
                <a:latin typeface="+mn-lt"/>
                <a:cs typeface="+mn-cs"/>
              </a:rPr>
              <a:t>residents do not have the same connection to the land, their management objectives are not based on generating revenue from traditional agricultural or forest management practices, and they have other conservation objectives for ownership.</a:t>
            </a:r>
            <a:endParaRPr kumimoji="0" lang="en-US" sz="2000" b="0" i="0" u="none" strike="noStrike" kern="1200" cap="none" spc="0" normalizeH="0" baseline="0" noProof="0" dirty="0" smtClean="0">
              <a:ln>
                <a:noFill/>
              </a:ln>
              <a:solidFill>
                <a:schemeClr val="accent2">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47664" y="1916832"/>
            <a:ext cx="7488832" cy="3960440"/>
          </a:xfrm>
        </p:spPr>
        <p:txBody>
          <a:bodyPr>
            <a:noAutofit/>
          </a:bodyPr>
          <a:lstStyle/>
          <a:p>
            <a:r>
              <a:rPr lang="en-US" sz="2000" dirty="0" smtClean="0">
                <a:solidFill>
                  <a:schemeClr val="accent2">
                    <a:lumMod val="50000"/>
                  </a:schemeClr>
                </a:solidFill>
              </a:rPr>
              <a:t>Very few NC family forest landowners have a written management plan, or have received professional assistance or financial incentives, to actively manage their forestland.</a:t>
            </a:r>
          </a:p>
          <a:p>
            <a:r>
              <a:rPr lang="en-US" sz="2000" dirty="0" smtClean="0">
                <a:solidFill>
                  <a:schemeClr val="accent2">
                    <a:lumMod val="50000"/>
                  </a:schemeClr>
                </a:solidFill>
              </a:rPr>
              <a:t>Continued support and funding for state and federal cost-share programs and initiatives are needed to provide financial and management incentives to NC landowners.</a:t>
            </a:r>
          </a:p>
          <a:p>
            <a:r>
              <a:rPr lang="en-US" sz="2000" dirty="0" smtClean="0">
                <a:solidFill>
                  <a:schemeClr val="accent2">
                    <a:lumMod val="50000"/>
                  </a:schemeClr>
                </a:solidFill>
              </a:rPr>
              <a:t>Intensive forest management practices have the potential to enhance productivity in managed forests on fewer acres. Actively managed forests may reduce pressure to harvest natural forests while sustaining a long-term timber supply</a:t>
            </a:r>
            <a:r>
              <a:rPr lang="en-US" sz="2000" dirty="0" smtClean="0">
                <a:solidFill>
                  <a:schemeClr val="accent2">
                    <a:lumMod val="50000"/>
                  </a:schemeClr>
                </a:solidFill>
              </a:rPr>
              <a:t>.</a:t>
            </a:r>
            <a:endParaRPr lang="en-US" sz="2000" dirty="0" smtClean="0">
              <a:solidFill>
                <a:schemeClr val="accent2">
                  <a:lumMod val="50000"/>
                </a:schemeClr>
              </a:solidFill>
            </a:endParaRPr>
          </a:p>
        </p:txBody>
      </p:sp>
      <p:sp>
        <p:nvSpPr>
          <p:cNvPr id="7" name="Rectangle 2"/>
          <p:cNvSpPr>
            <a:spLocks noGrp="1" noChangeArrowheads="1"/>
          </p:cNvSpPr>
          <p:nvPr>
            <p:ph type="title"/>
          </p:nvPr>
        </p:nvSpPr>
        <p:spPr>
          <a:xfrm>
            <a:off x="179512" y="116632"/>
            <a:ext cx="8856984" cy="1431032"/>
          </a:xfrm>
        </p:spPr>
        <p:txBody>
          <a:bodyPr>
            <a:normAutofit/>
          </a:bodyPr>
          <a:lstStyle/>
          <a:p>
            <a:pPr algn="ctr"/>
            <a:r>
              <a:rPr lang="es-UY" dirty="0" smtClean="0">
                <a:solidFill>
                  <a:schemeClr val="accent2">
                    <a:lumMod val="50000"/>
                  </a:schemeClr>
                </a:solidFill>
              </a:rPr>
              <a:t>2e)   </a:t>
            </a:r>
            <a:r>
              <a:rPr lang="es-UY" sz="3600" dirty="0" smtClean="0">
                <a:solidFill>
                  <a:schemeClr val="accent2">
                    <a:lumMod val="50000"/>
                  </a:schemeClr>
                </a:solidFill>
              </a:rPr>
              <a:t>Management Practices for </a:t>
            </a:r>
            <a:br>
              <a:rPr lang="es-UY" sz="3600" dirty="0" smtClean="0">
                <a:solidFill>
                  <a:schemeClr val="accent2">
                    <a:lumMod val="50000"/>
                  </a:schemeClr>
                </a:solidFill>
              </a:rPr>
            </a:br>
            <a:r>
              <a:rPr lang="es-UY" sz="3600" dirty="0" smtClean="0">
                <a:solidFill>
                  <a:schemeClr val="accent2">
                    <a:lumMod val="50000"/>
                  </a:schemeClr>
                </a:solidFill>
              </a:rPr>
              <a:t>Forestry &amp; Wildlife</a:t>
            </a:r>
            <a:endParaRPr lang="es-ES" sz="3600" dirty="0">
              <a:solidFill>
                <a:schemeClr val="accent2">
                  <a:lumMod val="50000"/>
                </a:schemeClr>
              </a:solidFill>
            </a:endParaRPr>
          </a:p>
        </p:txBody>
      </p:sp>
      <p:pic>
        <p:nvPicPr>
          <p:cNvPr id="4" name="Picture 2" descr="C:\Documents and Settings\DFR USER\Local Settings\Temporary Internet Files\Content.IE5\6JEKKWD5\MC900354157[1].wmf"/>
          <p:cNvPicPr>
            <a:picLocks noChangeAspect="1" noChangeArrowheads="1"/>
          </p:cNvPicPr>
          <p:nvPr/>
        </p:nvPicPr>
        <p:blipFill>
          <a:blip r:embed="rId3" cstate="print"/>
          <a:srcRect/>
          <a:stretch>
            <a:fillRect/>
          </a:stretch>
        </p:blipFill>
        <p:spPr bwMode="auto">
          <a:xfrm>
            <a:off x="179512" y="2780928"/>
            <a:ext cx="993121" cy="1440160"/>
          </a:xfrm>
          <a:prstGeom prst="rect">
            <a:avLst/>
          </a:prstGeom>
          <a:noFill/>
        </p:spPr>
      </p:pic>
      <p:sp>
        <p:nvSpPr>
          <p:cNvPr id="6" name="TextBox 5"/>
          <p:cNvSpPr txBox="1"/>
          <p:nvPr/>
        </p:nvSpPr>
        <p:spPr>
          <a:xfrm>
            <a:off x="107504" y="1772816"/>
            <a:ext cx="1584176" cy="707886"/>
          </a:xfrm>
          <a:prstGeom prst="rect">
            <a:avLst/>
          </a:prstGeom>
          <a:noFill/>
        </p:spPr>
        <p:txBody>
          <a:bodyPr wrap="square" rtlCol="0">
            <a:spAutoFit/>
          </a:bodyPr>
          <a:lstStyle/>
          <a:p>
            <a:r>
              <a:rPr lang="en-US" sz="2000" dirty="0" smtClean="0">
                <a:solidFill>
                  <a:schemeClr val="accent2">
                    <a:lumMod val="50000"/>
                  </a:schemeClr>
                </a:solidFill>
              </a:rPr>
              <a:t>Key Findings</a:t>
            </a:r>
            <a:endParaRPr lang="en-US" sz="20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333375"/>
            <a:ext cx="8229600" cy="1143000"/>
          </a:xfrm>
        </p:spPr>
        <p:txBody>
          <a:bodyPr>
            <a:normAutofit fontScale="90000"/>
          </a:bodyPr>
          <a:lstStyle/>
          <a:p>
            <a:r>
              <a:rPr lang="es-UY" dirty="0" smtClean="0">
                <a:solidFill>
                  <a:schemeClr val="accent2">
                    <a:lumMod val="50000"/>
                  </a:schemeClr>
                </a:solidFill>
              </a:rPr>
              <a:t>Conserving</a:t>
            </a:r>
            <a:r>
              <a:rPr lang="es-UY" baseline="0" dirty="0" smtClean="0">
                <a:solidFill>
                  <a:schemeClr val="accent2">
                    <a:lumMod val="50000"/>
                  </a:schemeClr>
                </a:solidFill>
              </a:rPr>
              <a:t> Working Forests Outline</a:t>
            </a:r>
            <a:endParaRPr lang="es-ES" dirty="0">
              <a:solidFill>
                <a:schemeClr val="accent2">
                  <a:lumMod val="50000"/>
                </a:schemeClr>
              </a:solidFill>
            </a:endParaRPr>
          </a:p>
        </p:txBody>
      </p:sp>
      <p:sp>
        <p:nvSpPr>
          <p:cNvPr id="3075" name="Rectangle 3"/>
          <p:cNvSpPr>
            <a:spLocks noGrp="1" noChangeArrowheads="1"/>
          </p:cNvSpPr>
          <p:nvPr>
            <p:ph idx="1"/>
          </p:nvPr>
        </p:nvSpPr>
        <p:spPr>
          <a:xfrm>
            <a:off x="2051720" y="2348880"/>
            <a:ext cx="6911999" cy="3816424"/>
          </a:xfrm>
        </p:spPr>
        <p:txBody>
          <a:bodyPr>
            <a:normAutofit lnSpcReduction="10000"/>
          </a:bodyPr>
          <a:lstStyle/>
          <a:p>
            <a:r>
              <a:rPr lang="es-UY" sz="3200" dirty="0" smtClean="0">
                <a:solidFill>
                  <a:schemeClr val="accent2">
                    <a:lumMod val="50000"/>
                  </a:schemeClr>
                </a:solidFill>
              </a:rPr>
              <a:t>Statewide Goal 1</a:t>
            </a:r>
          </a:p>
          <a:p>
            <a:r>
              <a:rPr lang="es-UY" sz="3200" dirty="0" smtClean="0">
                <a:solidFill>
                  <a:schemeClr val="accent2">
                    <a:lumMod val="50000"/>
                  </a:schemeClr>
                </a:solidFill>
              </a:rPr>
              <a:t>Chapter 2 – Conserving Working Forests Chapter Organization</a:t>
            </a:r>
          </a:p>
          <a:p>
            <a:r>
              <a:rPr lang="es-UY" sz="3200" dirty="0" smtClean="0">
                <a:solidFill>
                  <a:schemeClr val="accent2">
                    <a:lumMod val="50000"/>
                  </a:schemeClr>
                </a:solidFill>
              </a:rPr>
              <a:t>Key Findings from Chapter 2</a:t>
            </a:r>
          </a:p>
          <a:p>
            <a:r>
              <a:rPr lang="es-UY" sz="3200" dirty="0" smtClean="0">
                <a:solidFill>
                  <a:schemeClr val="accent2">
                    <a:lumMod val="50000"/>
                  </a:schemeClr>
                </a:solidFill>
              </a:rPr>
              <a:t>Review Objectives and Strategies</a:t>
            </a:r>
          </a:p>
          <a:p>
            <a:r>
              <a:rPr lang="es-UY" sz="3200" dirty="0" smtClean="0">
                <a:solidFill>
                  <a:schemeClr val="accent2">
                    <a:lumMod val="50000"/>
                  </a:schemeClr>
                </a:solidFill>
              </a:rPr>
              <a:t>Highlight Ongoing and Future Efforts </a:t>
            </a:r>
            <a:endParaRPr lang="es-UY" sz="3200" dirty="0">
              <a:solidFill>
                <a:schemeClr val="accent2">
                  <a:lumMod val="50000"/>
                </a:schemeClr>
              </a:solidFill>
            </a:endParaRPr>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9512" y="116632"/>
            <a:ext cx="8856984" cy="1431032"/>
          </a:xfrm>
        </p:spPr>
        <p:txBody>
          <a:bodyPr>
            <a:normAutofit/>
          </a:bodyPr>
          <a:lstStyle/>
          <a:p>
            <a:pPr algn="ctr"/>
            <a:r>
              <a:rPr lang="es-UY" dirty="0" smtClean="0">
                <a:solidFill>
                  <a:schemeClr val="accent2">
                    <a:lumMod val="50000"/>
                  </a:schemeClr>
                </a:solidFill>
              </a:rPr>
              <a:t>2e)   </a:t>
            </a:r>
            <a:r>
              <a:rPr lang="es-UY" sz="3600" dirty="0" smtClean="0">
                <a:solidFill>
                  <a:schemeClr val="accent2">
                    <a:lumMod val="50000"/>
                  </a:schemeClr>
                </a:solidFill>
              </a:rPr>
              <a:t>Management Practices for </a:t>
            </a:r>
            <a:br>
              <a:rPr lang="es-UY" sz="3600" dirty="0" smtClean="0">
                <a:solidFill>
                  <a:schemeClr val="accent2">
                    <a:lumMod val="50000"/>
                  </a:schemeClr>
                </a:solidFill>
              </a:rPr>
            </a:br>
            <a:r>
              <a:rPr lang="es-UY" sz="3600" dirty="0" smtClean="0">
                <a:solidFill>
                  <a:schemeClr val="accent2">
                    <a:lumMod val="50000"/>
                  </a:schemeClr>
                </a:solidFill>
              </a:rPr>
              <a:t>Forestry &amp; Wildlife</a:t>
            </a:r>
            <a:endParaRPr lang="es-ES" sz="3600" dirty="0">
              <a:solidFill>
                <a:schemeClr val="accent2">
                  <a:lumMod val="50000"/>
                </a:schemeClr>
              </a:solidFill>
            </a:endParaRPr>
          </a:p>
        </p:txBody>
      </p:sp>
      <p:sp>
        <p:nvSpPr>
          <p:cNvPr id="8" name="TextBox 7"/>
          <p:cNvSpPr txBox="1"/>
          <p:nvPr/>
        </p:nvSpPr>
        <p:spPr>
          <a:xfrm>
            <a:off x="1907704" y="1772816"/>
            <a:ext cx="6984776" cy="461665"/>
          </a:xfrm>
          <a:prstGeom prst="rect">
            <a:avLst/>
          </a:prstGeom>
          <a:noFill/>
        </p:spPr>
        <p:txBody>
          <a:bodyPr wrap="square" rtlCol="0">
            <a:spAutoFit/>
          </a:bodyPr>
          <a:lstStyle/>
          <a:p>
            <a:pPr algn="ctr"/>
            <a:r>
              <a:rPr lang="en-US" sz="2400" i="1" dirty="0" smtClean="0">
                <a:solidFill>
                  <a:schemeClr val="accent2">
                    <a:lumMod val="50000"/>
                  </a:schemeClr>
                </a:solidFill>
                <a:latin typeface="+mn-lt"/>
              </a:rPr>
              <a:t>How Engaged are NC Woodland Owners?</a:t>
            </a:r>
            <a:endParaRPr lang="en-US" sz="2400" i="1" dirty="0">
              <a:solidFill>
                <a:schemeClr val="accent2">
                  <a:lumMod val="50000"/>
                </a:schemeClr>
              </a:solidFill>
              <a:latin typeface="+mn-lt"/>
            </a:endParaRPr>
          </a:p>
        </p:txBody>
      </p:sp>
      <p:pic>
        <p:nvPicPr>
          <p:cNvPr id="10" name="Picture 9" descr="ScreenHunter_05 Oct. 13 15.54.jpg"/>
          <p:cNvPicPr>
            <a:picLocks noChangeAspect="1"/>
          </p:cNvPicPr>
          <p:nvPr/>
        </p:nvPicPr>
        <p:blipFill>
          <a:blip r:embed="rId3" cstate="print"/>
          <a:srcRect l="50000" t="18500" r="23877" b="55250"/>
          <a:stretch>
            <a:fillRect/>
          </a:stretch>
        </p:blipFill>
        <p:spPr>
          <a:xfrm>
            <a:off x="107504" y="2276872"/>
            <a:ext cx="4104456" cy="3168352"/>
          </a:xfrm>
          <a:prstGeom prst="rect">
            <a:avLst/>
          </a:prstGeom>
        </p:spPr>
      </p:pic>
      <p:sp>
        <p:nvSpPr>
          <p:cNvPr id="11" name="TextBox 10"/>
          <p:cNvSpPr txBox="1"/>
          <p:nvPr/>
        </p:nvSpPr>
        <p:spPr>
          <a:xfrm>
            <a:off x="1907704" y="6093296"/>
            <a:ext cx="7128792" cy="615553"/>
          </a:xfrm>
          <a:prstGeom prst="rect">
            <a:avLst/>
          </a:prstGeom>
          <a:noFill/>
        </p:spPr>
        <p:txBody>
          <a:bodyPr wrap="square" rtlCol="0">
            <a:spAutoFit/>
          </a:bodyPr>
          <a:lstStyle/>
          <a:p>
            <a:r>
              <a:rPr lang="en-US" dirty="0" smtClean="0">
                <a:solidFill>
                  <a:schemeClr val="accent2">
                    <a:lumMod val="50000"/>
                  </a:schemeClr>
                </a:solidFill>
                <a:latin typeface="+mn-lt"/>
              </a:rPr>
              <a:t>Data is from TELE-Tools for Engaging Landowners Effectively website.</a:t>
            </a:r>
          </a:p>
          <a:p>
            <a:r>
              <a:rPr lang="en-US" sz="1600" dirty="0" smtClean="0">
                <a:solidFill>
                  <a:schemeClr val="accent2">
                    <a:lumMod val="50000"/>
                  </a:schemeClr>
                </a:solidFill>
                <a:latin typeface="+mn-lt"/>
              </a:rPr>
              <a:t>Based on a sample of 12,830 forest owners collected between 2002 and 2006.</a:t>
            </a:r>
            <a:endParaRPr lang="en-US" sz="1600" dirty="0">
              <a:solidFill>
                <a:schemeClr val="accent2">
                  <a:lumMod val="50000"/>
                </a:schemeClr>
              </a:solidFill>
              <a:latin typeface="+mn-lt"/>
            </a:endParaRPr>
          </a:p>
        </p:txBody>
      </p:sp>
      <p:pic>
        <p:nvPicPr>
          <p:cNvPr id="12" name="Content Placeholder 10" descr="ScreenHunter_05 Oct. 13 15.54.jpg"/>
          <p:cNvPicPr>
            <a:picLocks noChangeAspect="1"/>
          </p:cNvPicPr>
          <p:nvPr/>
        </p:nvPicPr>
        <p:blipFill>
          <a:blip r:embed="rId3" cstate="print"/>
          <a:srcRect l="16729" t="48515" r="51107" b="27108"/>
          <a:stretch>
            <a:fillRect/>
          </a:stretch>
        </p:blipFill>
        <p:spPr>
          <a:xfrm>
            <a:off x="4283968" y="2276872"/>
            <a:ext cx="4680520" cy="259228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1916831"/>
            <a:ext cx="7488832" cy="4320481"/>
          </a:xfrm>
        </p:spPr>
        <p:txBody>
          <a:bodyPr>
            <a:normAutofit fontScale="77500" lnSpcReduction="20000"/>
          </a:bodyPr>
          <a:lstStyle/>
          <a:p>
            <a:r>
              <a:rPr lang="en-US" sz="2800" dirty="0" smtClean="0">
                <a:solidFill>
                  <a:schemeClr val="accent2">
                    <a:lumMod val="50000"/>
                  </a:schemeClr>
                </a:solidFill>
              </a:rPr>
              <a:t>Given the </a:t>
            </a:r>
            <a:r>
              <a:rPr lang="en-US" sz="2800" dirty="0" smtClean="0">
                <a:solidFill>
                  <a:schemeClr val="accent2">
                    <a:lumMod val="50000"/>
                  </a:schemeClr>
                </a:solidFill>
              </a:rPr>
              <a:t>decreasing trend </a:t>
            </a:r>
            <a:r>
              <a:rPr lang="en-US" sz="2800" dirty="0" smtClean="0">
                <a:solidFill>
                  <a:schemeClr val="accent2">
                    <a:lumMod val="50000"/>
                  </a:schemeClr>
                </a:solidFill>
              </a:rPr>
              <a:t>in size of forest holdings and the socioeconomic status of new owners (higher income, highly educated), social amenities will likely take precedence over management objectives that emphasize timber </a:t>
            </a:r>
            <a:r>
              <a:rPr lang="en-US" sz="2800" dirty="0" smtClean="0">
                <a:solidFill>
                  <a:schemeClr val="accent2">
                    <a:lumMod val="50000"/>
                  </a:schemeClr>
                </a:solidFill>
              </a:rPr>
              <a:t>production.</a:t>
            </a:r>
            <a:endParaRPr lang="en-US" sz="2800" dirty="0" smtClean="0">
              <a:solidFill>
                <a:schemeClr val="accent2">
                  <a:lumMod val="50000"/>
                </a:schemeClr>
              </a:solidFill>
            </a:endParaRPr>
          </a:p>
          <a:p>
            <a:r>
              <a:rPr lang="en-US" sz="2800" dirty="0" smtClean="0">
                <a:solidFill>
                  <a:schemeClr val="accent2">
                    <a:lumMod val="50000"/>
                  </a:schemeClr>
                </a:solidFill>
              </a:rPr>
              <a:t>New owners likely will have different backgrounds and ownership objectives and be less aware of the potential value and benefits of good forest management than previous owners.</a:t>
            </a:r>
          </a:p>
          <a:p>
            <a:r>
              <a:rPr lang="en-US" sz="2800" dirty="0" smtClean="0">
                <a:solidFill>
                  <a:schemeClr val="accent2">
                    <a:lumMod val="50000"/>
                  </a:schemeClr>
                </a:solidFill>
              </a:rPr>
              <a:t>Natural resources professionals who educate and serve these new forest owners will need to apply different approaches to better understand landowner’s objectives and to meet their changing resource management needs.</a:t>
            </a:r>
          </a:p>
          <a:p>
            <a:endParaRPr lang="en-US" sz="2800" dirty="0" smtClean="0">
              <a:solidFill>
                <a:schemeClr val="accent2">
                  <a:lumMod val="50000"/>
                </a:schemeClr>
              </a:solidFill>
            </a:endParaRPr>
          </a:p>
          <a:p>
            <a:pPr lvl="1">
              <a:buNone/>
            </a:pPr>
            <a:endParaRPr lang="en-US" dirty="0" smtClean="0"/>
          </a:p>
          <a:p>
            <a:pPr lvl="2"/>
            <a:endParaRPr lang="en-US" dirty="0" smtClean="0">
              <a:solidFill>
                <a:srgbClr val="FF0000"/>
              </a:solidFill>
            </a:endParaRPr>
          </a:p>
          <a:p>
            <a:pPr lvl="1"/>
            <a:endParaRPr lang="en-US" dirty="0"/>
          </a:p>
        </p:txBody>
      </p:sp>
      <p:pic>
        <p:nvPicPr>
          <p:cNvPr id="4" name="Picture 2" descr="C:\Documents and Settings\DFR USER\Local Settings\Temporary Internet Files\Content.IE5\D2B4EZQI\MC900185878[1].wmf"/>
          <p:cNvPicPr>
            <a:picLocks noChangeAspect="1" noChangeArrowheads="1"/>
          </p:cNvPicPr>
          <p:nvPr/>
        </p:nvPicPr>
        <p:blipFill>
          <a:blip r:embed="rId3" cstate="print"/>
          <a:srcRect/>
          <a:stretch>
            <a:fillRect/>
          </a:stretch>
        </p:blipFill>
        <p:spPr bwMode="auto">
          <a:xfrm>
            <a:off x="179512" y="1988840"/>
            <a:ext cx="1233479" cy="1257308"/>
          </a:xfrm>
          <a:prstGeom prst="rect">
            <a:avLst/>
          </a:prstGeom>
          <a:noFill/>
        </p:spPr>
      </p:pic>
      <p:sp>
        <p:nvSpPr>
          <p:cNvPr id="6" name="Rectangle 2"/>
          <p:cNvSpPr>
            <a:spLocks noGrp="1" noChangeArrowheads="1"/>
          </p:cNvSpPr>
          <p:nvPr>
            <p:ph type="title"/>
          </p:nvPr>
        </p:nvSpPr>
        <p:spPr>
          <a:xfrm>
            <a:off x="179512" y="116632"/>
            <a:ext cx="7920880" cy="1512168"/>
          </a:xfrm>
        </p:spPr>
        <p:txBody>
          <a:bodyPr>
            <a:normAutofit/>
          </a:bodyPr>
          <a:lstStyle/>
          <a:p>
            <a:pPr algn="ctr"/>
            <a:r>
              <a:rPr lang="es-UY" dirty="0" smtClean="0">
                <a:solidFill>
                  <a:schemeClr val="accent2">
                    <a:lumMod val="50000"/>
                  </a:schemeClr>
                </a:solidFill>
              </a:rPr>
              <a:t>2e)   </a:t>
            </a:r>
            <a:r>
              <a:rPr lang="es-UY" sz="3600" dirty="0" smtClean="0">
                <a:solidFill>
                  <a:schemeClr val="accent2">
                    <a:lumMod val="50000"/>
                  </a:schemeClr>
                </a:solidFill>
              </a:rPr>
              <a:t>Management Practices for </a:t>
            </a:r>
            <a:br>
              <a:rPr lang="es-UY" sz="3600" dirty="0" smtClean="0">
                <a:solidFill>
                  <a:schemeClr val="accent2">
                    <a:lumMod val="50000"/>
                  </a:schemeClr>
                </a:solidFill>
              </a:rPr>
            </a:br>
            <a:r>
              <a:rPr lang="es-UY" sz="3600" dirty="0" smtClean="0">
                <a:solidFill>
                  <a:schemeClr val="accent2">
                    <a:lumMod val="50000"/>
                  </a:schemeClr>
                </a:solidFill>
              </a:rPr>
              <a:t>Forestry &amp; Wildlife</a:t>
            </a:r>
            <a:endParaRPr lang="es-ES" sz="36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7504" y="116632"/>
            <a:ext cx="8928991" cy="1484784"/>
          </a:xfrm>
        </p:spPr>
        <p:txBody>
          <a:bodyPr>
            <a:normAutofit fontScale="90000"/>
          </a:bodyPr>
          <a:lstStyle/>
          <a:p>
            <a:pPr algn="ctr"/>
            <a:r>
              <a:rPr lang="es-UY" sz="4000" dirty="0" smtClean="0">
                <a:solidFill>
                  <a:schemeClr val="accent2">
                    <a:lumMod val="50000"/>
                  </a:schemeClr>
                </a:solidFill>
              </a:rPr>
              <a:t>Goal 1 –  Increase the </a:t>
            </a:r>
            <a:r>
              <a:rPr lang="es-UY" sz="4000" dirty="0">
                <a:solidFill>
                  <a:schemeClr val="accent2">
                    <a:lumMod val="50000"/>
                  </a:schemeClr>
                </a:solidFill>
              </a:rPr>
              <a:t>S</a:t>
            </a:r>
            <a:r>
              <a:rPr lang="es-UY" sz="4000" dirty="0" smtClean="0">
                <a:solidFill>
                  <a:schemeClr val="accent2">
                    <a:lumMod val="50000"/>
                  </a:schemeClr>
                </a:solidFill>
              </a:rPr>
              <a:t>ustainable 			Management and </a:t>
            </a:r>
            <a:r>
              <a:rPr lang="es-UY" sz="4000" dirty="0">
                <a:solidFill>
                  <a:schemeClr val="accent2">
                    <a:lumMod val="50000"/>
                  </a:schemeClr>
                </a:solidFill>
              </a:rPr>
              <a:t>C</a:t>
            </a:r>
            <a:r>
              <a:rPr lang="es-UY" sz="4000" dirty="0" smtClean="0">
                <a:solidFill>
                  <a:schemeClr val="accent2">
                    <a:lumMod val="50000"/>
                  </a:schemeClr>
                </a:solidFill>
              </a:rPr>
              <a:t>onservation        of Forests</a:t>
            </a:r>
            <a:endParaRPr lang="es-ES" sz="4000" dirty="0">
              <a:solidFill>
                <a:schemeClr val="accent2">
                  <a:lumMod val="50000"/>
                </a:schemeClr>
              </a:solidFill>
            </a:endParaRPr>
          </a:p>
        </p:txBody>
      </p:sp>
      <p:sp>
        <p:nvSpPr>
          <p:cNvPr id="30723" name="Rectangle 3"/>
          <p:cNvSpPr>
            <a:spLocks noGrp="1" noChangeArrowheads="1"/>
          </p:cNvSpPr>
          <p:nvPr>
            <p:ph idx="1"/>
          </p:nvPr>
        </p:nvSpPr>
        <p:spPr>
          <a:xfrm>
            <a:off x="1475656" y="1772816"/>
            <a:ext cx="7560840" cy="3312368"/>
          </a:xfrm>
        </p:spPr>
        <p:txBody>
          <a:bodyPr>
            <a:normAutofit/>
          </a:bodyPr>
          <a:lstStyle/>
          <a:p>
            <a:r>
              <a:rPr lang="es-UY" sz="2800" b="1" dirty="0" smtClean="0">
                <a:solidFill>
                  <a:schemeClr val="accent2">
                    <a:lumMod val="50000"/>
                  </a:schemeClr>
                </a:solidFill>
              </a:rPr>
              <a:t>Objective 1.1 – Conserve high-priority forest ecosystems and landscapes</a:t>
            </a:r>
          </a:p>
          <a:p>
            <a:pPr lvl="1"/>
            <a:r>
              <a:rPr lang="es-UY" dirty="0" smtClean="0">
                <a:solidFill>
                  <a:schemeClr val="accent2">
                    <a:lumMod val="50000"/>
                  </a:schemeClr>
                </a:solidFill>
              </a:rPr>
              <a:t>Strategy 1.1.1 – Collaborate with other natural resource organizations to identify high-priority forest ecosystems and landscapes.</a:t>
            </a:r>
          </a:p>
          <a:p>
            <a:pPr lvl="1"/>
            <a:r>
              <a:rPr lang="es-UY" dirty="0" smtClean="0">
                <a:solidFill>
                  <a:schemeClr val="accent2">
                    <a:lumMod val="50000"/>
                  </a:schemeClr>
                </a:solidFill>
              </a:rPr>
              <a:t>Strategy 1.1.2 – Assist land management professionals with the delivery of programs and services that conserve high-priority forest ecosystems and landscapes.</a:t>
            </a:r>
          </a:p>
          <a:p>
            <a:pPr lvl="1"/>
            <a:endParaRPr lang="es-UY" dirty="0" smtClean="0">
              <a:solidFill>
                <a:schemeClr val="accent2">
                  <a:lumMod val="50000"/>
                </a:schemeClr>
              </a:solidFill>
            </a:endParaRPr>
          </a:p>
          <a:p>
            <a:pPr lvl="1"/>
            <a:endParaRPr lang="es-UY" dirty="0" smtClean="0">
              <a:solidFill>
                <a:schemeClr val="accent2">
                  <a:lumMod val="50000"/>
                </a:schemeClr>
              </a:solidFill>
            </a:endParaRPr>
          </a:p>
          <a:p>
            <a:pPr>
              <a:buNone/>
            </a:pPr>
            <a:endParaRPr lang="es-UY" sz="2800" dirty="0" smtClean="0">
              <a:solidFill>
                <a:schemeClr val="accent2">
                  <a:lumMod val="50000"/>
                </a:schemeClr>
              </a:solidFill>
            </a:endParaRPr>
          </a:p>
        </p:txBody>
      </p:sp>
      <p:pic>
        <p:nvPicPr>
          <p:cNvPr id="4098" name="Picture 2" descr="C:\Documents and Settings\DFR USER\Local Settings\Temporary Internet Files\Content.IE5\GY79CEZX\MC900100976[1].wmf"/>
          <p:cNvPicPr>
            <a:picLocks noChangeAspect="1" noChangeArrowheads="1"/>
          </p:cNvPicPr>
          <p:nvPr/>
        </p:nvPicPr>
        <p:blipFill>
          <a:blip r:embed="rId3" cstate="print"/>
          <a:srcRect/>
          <a:stretch>
            <a:fillRect/>
          </a:stretch>
        </p:blipFill>
        <p:spPr bwMode="auto">
          <a:xfrm>
            <a:off x="179512" y="5178576"/>
            <a:ext cx="1584176" cy="151919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7504" y="116632"/>
            <a:ext cx="8928991" cy="1484784"/>
          </a:xfrm>
        </p:spPr>
        <p:txBody>
          <a:bodyPr>
            <a:normAutofit fontScale="90000"/>
          </a:bodyPr>
          <a:lstStyle/>
          <a:p>
            <a:pPr algn="ctr"/>
            <a:r>
              <a:rPr lang="es-UY" sz="4000" dirty="0" smtClean="0">
                <a:solidFill>
                  <a:schemeClr val="accent2">
                    <a:lumMod val="50000"/>
                  </a:schemeClr>
                </a:solidFill>
              </a:rPr>
              <a:t>Goal 1 –  Increase the </a:t>
            </a:r>
            <a:r>
              <a:rPr lang="es-UY" sz="4000" dirty="0">
                <a:solidFill>
                  <a:schemeClr val="accent2">
                    <a:lumMod val="50000"/>
                  </a:schemeClr>
                </a:solidFill>
              </a:rPr>
              <a:t>S</a:t>
            </a:r>
            <a:r>
              <a:rPr lang="es-UY" sz="4000" dirty="0" smtClean="0">
                <a:solidFill>
                  <a:schemeClr val="accent2">
                    <a:lumMod val="50000"/>
                  </a:schemeClr>
                </a:solidFill>
              </a:rPr>
              <a:t>ustainable 			Management and </a:t>
            </a:r>
            <a:r>
              <a:rPr lang="es-UY" sz="4000" dirty="0">
                <a:solidFill>
                  <a:schemeClr val="accent2">
                    <a:lumMod val="50000"/>
                  </a:schemeClr>
                </a:solidFill>
              </a:rPr>
              <a:t>C</a:t>
            </a:r>
            <a:r>
              <a:rPr lang="es-UY" sz="4000" dirty="0" smtClean="0">
                <a:solidFill>
                  <a:schemeClr val="accent2">
                    <a:lumMod val="50000"/>
                  </a:schemeClr>
                </a:solidFill>
              </a:rPr>
              <a:t>onservation        of Forests</a:t>
            </a:r>
            <a:endParaRPr lang="es-ES" sz="4000" dirty="0">
              <a:solidFill>
                <a:schemeClr val="accent2">
                  <a:lumMod val="50000"/>
                </a:schemeClr>
              </a:solidFill>
            </a:endParaRPr>
          </a:p>
        </p:txBody>
      </p:sp>
      <p:sp>
        <p:nvSpPr>
          <p:cNvPr id="30723" name="Rectangle 3"/>
          <p:cNvSpPr>
            <a:spLocks noGrp="1" noChangeArrowheads="1"/>
          </p:cNvSpPr>
          <p:nvPr>
            <p:ph idx="1"/>
          </p:nvPr>
        </p:nvSpPr>
        <p:spPr>
          <a:xfrm>
            <a:off x="1403648" y="1844824"/>
            <a:ext cx="7488832" cy="4670400"/>
          </a:xfrm>
        </p:spPr>
        <p:txBody>
          <a:bodyPr>
            <a:normAutofit fontScale="92500" lnSpcReduction="20000"/>
          </a:bodyPr>
          <a:lstStyle/>
          <a:p>
            <a:r>
              <a:rPr lang="es-UY" sz="2800" b="1" dirty="0" smtClean="0">
                <a:solidFill>
                  <a:schemeClr val="accent2">
                    <a:lumMod val="50000"/>
                  </a:schemeClr>
                </a:solidFill>
              </a:rPr>
              <a:t>Objective 1.2 – Assist landowners with actively and sustainably managing forests for economic and social benefits.</a:t>
            </a:r>
          </a:p>
          <a:p>
            <a:pPr lvl="1"/>
            <a:r>
              <a:rPr lang="es-UY" dirty="0" smtClean="0">
                <a:solidFill>
                  <a:schemeClr val="accent2">
                    <a:lumMod val="50000"/>
                  </a:schemeClr>
                </a:solidFill>
              </a:rPr>
              <a:t>Strategy 1.2.1 – Provide increased technical and professional assitance to forest landowners that results in more active and sustainable management of their forestland.</a:t>
            </a:r>
          </a:p>
          <a:p>
            <a:pPr lvl="1"/>
            <a:r>
              <a:rPr lang="es-UY" dirty="0" smtClean="0">
                <a:solidFill>
                  <a:schemeClr val="accent2">
                    <a:lumMod val="50000"/>
                  </a:schemeClr>
                </a:solidFill>
              </a:rPr>
              <a:t>Strategy 1.2.2 – Increase support and funding for state and federal cost-share programs that result in more active and sustainable management of forestland.</a:t>
            </a:r>
          </a:p>
          <a:p>
            <a:pPr lvl="1"/>
            <a:r>
              <a:rPr lang="es-UY" dirty="0" smtClean="0">
                <a:solidFill>
                  <a:schemeClr val="accent2">
                    <a:lumMod val="50000"/>
                  </a:schemeClr>
                </a:solidFill>
              </a:rPr>
              <a:t>Strategy 1.2.3 – Strengthen and support forest nursery and tree improvement programs to ensure a stable supply of seedlings.</a:t>
            </a:r>
          </a:p>
          <a:p>
            <a:pPr lvl="1"/>
            <a:r>
              <a:rPr lang="es-UY" dirty="0" smtClean="0">
                <a:solidFill>
                  <a:schemeClr val="accent2">
                    <a:lumMod val="50000"/>
                  </a:schemeClr>
                </a:solidFill>
              </a:rPr>
              <a:t>Strategy 1.2.4 – Increase landowner’s understanding of, and participation in, Forest Certification</a:t>
            </a:r>
          </a:p>
          <a:p>
            <a:pPr>
              <a:buNone/>
            </a:pPr>
            <a:endParaRPr lang="es-UY" sz="2800" dirty="0" smtClean="0">
              <a:solidFill>
                <a:schemeClr val="accent2">
                  <a:lumMod val="50000"/>
                </a:schemeClr>
              </a:solidFill>
            </a:endParaRPr>
          </a:p>
        </p:txBody>
      </p:sp>
      <p:pic>
        <p:nvPicPr>
          <p:cNvPr id="5122" name="Picture 2" descr="C:\Documents and Settings\DFR USER\Local Settings\Temporary Internet Files\Content.IE5\J7X9N77D\MC900100898[1].wmf"/>
          <p:cNvPicPr>
            <a:picLocks noChangeAspect="1" noChangeArrowheads="1"/>
          </p:cNvPicPr>
          <p:nvPr/>
        </p:nvPicPr>
        <p:blipFill>
          <a:blip r:embed="rId3" cstate="print"/>
          <a:srcRect/>
          <a:stretch>
            <a:fillRect/>
          </a:stretch>
        </p:blipFill>
        <p:spPr bwMode="auto">
          <a:xfrm>
            <a:off x="179511" y="5157192"/>
            <a:ext cx="1600391" cy="15150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7504" y="116632"/>
            <a:ext cx="8928991" cy="1484784"/>
          </a:xfrm>
        </p:spPr>
        <p:txBody>
          <a:bodyPr>
            <a:normAutofit fontScale="90000"/>
          </a:bodyPr>
          <a:lstStyle/>
          <a:p>
            <a:pPr algn="ctr"/>
            <a:r>
              <a:rPr lang="es-UY" sz="4000" dirty="0" smtClean="0">
                <a:solidFill>
                  <a:schemeClr val="accent2">
                    <a:lumMod val="50000"/>
                  </a:schemeClr>
                </a:solidFill>
              </a:rPr>
              <a:t>Goal 1 –  Increase the </a:t>
            </a:r>
            <a:r>
              <a:rPr lang="es-UY" sz="4000" dirty="0">
                <a:solidFill>
                  <a:schemeClr val="accent2">
                    <a:lumMod val="50000"/>
                  </a:schemeClr>
                </a:solidFill>
              </a:rPr>
              <a:t>S</a:t>
            </a:r>
            <a:r>
              <a:rPr lang="es-UY" sz="4000" dirty="0" smtClean="0">
                <a:solidFill>
                  <a:schemeClr val="accent2">
                    <a:lumMod val="50000"/>
                  </a:schemeClr>
                </a:solidFill>
              </a:rPr>
              <a:t>ustainable 			Management and </a:t>
            </a:r>
            <a:r>
              <a:rPr lang="es-UY" sz="4000" dirty="0">
                <a:solidFill>
                  <a:schemeClr val="accent2">
                    <a:lumMod val="50000"/>
                  </a:schemeClr>
                </a:solidFill>
              </a:rPr>
              <a:t>C</a:t>
            </a:r>
            <a:r>
              <a:rPr lang="es-UY" sz="4000" dirty="0" smtClean="0">
                <a:solidFill>
                  <a:schemeClr val="accent2">
                    <a:lumMod val="50000"/>
                  </a:schemeClr>
                </a:solidFill>
              </a:rPr>
              <a:t>onservation        of Forests</a:t>
            </a:r>
            <a:endParaRPr lang="es-ES" sz="4000" dirty="0">
              <a:solidFill>
                <a:schemeClr val="accent2">
                  <a:lumMod val="50000"/>
                </a:schemeClr>
              </a:solidFill>
            </a:endParaRPr>
          </a:p>
        </p:txBody>
      </p:sp>
      <p:sp>
        <p:nvSpPr>
          <p:cNvPr id="30723" name="Rectangle 3"/>
          <p:cNvSpPr>
            <a:spLocks noGrp="1" noChangeArrowheads="1"/>
          </p:cNvSpPr>
          <p:nvPr>
            <p:ph idx="1"/>
          </p:nvPr>
        </p:nvSpPr>
        <p:spPr>
          <a:xfrm>
            <a:off x="1403648" y="1772816"/>
            <a:ext cx="7488832" cy="4742408"/>
          </a:xfrm>
        </p:spPr>
        <p:txBody>
          <a:bodyPr>
            <a:normAutofit/>
          </a:bodyPr>
          <a:lstStyle/>
          <a:p>
            <a:r>
              <a:rPr lang="es-UY" sz="2800" b="1" dirty="0" smtClean="0">
                <a:solidFill>
                  <a:schemeClr val="accent2">
                    <a:lumMod val="50000"/>
                  </a:schemeClr>
                </a:solidFill>
              </a:rPr>
              <a:t>Objective 1.3 – Assess and redefine services provided to forestland owners to efficiently and effectively meet their diverse management objectives.</a:t>
            </a:r>
          </a:p>
          <a:p>
            <a:pPr lvl="1"/>
            <a:r>
              <a:rPr lang="es-UY" dirty="0" smtClean="0">
                <a:solidFill>
                  <a:schemeClr val="accent2">
                    <a:lumMod val="50000"/>
                  </a:schemeClr>
                </a:solidFill>
              </a:rPr>
              <a:t>Strategy 1.3.1 – Assess, evaluate, and develop services to effectively reach nontraditional, underserved, and traditional forest landowners.</a:t>
            </a:r>
          </a:p>
          <a:p>
            <a:pPr lvl="1"/>
            <a:r>
              <a:rPr lang="es-UY" dirty="0" smtClean="0">
                <a:solidFill>
                  <a:schemeClr val="accent2">
                    <a:lumMod val="50000"/>
                  </a:schemeClr>
                </a:solidFill>
              </a:rPr>
              <a:t>Strategy 1.3.2 – Strengthen and develop outside partnerships with public and private entities at federal, state, and local levels to improve and coordinate services and service delivery.</a:t>
            </a:r>
          </a:p>
          <a:p>
            <a:pPr>
              <a:buNone/>
            </a:pPr>
            <a:endParaRPr lang="es-UY" sz="2800" dirty="0" smtClean="0">
              <a:solidFill>
                <a:schemeClr val="accent2">
                  <a:lumMod val="50000"/>
                </a:schemeClr>
              </a:solidFill>
            </a:endParaRPr>
          </a:p>
        </p:txBody>
      </p:sp>
      <p:pic>
        <p:nvPicPr>
          <p:cNvPr id="6146" name="Picture 2" descr="C:\Documents and Settings\DFR USER\Local Settings\Temporary Internet Files\Content.IE5\CXY3KHU7\MC900101002[1].wmf"/>
          <p:cNvPicPr>
            <a:picLocks noChangeAspect="1" noChangeArrowheads="1"/>
          </p:cNvPicPr>
          <p:nvPr/>
        </p:nvPicPr>
        <p:blipFill>
          <a:blip r:embed="rId3" cstate="print"/>
          <a:srcRect/>
          <a:stretch>
            <a:fillRect/>
          </a:stretch>
        </p:blipFill>
        <p:spPr bwMode="auto">
          <a:xfrm>
            <a:off x="107504" y="5085184"/>
            <a:ext cx="1618930" cy="162311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7504" y="116632"/>
            <a:ext cx="8928991" cy="1484784"/>
          </a:xfrm>
        </p:spPr>
        <p:txBody>
          <a:bodyPr>
            <a:normAutofit fontScale="90000"/>
          </a:bodyPr>
          <a:lstStyle/>
          <a:p>
            <a:pPr algn="ctr"/>
            <a:r>
              <a:rPr lang="es-UY" sz="4000" dirty="0" smtClean="0">
                <a:solidFill>
                  <a:schemeClr val="accent2">
                    <a:lumMod val="50000"/>
                  </a:schemeClr>
                </a:solidFill>
              </a:rPr>
              <a:t>Goal 1 –  Increase the </a:t>
            </a:r>
            <a:r>
              <a:rPr lang="es-UY" sz="4000" dirty="0">
                <a:solidFill>
                  <a:schemeClr val="accent2">
                    <a:lumMod val="50000"/>
                  </a:schemeClr>
                </a:solidFill>
              </a:rPr>
              <a:t>S</a:t>
            </a:r>
            <a:r>
              <a:rPr lang="es-UY" sz="4000" dirty="0" smtClean="0">
                <a:solidFill>
                  <a:schemeClr val="accent2">
                    <a:lumMod val="50000"/>
                  </a:schemeClr>
                </a:solidFill>
              </a:rPr>
              <a:t>ustainable 			Management and </a:t>
            </a:r>
            <a:r>
              <a:rPr lang="es-UY" sz="4000" dirty="0">
                <a:solidFill>
                  <a:schemeClr val="accent2">
                    <a:lumMod val="50000"/>
                  </a:schemeClr>
                </a:solidFill>
              </a:rPr>
              <a:t>C</a:t>
            </a:r>
            <a:r>
              <a:rPr lang="es-UY" sz="4000" dirty="0" smtClean="0">
                <a:solidFill>
                  <a:schemeClr val="accent2">
                    <a:lumMod val="50000"/>
                  </a:schemeClr>
                </a:solidFill>
              </a:rPr>
              <a:t>onservation        of Forests</a:t>
            </a:r>
            <a:endParaRPr lang="es-ES" sz="4000" dirty="0">
              <a:solidFill>
                <a:schemeClr val="accent2">
                  <a:lumMod val="50000"/>
                </a:schemeClr>
              </a:solidFill>
            </a:endParaRPr>
          </a:p>
        </p:txBody>
      </p:sp>
      <p:sp>
        <p:nvSpPr>
          <p:cNvPr id="30723" name="Rectangle 3"/>
          <p:cNvSpPr>
            <a:spLocks noGrp="1" noChangeArrowheads="1"/>
          </p:cNvSpPr>
          <p:nvPr>
            <p:ph idx="1"/>
          </p:nvPr>
        </p:nvSpPr>
        <p:spPr>
          <a:xfrm>
            <a:off x="1331640" y="1844824"/>
            <a:ext cx="7704856" cy="4824536"/>
          </a:xfrm>
        </p:spPr>
        <p:txBody>
          <a:bodyPr>
            <a:normAutofit fontScale="85000" lnSpcReduction="20000"/>
          </a:bodyPr>
          <a:lstStyle/>
          <a:p>
            <a:r>
              <a:rPr lang="es-UY" sz="3100" b="1" dirty="0" smtClean="0">
                <a:solidFill>
                  <a:schemeClr val="accent2">
                    <a:lumMod val="50000"/>
                  </a:schemeClr>
                </a:solidFill>
              </a:rPr>
              <a:t>Objective 1.4 – Strengthen and support an urban-focused initiative that meets ownership objectives for urban-rural interface landowners and communities.</a:t>
            </a:r>
          </a:p>
          <a:p>
            <a:pPr lvl="1"/>
            <a:r>
              <a:rPr lang="es-UY" sz="2100" dirty="0" smtClean="0">
                <a:solidFill>
                  <a:schemeClr val="accent2">
                    <a:lumMod val="50000"/>
                  </a:schemeClr>
                </a:solidFill>
              </a:rPr>
              <a:t>Strategy 1.4.1 – Assess, evaluate, and target services to effectively reach forestland owners in the urban-rural interface. </a:t>
            </a:r>
          </a:p>
          <a:p>
            <a:pPr lvl="1"/>
            <a:r>
              <a:rPr lang="es-UY" sz="2100" dirty="0" smtClean="0">
                <a:solidFill>
                  <a:schemeClr val="accent2">
                    <a:lumMod val="50000"/>
                  </a:schemeClr>
                </a:solidFill>
              </a:rPr>
              <a:t>Strategy 1.4.2 – Increase support and funding for measures that result in the conservation of working forests within the urban-rural interface.</a:t>
            </a:r>
          </a:p>
          <a:p>
            <a:pPr lvl="1"/>
            <a:r>
              <a:rPr lang="es-UY" sz="2100" dirty="0" smtClean="0">
                <a:solidFill>
                  <a:schemeClr val="accent2">
                    <a:lumMod val="50000"/>
                  </a:schemeClr>
                </a:solidFill>
              </a:rPr>
              <a:t>Strategy 1.4.3 – Provide training to promote a better understanding and implementation of multidisciplinary management opportunities that are appropriate for urban-rural interface ownerships.</a:t>
            </a:r>
          </a:p>
          <a:p>
            <a:pPr lvl="1"/>
            <a:r>
              <a:rPr lang="es-UY" sz="2100" dirty="0" smtClean="0">
                <a:solidFill>
                  <a:schemeClr val="accent2">
                    <a:lumMod val="50000"/>
                  </a:schemeClr>
                </a:solidFill>
              </a:rPr>
              <a:t>Strategy 1.4.4 – Assist land management professionals with the delivery of programs and services that target urban-rural interface ownerships.</a:t>
            </a:r>
          </a:p>
          <a:p>
            <a:pPr>
              <a:buNone/>
            </a:pPr>
            <a:endParaRPr lang="es-UY" sz="2800" dirty="0" smtClean="0">
              <a:solidFill>
                <a:schemeClr val="accent2">
                  <a:lumMod val="50000"/>
                </a:schemeClr>
              </a:solidFill>
            </a:endParaRPr>
          </a:p>
        </p:txBody>
      </p:sp>
      <p:pic>
        <p:nvPicPr>
          <p:cNvPr id="7170" name="Picture 2" descr="C:\Documents and Settings\DFR USER\Local Settings\Temporary Internet Files\Content.IE5\PPQSMJAP\MC900100998[1].wmf"/>
          <p:cNvPicPr>
            <a:picLocks noChangeAspect="1" noChangeArrowheads="1"/>
          </p:cNvPicPr>
          <p:nvPr/>
        </p:nvPicPr>
        <p:blipFill>
          <a:blip r:embed="rId3" cstate="print"/>
          <a:srcRect/>
          <a:stretch>
            <a:fillRect/>
          </a:stretch>
        </p:blipFill>
        <p:spPr bwMode="auto">
          <a:xfrm>
            <a:off x="107504" y="5229200"/>
            <a:ext cx="1615714" cy="146176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07703" y="333375"/>
            <a:ext cx="7128793" cy="1143000"/>
          </a:xfrm>
        </p:spPr>
        <p:txBody>
          <a:bodyPr/>
          <a:lstStyle/>
          <a:p>
            <a:pPr algn="ctr"/>
            <a:r>
              <a:rPr lang="es-UY" dirty="0" err="1" smtClean="0"/>
              <a:t>Questions</a:t>
            </a:r>
            <a:r>
              <a:rPr lang="es-UY" dirty="0" smtClean="0"/>
              <a:t>?</a:t>
            </a:r>
            <a:endParaRPr lang="es-ES" dirty="0">
              <a:solidFill>
                <a:schemeClr val="tx1"/>
              </a:solidFill>
            </a:endParaRPr>
          </a:p>
        </p:txBody>
      </p:sp>
      <p:pic>
        <p:nvPicPr>
          <p:cNvPr id="5" name="Content Placeholder 4" descr="relaxed frog.jpg"/>
          <p:cNvPicPr>
            <a:picLocks noGrp="1" noChangeAspect="1"/>
          </p:cNvPicPr>
          <p:nvPr>
            <p:ph idx="1"/>
          </p:nvPr>
        </p:nvPicPr>
        <p:blipFill>
          <a:blip r:embed="rId3" cstate="print"/>
          <a:stretch>
            <a:fillRect/>
          </a:stretch>
        </p:blipFill>
        <p:spPr>
          <a:xfrm>
            <a:off x="3419872" y="1844824"/>
            <a:ext cx="3960440" cy="4704260"/>
          </a:xfrm>
        </p:spPr>
      </p:pic>
      <p:pic>
        <p:nvPicPr>
          <p:cNvPr id="8195" name="Picture 3" descr="C:\Documents and Settings\DFR USER\Local Settings\Temporary Internet Files\Content.IE5\PPQSMJAP\MC900331922[1].wmf"/>
          <p:cNvPicPr>
            <a:picLocks noChangeAspect="1" noChangeArrowheads="1"/>
          </p:cNvPicPr>
          <p:nvPr/>
        </p:nvPicPr>
        <p:blipFill>
          <a:blip r:embed="rId4" cstate="print"/>
          <a:srcRect/>
          <a:stretch>
            <a:fillRect/>
          </a:stretch>
        </p:blipFill>
        <p:spPr bwMode="auto">
          <a:xfrm>
            <a:off x="683568" y="548680"/>
            <a:ext cx="588004" cy="5760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7504" y="116632"/>
            <a:ext cx="8928991" cy="1484784"/>
          </a:xfrm>
        </p:spPr>
        <p:txBody>
          <a:bodyPr>
            <a:normAutofit fontScale="90000"/>
          </a:bodyPr>
          <a:lstStyle/>
          <a:p>
            <a:pPr algn="ctr"/>
            <a:r>
              <a:rPr lang="es-UY" sz="4000" dirty="0" smtClean="0">
                <a:solidFill>
                  <a:schemeClr val="accent2">
                    <a:lumMod val="50000"/>
                  </a:schemeClr>
                </a:solidFill>
              </a:rPr>
              <a:t>Goal 1 –  Increase the </a:t>
            </a:r>
            <a:r>
              <a:rPr lang="es-UY" sz="4000" dirty="0">
                <a:solidFill>
                  <a:schemeClr val="accent2">
                    <a:lumMod val="50000"/>
                  </a:schemeClr>
                </a:solidFill>
              </a:rPr>
              <a:t>S</a:t>
            </a:r>
            <a:r>
              <a:rPr lang="es-UY" sz="4000" dirty="0" smtClean="0">
                <a:solidFill>
                  <a:schemeClr val="accent2">
                    <a:lumMod val="50000"/>
                  </a:schemeClr>
                </a:solidFill>
              </a:rPr>
              <a:t>ustainable 			Management and </a:t>
            </a:r>
            <a:r>
              <a:rPr lang="es-UY" sz="4000" dirty="0">
                <a:solidFill>
                  <a:schemeClr val="accent2">
                    <a:lumMod val="50000"/>
                  </a:schemeClr>
                </a:solidFill>
              </a:rPr>
              <a:t>C</a:t>
            </a:r>
            <a:r>
              <a:rPr lang="es-UY" sz="4000" dirty="0" smtClean="0">
                <a:solidFill>
                  <a:schemeClr val="accent2">
                    <a:lumMod val="50000"/>
                  </a:schemeClr>
                </a:solidFill>
              </a:rPr>
              <a:t>onservation        of Forests</a:t>
            </a:r>
            <a:endParaRPr lang="es-ES" sz="4000" dirty="0">
              <a:solidFill>
                <a:schemeClr val="accent2">
                  <a:lumMod val="50000"/>
                </a:schemeClr>
              </a:solidFill>
            </a:endParaRPr>
          </a:p>
        </p:txBody>
      </p:sp>
      <p:sp>
        <p:nvSpPr>
          <p:cNvPr id="30723" name="Rectangle 3"/>
          <p:cNvSpPr>
            <a:spLocks noGrp="1" noChangeArrowheads="1"/>
          </p:cNvSpPr>
          <p:nvPr>
            <p:ph idx="1"/>
          </p:nvPr>
        </p:nvSpPr>
        <p:spPr>
          <a:xfrm>
            <a:off x="1331640" y="1916832"/>
            <a:ext cx="7560840" cy="4598392"/>
          </a:xfrm>
        </p:spPr>
        <p:txBody>
          <a:bodyPr>
            <a:normAutofit lnSpcReduction="10000"/>
          </a:bodyPr>
          <a:lstStyle/>
          <a:p>
            <a:r>
              <a:rPr lang="es-UY" sz="2800" dirty="0" smtClean="0">
                <a:solidFill>
                  <a:schemeClr val="accent2">
                    <a:lumMod val="50000"/>
                  </a:schemeClr>
                </a:solidFill>
              </a:rPr>
              <a:t>Will require natural resource professionals and organizations to reach out to landowners in new ways.</a:t>
            </a:r>
          </a:p>
          <a:p>
            <a:r>
              <a:rPr lang="es-UY" sz="2800" dirty="0" smtClean="0">
                <a:solidFill>
                  <a:schemeClr val="accent2">
                    <a:lumMod val="50000"/>
                  </a:schemeClr>
                </a:solidFill>
              </a:rPr>
              <a:t>Urban and urban-rural forests will continue to play an expanding role.</a:t>
            </a:r>
          </a:p>
          <a:p>
            <a:r>
              <a:rPr lang="es-UY" sz="2800" dirty="0" smtClean="0">
                <a:solidFill>
                  <a:schemeClr val="accent2">
                    <a:lumMod val="50000"/>
                  </a:schemeClr>
                </a:solidFill>
              </a:rPr>
              <a:t>Inter-organizational cooperation between partnering agencies will be needed.</a:t>
            </a:r>
          </a:p>
          <a:p>
            <a:r>
              <a:rPr lang="es-UY" sz="2800" dirty="0" smtClean="0">
                <a:solidFill>
                  <a:schemeClr val="accent2">
                    <a:lumMod val="50000"/>
                  </a:schemeClr>
                </a:solidFill>
              </a:rPr>
              <a:t>Forestry organizations will need to adapt to an ever urbanizing population</a:t>
            </a:r>
            <a:r>
              <a:rPr lang="es-UY" sz="2800" dirty="0">
                <a:solidFill>
                  <a:schemeClr val="accent2">
                    <a:lumMod val="50000"/>
                  </a:schemeClr>
                </a:solidFill>
              </a:rPr>
              <a:t>.</a:t>
            </a:r>
            <a:endParaRPr lang="es-ES" sz="28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87016" y="116632"/>
            <a:ext cx="8749480" cy="1224136"/>
          </a:xfrm>
        </p:spPr>
        <p:txBody>
          <a:bodyPr>
            <a:normAutofit fontScale="90000"/>
          </a:bodyPr>
          <a:lstStyle/>
          <a:p>
            <a:pPr algn="ctr"/>
            <a:r>
              <a:rPr lang="es-UY" sz="4000" dirty="0" smtClean="0">
                <a:solidFill>
                  <a:schemeClr val="accent2">
                    <a:lumMod val="50000"/>
                  </a:schemeClr>
                </a:solidFill>
              </a:rPr>
              <a:t>Chapter 2 – Conserving Working 			Forests</a:t>
            </a:r>
            <a:endParaRPr lang="es-ES" sz="4000" dirty="0">
              <a:solidFill>
                <a:schemeClr val="accent2">
                  <a:lumMod val="50000"/>
                </a:schemeClr>
              </a:solidFill>
            </a:endParaRPr>
          </a:p>
        </p:txBody>
      </p:sp>
      <p:sp>
        <p:nvSpPr>
          <p:cNvPr id="31747" name="Rectangle 3"/>
          <p:cNvSpPr>
            <a:spLocks noGrp="1" noChangeArrowheads="1"/>
          </p:cNvSpPr>
          <p:nvPr>
            <p:ph idx="1"/>
          </p:nvPr>
        </p:nvSpPr>
        <p:spPr>
          <a:xfrm>
            <a:off x="1403648" y="2060848"/>
            <a:ext cx="7381328" cy="4680520"/>
          </a:xfrm>
        </p:spPr>
        <p:txBody>
          <a:bodyPr>
            <a:noAutofit/>
          </a:bodyPr>
          <a:lstStyle/>
          <a:p>
            <a:r>
              <a:rPr lang="es-UY" sz="2800" dirty="0" smtClean="0">
                <a:solidFill>
                  <a:schemeClr val="accent2">
                    <a:lumMod val="50000"/>
                  </a:schemeClr>
                </a:solidFill>
              </a:rPr>
              <a:t>A) North Carolina’s Forests in 2007</a:t>
            </a:r>
          </a:p>
          <a:p>
            <a:r>
              <a:rPr lang="es-UY" sz="2800" dirty="0" smtClean="0">
                <a:solidFill>
                  <a:schemeClr val="accent2">
                    <a:lumMod val="50000"/>
                  </a:schemeClr>
                </a:solidFill>
              </a:rPr>
              <a:t>B) Declining Forest Types</a:t>
            </a:r>
          </a:p>
          <a:p>
            <a:r>
              <a:rPr lang="es-UY" sz="2800" dirty="0" smtClean="0">
                <a:solidFill>
                  <a:schemeClr val="accent2">
                    <a:lumMod val="50000"/>
                  </a:schemeClr>
                </a:solidFill>
              </a:rPr>
              <a:t>C) Family and Minority Forests Ownership</a:t>
            </a:r>
          </a:p>
          <a:p>
            <a:r>
              <a:rPr lang="es-UY" sz="2800" dirty="0" smtClean="0">
                <a:solidFill>
                  <a:schemeClr val="accent2">
                    <a:lumMod val="50000"/>
                  </a:schemeClr>
                </a:solidFill>
              </a:rPr>
              <a:t>D) Population Growth and Land-Use Change Impacts</a:t>
            </a:r>
          </a:p>
          <a:p>
            <a:r>
              <a:rPr lang="es-UY" sz="2800" dirty="0" smtClean="0">
                <a:solidFill>
                  <a:schemeClr val="accent2">
                    <a:lumMod val="50000"/>
                  </a:schemeClr>
                </a:solidFill>
              </a:rPr>
              <a:t>E) Management Practices for Forestry &amp; Wildlife</a:t>
            </a:r>
          </a:p>
          <a:p>
            <a:r>
              <a:rPr lang="es-UY" sz="2800" dirty="0" smtClean="0">
                <a:solidFill>
                  <a:schemeClr val="accent2">
                    <a:lumMod val="50000"/>
                  </a:schemeClr>
                </a:solidFill>
              </a:rPr>
              <a:t>F) Emerging markets in Ecosystem Services</a:t>
            </a:r>
            <a:endParaRPr lang="es-ES" sz="28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504" y="188640"/>
            <a:ext cx="8856984" cy="1143000"/>
          </a:xfrm>
        </p:spPr>
        <p:txBody>
          <a:bodyPr>
            <a:normAutofit fontScale="90000"/>
          </a:bodyPr>
          <a:lstStyle/>
          <a:p>
            <a:r>
              <a:rPr lang="es-UY" dirty="0" smtClean="0">
                <a:solidFill>
                  <a:schemeClr val="accent2">
                    <a:lumMod val="50000"/>
                  </a:schemeClr>
                </a:solidFill>
              </a:rPr>
              <a:t>2a) North Carolina’s Forest in 2007</a:t>
            </a:r>
            <a:endParaRPr lang="es-ES" sz="3200" dirty="0">
              <a:solidFill>
                <a:schemeClr val="accent2">
                  <a:lumMod val="50000"/>
                </a:schemeClr>
              </a:solidFill>
            </a:endParaRPr>
          </a:p>
        </p:txBody>
      </p:sp>
      <p:sp>
        <p:nvSpPr>
          <p:cNvPr id="31747" name="Rectangle 3"/>
          <p:cNvSpPr>
            <a:spLocks noGrp="1" noChangeArrowheads="1"/>
          </p:cNvSpPr>
          <p:nvPr>
            <p:ph idx="1"/>
          </p:nvPr>
        </p:nvSpPr>
        <p:spPr>
          <a:xfrm>
            <a:off x="1475656" y="1412776"/>
            <a:ext cx="7560840" cy="5328592"/>
          </a:xfrm>
        </p:spPr>
        <p:txBody>
          <a:bodyPr>
            <a:normAutofit/>
          </a:bodyPr>
          <a:lstStyle/>
          <a:p>
            <a:pPr>
              <a:buNone/>
            </a:pPr>
            <a:endParaRPr lang="en-US" sz="1200" b="1" dirty="0">
              <a:solidFill>
                <a:schemeClr val="tx1"/>
              </a:solidFill>
              <a:latin typeface="+mn-lt"/>
              <a:ea typeface="+mn-ea"/>
              <a:cs typeface="+mn-cs"/>
            </a:endParaRPr>
          </a:p>
          <a:p>
            <a:r>
              <a:rPr lang="en-US" sz="2400" dirty="0" smtClean="0">
                <a:solidFill>
                  <a:schemeClr val="tx1"/>
                </a:solidFill>
                <a:latin typeface="+mn-lt"/>
                <a:ea typeface="+mn-ea"/>
                <a:cs typeface="+mn-cs"/>
              </a:rPr>
              <a:t>In </a:t>
            </a:r>
            <a:r>
              <a:rPr lang="en-US" sz="2400" dirty="0">
                <a:solidFill>
                  <a:schemeClr val="tx1"/>
                </a:solidFill>
                <a:latin typeface="+mn-lt"/>
                <a:ea typeface="+mn-ea"/>
                <a:cs typeface="+mn-cs"/>
              </a:rPr>
              <a:t>2007, North Carolina had 18 million acres of timberland—a gain of 362,000 acres since 2002. </a:t>
            </a:r>
            <a:endParaRPr lang="en-US" sz="2400" dirty="0" smtClean="0">
              <a:solidFill>
                <a:schemeClr val="tx1"/>
              </a:solidFill>
              <a:latin typeface="+mn-lt"/>
              <a:ea typeface="+mn-ea"/>
              <a:cs typeface="+mn-cs"/>
            </a:endParaRPr>
          </a:p>
          <a:p>
            <a:pPr lvl="1"/>
            <a:r>
              <a:rPr lang="en-US" sz="2400" dirty="0" smtClean="0"/>
              <a:t>T</a:t>
            </a:r>
            <a:r>
              <a:rPr lang="en-US" sz="2400" dirty="0" smtClean="0">
                <a:solidFill>
                  <a:schemeClr val="tx1"/>
                </a:solidFill>
                <a:latin typeface="+mn-lt"/>
                <a:ea typeface="+mn-ea"/>
                <a:cs typeface="+mn-cs"/>
              </a:rPr>
              <a:t>his gain </a:t>
            </a:r>
            <a:r>
              <a:rPr lang="en-US" sz="2400" dirty="0" smtClean="0">
                <a:solidFill>
                  <a:schemeClr val="tx1"/>
                </a:solidFill>
                <a:latin typeface="+mn-lt"/>
                <a:ea typeface="+mn-ea"/>
                <a:cs typeface="+mn-cs"/>
              </a:rPr>
              <a:t>reverses </a:t>
            </a:r>
            <a:r>
              <a:rPr lang="en-US" sz="2400" dirty="0">
                <a:solidFill>
                  <a:schemeClr val="tx1"/>
                </a:solidFill>
                <a:latin typeface="+mn-lt"/>
                <a:ea typeface="+mn-ea"/>
                <a:cs typeface="+mn-cs"/>
              </a:rPr>
              <a:t>a declining timberland trend</a:t>
            </a:r>
            <a:r>
              <a:rPr lang="en-US" sz="2400" dirty="0" smtClean="0">
                <a:solidFill>
                  <a:schemeClr val="tx1"/>
                </a:solidFill>
                <a:latin typeface="+mn-lt"/>
                <a:ea typeface="+mn-ea"/>
                <a:cs typeface="+mn-cs"/>
              </a:rPr>
              <a:t>.</a:t>
            </a:r>
            <a:endParaRPr lang="en-US" sz="2400" dirty="0">
              <a:solidFill>
                <a:schemeClr val="tx1"/>
              </a:solidFill>
              <a:latin typeface="+mn-lt"/>
              <a:ea typeface="+mn-ea"/>
              <a:cs typeface="+mn-cs"/>
            </a:endParaRPr>
          </a:p>
          <a:p>
            <a:r>
              <a:rPr lang="en-US" sz="2400" dirty="0" smtClean="0">
                <a:solidFill>
                  <a:schemeClr val="tx1"/>
                </a:solidFill>
                <a:latin typeface="+mn-lt"/>
                <a:ea typeface="+mn-ea"/>
                <a:cs typeface="+mn-cs"/>
              </a:rPr>
              <a:t>Ownership </a:t>
            </a:r>
            <a:r>
              <a:rPr lang="en-US" sz="2400" dirty="0">
                <a:solidFill>
                  <a:schemeClr val="tx1"/>
                </a:solidFill>
                <a:latin typeface="+mn-lt"/>
                <a:ea typeface="+mn-ea"/>
                <a:cs typeface="+mn-cs"/>
              </a:rPr>
              <a:t>of North Carolina’s timberland has shifted. </a:t>
            </a:r>
            <a:endParaRPr lang="en-US" sz="2400" dirty="0" smtClean="0">
              <a:solidFill>
                <a:schemeClr val="tx1"/>
              </a:solidFill>
              <a:latin typeface="+mn-lt"/>
              <a:ea typeface="+mn-ea"/>
              <a:cs typeface="+mn-cs"/>
            </a:endParaRPr>
          </a:p>
          <a:p>
            <a:r>
              <a:rPr lang="en-US" sz="2400" dirty="0" smtClean="0"/>
              <a:t>A</a:t>
            </a:r>
            <a:r>
              <a:rPr lang="en-US" sz="2400" dirty="0" smtClean="0">
                <a:solidFill>
                  <a:schemeClr val="tx1"/>
                </a:solidFill>
                <a:latin typeface="+mn-lt"/>
                <a:ea typeface="+mn-ea"/>
                <a:cs typeface="+mn-cs"/>
              </a:rPr>
              <a:t>verage </a:t>
            </a:r>
            <a:r>
              <a:rPr lang="en-US" sz="2400" dirty="0">
                <a:solidFill>
                  <a:schemeClr val="tx1"/>
                </a:solidFill>
                <a:latin typeface="+mn-lt"/>
                <a:ea typeface="+mn-ea"/>
                <a:cs typeface="+mn-cs"/>
              </a:rPr>
              <a:t>annual growth of softwoods exceeded annual </a:t>
            </a:r>
            <a:r>
              <a:rPr lang="en-US" sz="2400" dirty="0" smtClean="0">
                <a:solidFill>
                  <a:schemeClr val="tx1"/>
                </a:solidFill>
                <a:latin typeface="+mn-lt"/>
                <a:ea typeface="+mn-ea"/>
                <a:cs typeface="+mn-cs"/>
              </a:rPr>
              <a:t>removals.</a:t>
            </a:r>
            <a:endParaRPr lang="en-US" sz="2400" dirty="0">
              <a:solidFill>
                <a:schemeClr val="tx1"/>
              </a:solidFill>
              <a:latin typeface="+mn-lt"/>
              <a:ea typeface="+mn-ea"/>
              <a:cs typeface="+mn-cs"/>
            </a:endParaRPr>
          </a:p>
          <a:p>
            <a:r>
              <a:rPr lang="en-US" sz="2400" dirty="0" smtClean="0"/>
              <a:t>A</a:t>
            </a:r>
            <a:r>
              <a:rPr lang="en-US" sz="2400" dirty="0" smtClean="0">
                <a:solidFill>
                  <a:schemeClr val="tx1"/>
                </a:solidFill>
                <a:latin typeface="+mn-lt"/>
                <a:ea typeface="+mn-ea"/>
                <a:cs typeface="+mn-cs"/>
              </a:rPr>
              <a:t>verage </a:t>
            </a:r>
            <a:r>
              <a:rPr lang="en-US" sz="2400" dirty="0">
                <a:solidFill>
                  <a:schemeClr val="tx1"/>
                </a:solidFill>
                <a:latin typeface="+mn-lt"/>
                <a:ea typeface="+mn-ea"/>
                <a:cs typeface="+mn-cs"/>
              </a:rPr>
              <a:t>annual growth of hardwoods exceeded annual </a:t>
            </a:r>
            <a:r>
              <a:rPr lang="en-US" sz="2400" dirty="0" smtClean="0">
                <a:solidFill>
                  <a:schemeClr val="tx1"/>
                </a:solidFill>
                <a:latin typeface="+mn-lt"/>
                <a:ea typeface="+mn-ea"/>
                <a:cs typeface="+mn-cs"/>
              </a:rPr>
              <a:t>removals.</a:t>
            </a:r>
            <a:endParaRPr lang="es-ES" sz="2400" dirty="0"/>
          </a:p>
        </p:txBody>
      </p:sp>
      <p:pic>
        <p:nvPicPr>
          <p:cNvPr id="35842" name="Picture 2" descr="C:\Documents and Settings\DFR USER\Local Settings\Temporary Internet Files\Content.IE5\6JEKKWD5\MC900354157[1].wmf"/>
          <p:cNvPicPr>
            <a:picLocks noChangeAspect="1" noChangeArrowheads="1"/>
          </p:cNvPicPr>
          <p:nvPr/>
        </p:nvPicPr>
        <p:blipFill>
          <a:blip r:embed="rId3" cstate="print"/>
          <a:srcRect/>
          <a:stretch>
            <a:fillRect/>
          </a:stretch>
        </p:blipFill>
        <p:spPr bwMode="auto">
          <a:xfrm>
            <a:off x="179512" y="2564904"/>
            <a:ext cx="943464" cy="1368152"/>
          </a:xfrm>
          <a:prstGeom prst="rect">
            <a:avLst/>
          </a:prstGeom>
          <a:noFill/>
        </p:spPr>
      </p:pic>
      <p:sp>
        <p:nvSpPr>
          <p:cNvPr id="5" name="TextBox 4"/>
          <p:cNvSpPr txBox="1"/>
          <p:nvPr/>
        </p:nvSpPr>
        <p:spPr>
          <a:xfrm>
            <a:off x="107504" y="1772816"/>
            <a:ext cx="1584176" cy="707886"/>
          </a:xfrm>
          <a:prstGeom prst="rect">
            <a:avLst/>
          </a:prstGeom>
          <a:noFill/>
        </p:spPr>
        <p:txBody>
          <a:bodyPr wrap="square" rtlCol="0">
            <a:spAutoFit/>
          </a:bodyPr>
          <a:lstStyle/>
          <a:p>
            <a:r>
              <a:rPr lang="en-US" sz="2000" dirty="0" smtClean="0">
                <a:solidFill>
                  <a:schemeClr val="accent2">
                    <a:lumMod val="50000"/>
                  </a:schemeClr>
                </a:solidFill>
              </a:rPr>
              <a:t>Key Findings</a:t>
            </a:r>
            <a:endParaRPr lang="en-US" sz="20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9512" y="116632"/>
            <a:ext cx="8856984" cy="86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UY" sz="4400" b="0" i="0" u="none" strike="noStrike" kern="0" cap="none" spc="0" normalizeH="0" baseline="0" noProof="0" dirty="0" smtClean="0">
                <a:ln>
                  <a:noFill/>
                </a:ln>
                <a:solidFill>
                  <a:schemeClr val="accent2">
                    <a:lumMod val="50000"/>
                  </a:schemeClr>
                </a:solidFill>
                <a:effectLst/>
                <a:uLnTx/>
                <a:uFillTx/>
                <a:latin typeface="+mj-lt"/>
                <a:ea typeface="+mj-ea"/>
                <a:cs typeface="+mj-cs"/>
              </a:rPr>
              <a:t>2</a:t>
            </a:r>
            <a:r>
              <a:rPr kumimoji="0" lang="es-UY" sz="3200" b="0" i="0" u="none" strike="noStrike" kern="0" cap="none" spc="0" normalizeH="0" baseline="0" noProof="0" dirty="0" smtClean="0">
                <a:ln>
                  <a:noFill/>
                </a:ln>
                <a:solidFill>
                  <a:schemeClr val="accent2">
                    <a:lumMod val="50000"/>
                  </a:schemeClr>
                </a:solidFill>
                <a:effectLst/>
                <a:uLnTx/>
                <a:uFillTx/>
                <a:latin typeface="+mj-lt"/>
                <a:ea typeface="+mj-ea"/>
                <a:cs typeface="+mj-cs"/>
              </a:rPr>
              <a:t>a</a:t>
            </a:r>
            <a:r>
              <a:rPr kumimoji="0" lang="es-UY" sz="4400" b="0" i="0" u="none" strike="noStrike" kern="0" cap="none" spc="0" normalizeH="0" baseline="0" noProof="0" dirty="0" smtClean="0">
                <a:ln>
                  <a:noFill/>
                </a:ln>
                <a:solidFill>
                  <a:schemeClr val="accent2">
                    <a:lumMod val="50000"/>
                  </a:schemeClr>
                </a:solidFill>
                <a:effectLst/>
                <a:uLnTx/>
                <a:uFillTx/>
                <a:latin typeface="+mj-lt"/>
                <a:ea typeface="+mj-ea"/>
                <a:cs typeface="+mj-cs"/>
              </a:rPr>
              <a:t>) North Carolina’s Forest in 2007</a:t>
            </a:r>
            <a:endParaRPr kumimoji="0" lang="es-ES" sz="4400" b="0" i="0" u="none" strike="noStrike" kern="0" cap="none" spc="0" normalizeH="0" baseline="0" noProof="0" dirty="0" smtClean="0">
              <a:ln>
                <a:noFill/>
              </a:ln>
              <a:solidFill>
                <a:schemeClr val="accent2">
                  <a:lumMod val="50000"/>
                </a:schemeClr>
              </a:solidFill>
              <a:effectLst/>
              <a:uLnTx/>
              <a:uFillTx/>
              <a:latin typeface="+mj-lt"/>
              <a:ea typeface="+mj-ea"/>
              <a:cs typeface="+mj-cs"/>
            </a:endParaRPr>
          </a:p>
        </p:txBody>
      </p:sp>
      <p:pic>
        <p:nvPicPr>
          <p:cNvPr id="32771" name="Picture 3"/>
          <p:cNvPicPr>
            <a:picLocks noChangeAspect="1" noChangeArrowheads="1"/>
          </p:cNvPicPr>
          <p:nvPr/>
        </p:nvPicPr>
        <p:blipFill>
          <a:blip r:embed="rId3" cstate="print"/>
          <a:srcRect/>
          <a:stretch>
            <a:fillRect/>
          </a:stretch>
        </p:blipFill>
        <p:spPr bwMode="auto">
          <a:xfrm>
            <a:off x="2411760" y="2420888"/>
            <a:ext cx="6320312" cy="4218434"/>
          </a:xfrm>
          <a:prstGeom prst="rect">
            <a:avLst/>
          </a:prstGeom>
          <a:noFill/>
          <a:ln w="9525">
            <a:noFill/>
            <a:miter lim="800000"/>
            <a:headEnd/>
            <a:tailEnd/>
          </a:ln>
        </p:spPr>
      </p:pic>
      <p:sp>
        <p:nvSpPr>
          <p:cNvPr id="9" name="TextBox 8"/>
          <p:cNvSpPr txBox="1"/>
          <p:nvPr/>
        </p:nvSpPr>
        <p:spPr>
          <a:xfrm>
            <a:off x="2339752" y="1844824"/>
            <a:ext cx="6264696" cy="338554"/>
          </a:xfrm>
          <a:prstGeom prst="rect">
            <a:avLst/>
          </a:prstGeom>
          <a:noFill/>
        </p:spPr>
        <p:txBody>
          <a:bodyPr wrap="square" rtlCol="0">
            <a:spAutoFit/>
          </a:bodyPr>
          <a:lstStyle/>
          <a:p>
            <a:r>
              <a:rPr lang="en-US" sz="1600" b="1" dirty="0" smtClean="0">
                <a:solidFill>
                  <a:schemeClr val="accent2">
                    <a:lumMod val="50000"/>
                  </a:schemeClr>
                </a:solidFill>
              </a:rPr>
              <a:t>Figure 2a-7: Ownership trends for timberland in North Carolina</a:t>
            </a:r>
            <a:endParaRPr lang="en-US" sz="1600" b="1" dirty="0">
              <a:solidFill>
                <a:schemeClr val="accent2">
                  <a:lumMod val="50000"/>
                </a:schemeClr>
              </a:solidFill>
            </a:endParaRPr>
          </a:p>
        </p:txBody>
      </p:sp>
      <p:sp>
        <p:nvSpPr>
          <p:cNvPr id="5" name="TextBox 4"/>
          <p:cNvSpPr txBox="1"/>
          <p:nvPr/>
        </p:nvSpPr>
        <p:spPr>
          <a:xfrm>
            <a:off x="107504" y="1916832"/>
            <a:ext cx="1656184" cy="4770537"/>
          </a:xfrm>
          <a:prstGeom prst="rect">
            <a:avLst/>
          </a:prstGeom>
          <a:noFill/>
        </p:spPr>
        <p:txBody>
          <a:bodyPr wrap="square" rtlCol="0">
            <a:spAutoFit/>
          </a:bodyPr>
          <a:lstStyle/>
          <a:p>
            <a:r>
              <a:rPr lang="en-US" sz="1600" dirty="0" smtClean="0">
                <a:latin typeface="+mn-lt"/>
              </a:rPr>
              <a:t>NIPF ownership accounted for 78 % of timberland ownership.</a:t>
            </a:r>
          </a:p>
          <a:p>
            <a:endParaRPr lang="en-US" sz="1600" dirty="0" smtClean="0">
              <a:latin typeface="+mn-lt"/>
            </a:endParaRPr>
          </a:p>
          <a:p>
            <a:r>
              <a:rPr lang="en-US" sz="1600" dirty="0" smtClean="0">
                <a:latin typeface="+mn-lt"/>
              </a:rPr>
              <a:t>Forest industry ownership decreased accounting for 8 percent of timberland ownership.</a:t>
            </a:r>
          </a:p>
          <a:p>
            <a:endParaRPr lang="en-US" sz="1600" dirty="0" smtClean="0">
              <a:latin typeface="+mn-lt"/>
            </a:endParaRPr>
          </a:p>
          <a:p>
            <a:r>
              <a:rPr lang="en-US" sz="1600" dirty="0" smtClean="0">
                <a:latin typeface="+mn-lt"/>
              </a:rPr>
              <a:t>Public ownership increased accounting for 14 percent of timberland ownership.</a:t>
            </a:r>
            <a:endParaRPr lang="en-US" sz="16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9512" y="116632"/>
            <a:ext cx="8856984" cy="86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UY" sz="4400" b="0" i="0" u="none" strike="noStrike" kern="0" cap="none" spc="0" normalizeH="0" baseline="0" noProof="0" dirty="0" smtClean="0">
                <a:ln>
                  <a:noFill/>
                </a:ln>
                <a:solidFill>
                  <a:schemeClr val="accent2">
                    <a:lumMod val="50000"/>
                  </a:schemeClr>
                </a:solidFill>
                <a:effectLst/>
                <a:uLnTx/>
                <a:uFillTx/>
                <a:latin typeface="+mj-lt"/>
                <a:ea typeface="+mj-ea"/>
                <a:cs typeface="+mj-cs"/>
              </a:rPr>
              <a:t>2ª) North Carolina’s Forest in 2007</a:t>
            </a:r>
            <a:endParaRPr kumimoji="0" lang="es-ES" sz="4400" b="0" i="0" u="none" strike="noStrike" kern="0" cap="none" spc="0" normalizeH="0" baseline="0" noProof="0" dirty="0" smtClean="0">
              <a:ln>
                <a:noFill/>
              </a:ln>
              <a:solidFill>
                <a:schemeClr val="accent2">
                  <a:lumMod val="50000"/>
                </a:schemeClr>
              </a:solidFill>
              <a:effectLst/>
              <a:uLnTx/>
              <a:uFillTx/>
              <a:latin typeface="+mj-lt"/>
              <a:ea typeface="+mj-ea"/>
              <a:cs typeface="+mj-cs"/>
            </a:endParaRPr>
          </a:p>
        </p:txBody>
      </p:sp>
      <p:sp>
        <p:nvSpPr>
          <p:cNvPr id="9" name="TextBox 8"/>
          <p:cNvSpPr txBox="1"/>
          <p:nvPr/>
        </p:nvSpPr>
        <p:spPr>
          <a:xfrm>
            <a:off x="2555776" y="1772816"/>
            <a:ext cx="6264696" cy="338554"/>
          </a:xfrm>
          <a:prstGeom prst="rect">
            <a:avLst/>
          </a:prstGeom>
          <a:noFill/>
        </p:spPr>
        <p:txBody>
          <a:bodyPr wrap="square" rtlCol="0">
            <a:spAutoFit/>
          </a:bodyPr>
          <a:lstStyle/>
          <a:p>
            <a:r>
              <a:rPr lang="en-US" sz="1600" b="1" dirty="0" smtClean="0">
                <a:solidFill>
                  <a:schemeClr val="accent2">
                    <a:lumMod val="50000"/>
                  </a:schemeClr>
                </a:solidFill>
              </a:rPr>
              <a:t>Figure 2a-13: Area of timberland by forest-management type.</a:t>
            </a:r>
            <a:endParaRPr lang="en-US" sz="1600" b="1" dirty="0">
              <a:solidFill>
                <a:schemeClr val="accent2">
                  <a:lumMod val="50000"/>
                </a:schemeClr>
              </a:solidFill>
            </a:endParaRPr>
          </a:p>
        </p:txBody>
      </p:sp>
      <p:pic>
        <p:nvPicPr>
          <p:cNvPr id="33794" name="Picture 2"/>
          <p:cNvPicPr>
            <a:picLocks noChangeAspect="1" noChangeArrowheads="1"/>
          </p:cNvPicPr>
          <p:nvPr/>
        </p:nvPicPr>
        <p:blipFill>
          <a:blip r:embed="rId3" cstate="print"/>
          <a:srcRect/>
          <a:stretch>
            <a:fillRect/>
          </a:stretch>
        </p:blipFill>
        <p:spPr bwMode="auto">
          <a:xfrm>
            <a:off x="2339752" y="2420888"/>
            <a:ext cx="6459860"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9512" y="332656"/>
            <a:ext cx="8856984" cy="11521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UY" sz="4400" b="0" i="0" u="none" strike="noStrike" kern="0" cap="none" spc="0" normalizeH="0" baseline="0" noProof="0" dirty="0" smtClean="0">
                <a:ln>
                  <a:noFill/>
                </a:ln>
                <a:solidFill>
                  <a:schemeClr val="accent2">
                    <a:lumMod val="50000"/>
                  </a:schemeClr>
                </a:solidFill>
                <a:effectLst/>
                <a:uLnTx/>
                <a:uFillTx/>
                <a:latin typeface="+mj-lt"/>
                <a:ea typeface="+mj-ea"/>
                <a:cs typeface="+mj-cs"/>
              </a:rPr>
              <a:t>2ª)   </a:t>
            </a:r>
            <a:r>
              <a:rPr kumimoji="0" lang="es-UY" sz="4000" b="0" i="0" u="none" strike="noStrike" kern="0" cap="none" spc="0" normalizeH="0" baseline="0" noProof="0" dirty="0" smtClean="0">
                <a:ln>
                  <a:noFill/>
                </a:ln>
                <a:solidFill>
                  <a:schemeClr val="accent2">
                    <a:lumMod val="50000"/>
                  </a:schemeClr>
                </a:solidFill>
                <a:effectLst/>
                <a:uLnTx/>
                <a:uFillTx/>
                <a:latin typeface="+mj-lt"/>
                <a:ea typeface="+mj-ea"/>
                <a:cs typeface="+mj-cs"/>
              </a:rPr>
              <a:t>North Carolina’s Forest in 2007</a:t>
            </a:r>
          </a:p>
          <a:p>
            <a:pPr marL="0" marR="0" lvl="0" indent="0" algn="r" defTabSz="914400" rtl="0" eaLnBrk="1" fontAlgn="base" latinLnBrk="0" hangingPunct="1">
              <a:lnSpc>
                <a:spcPct val="100000"/>
              </a:lnSpc>
              <a:spcBef>
                <a:spcPct val="0"/>
              </a:spcBef>
              <a:spcAft>
                <a:spcPct val="0"/>
              </a:spcAft>
              <a:buClrTx/>
              <a:buSzTx/>
              <a:buFontTx/>
              <a:buNone/>
              <a:tabLst/>
              <a:defRPr/>
            </a:pPr>
            <a:r>
              <a:rPr lang="es-UY" sz="2800" kern="0" dirty="0" smtClean="0">
                <a:solidFill>
                  <a:schemeClr val="accent2">
                    <a:lumMod val="50000"/>
                  </a:schemeClr>
                </a:solidFill>
                <a:latin typeface="+mj-lt"/>
                <a:ea typeface="+mj-ea"/>
                <a:cs typeface="+mj-cs"/>
              </a:rPr>
              <a:t>Follow-up Resources</a:t>
            </a:r>
            <a:endParaRPr kumimoji="0" lang="es-ES" sz="2800" b="0" i="0" u="none" strike="noStrike" kern="0" cap="none" spc="0" normalizeH="0" baseline="0" noProof="0" dirty="0" smtClean="0">
              <a:ln>
                <a:noFill/>
              </a:ln>
              <a:solidFill>
                <a:schemeClr val="accent2">
                  <a:lumMod val="50000"/>
                </a:schemeClr>
              </a:solidFill>
              <a:effectLst/>
              <a:uLnTx/>
              <a:uFillTx/>
              <a:latin typeface="+mj-lt"/>
              <a:ea typeface="+mj-ea"/>
              <a:cs typeface="+mj-cs"/>
            </a:endParaRPr>
          </a:p>
        </p:txBody>
      </p:sp>
      <p:sp>
        <p:nvSpPr>
          <p:cNvPr id="5" name="Rectangle 3"/>
          <p:cNvSpPr txBox="1">
            <a:spLocks noChangeArrowheads="1"/>
          </p:cNvSpPr>
          <p:nvPr/>
        </p:nvSpPr>
        <p:spPr bwMode="auto">
          <a:xfrm>
            <a:off x="1475656" y="1916832"/>
            <a:ext cx="7560840" cy="33843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s-UY" sz="2800" kern="0" dirty="0" smtClean="0">
                <a:solidFill>
                  <a:schemeClr val="accent2">
                    <a:lumMod val="50000"/>
                  </a:schemeClr>
                </a:solidFill>
                <a:latin typeface="+mn-lt"/>
                <a:cs typeface="+mn-cs"/>
              </a:rPr>
              <a:t>FIA National Program &amp; Website</a:t>
            </a:r>
          </a:p>
          <a:p>
            <a:pPr marL="800100" lvl="1" indent="-342900">
              <a:spcBef>
                <a:spcPct val="20000"/>
              </a:spcBef>
              <a:buFontTx/>
              <a:buChar char="•"/>
            </a:pPr>
            <a:r>
              <a:rPr lang="es-UY" sz="2400" kern="0" dirty="0" smtClean="0">
                <a:solidFill>
                  <a:schemeClr val="accent2">
                    <a:lumMod val="50000"/>
                  </a:schemeClr>
                </a:solidFill>
                <a:latin typeface="+mn-lt"/>
                <a:cs typeface="+mn-cs"/>
                <a:hlinkClick r:id="rId3"/>
              </a:rPr>
              <a:t>http://fia.fs.fed.us</a:t>
            </a:r>
            <a:r>
              <a:rPr lang="es-UY" sz="2400" kern="0" dirty="0" smtClean="0">
                <a:solidFill>
                  <a:schemeClr val="accent2">
                    <a:lumMod val="50000"/>
                  </a:schemeClr>
                </a:solidFill>
                <a:latin typeface="+mn-lt"/>
                <a:cs typeface="+mn-cs"/>
              </a:rPr>
              <a:t> (Online Data and Tools)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sz="2600" b="0" i="0" u="none" strike="noStrike" kern="0" cap="none" spc="0" normalizeH="0" baseline="0" noProof="0" dirty="0" smtClean="0">
                <a:ln>
                  <a:noFill/>
                </a:ln>
                <a:solidFill>
                  <a:schemeClr val="accent2">
                    <a:lumMod val="50000"/>
                  </a:schemeClr>
                </a:solidFill>
                <a:effectLst/>
                <a:uLnTx/>
                <a:uFillTx/>
                <a:latin typeface="+mn-lt"/>
                <a:ea typeface="+mn-ea"/>
                <a:cs typeface="+mn-cs"/>
              </a:rPr>
              <a:t>NC DFR - Forest</a:t>
            </a:r>
            <a:r>
              <a:rPr kumimoji="0" lang="es-UY" sz="2600" b="0" i="0" u="none" strike="noStrike" kern="0" cap="none" spc="0" normalizeH="0" noProof="0" dirty="0" smtClean="0">
                <a:ln>
                  <a:noFill/>
                </a:ln>
                <a:solidFill>
                  <a:schemeClr val="accent2">
                    <a:lumMod val="50000"/>
                  </a:schemeClr>
                </a:solidFill>
                <a:effectLst/>
                <a:uLnTx/>
                <a:uFillTx/>
                <a:latin typeface="+mn-lt"/>
                <a:ea typeface="+mn-ea"/>
                <a:cs typeface="+mn-cs"/>
              </a:rPr>
              <a:t> Inventory &amp; Analysis Section  (FIA)</a:t>
            </a:r>
          </a:p>
          <a:p>
            <a:pPr marL="800100" lvl="1" indent="-342900">
              <a:spcBef>
                <a:spcPct val="20000"/>
              </a:spcBef>
              <a:buFontTx/>
              <a:buChar char="•"/>
            </a:pPr>
            <a:r>
              <a:rPr lang="es-UY" sz="2400" kern="0" dirty="0" smtClean="0">
                <a:solidFill>
                  <a:schemeClr val="accent2">
                    <a:lumMod val="50000"/>
                  </a:schemeClr>
                </a:solidFill>
                <a:latin typeface="+mn-lt"/>
                <a:cs typeface="+mn-cs"/>
              </a:rPr>
              <a:t>Contact: Don Roach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sz="2800" b="0" i="0" u="none" strike="noStrike" kern="0" cap="none" spc="0" normalizeH="0" noProof="0" dirty="0" smtClean="0">
                <a:ln>
                  <a:noFill/>
                </a:ln>
                <a:solidFill>
                  <a:schemeClr val="accent2">
                    <a:lumMod val="50000"/>
                  </a:schemeClr>
                </a:solidFill>
                <a:effectLst/>
                <a:uLnTx/>
                <a:uFillTx/>
                <a:latin typeface="+mn-lt"/>
                <a:ea typeface="+mn-ea"/>
                <a:cs typeface="+mn-cs"/>
              </a:rPr>
              <a:t>Technical Development</a:t>
            </a:r>
            <a:r>
              <a:rPr lang="es-UY" sz="2800" kern="0" dirty="0" smtClean="0">
                <a:solidFill>
                  <a:schemeClr val="accent2">
                    <a:lumMod val="50000"/>
                  </a:schemeClr>
                </a:solidFill>
                <a:latin typeface="+mn-lt"/>
                <a:cs typeface="+mn-cs"/>
              </a:rPr>
              <a:t>, Planning, &amp; Utilization Section</a:t>
            </a:r>
            <a:r>
              <a:rPr lang="es-UY" sz="2800" kern="0" dirty="0">
                <a:solidFill>
                  <a:schemeClr val="accent2">
                    <a:lumMod val="50000"/>
                  </a:schemeClr>
                </a:solidFill>
                <a:latin typeface="+mn-lt"/>
                <a:cs typeface="+mn-cs"/>
              </a:rPr>
              <a:t> </a:t>
            </a:r>
            <a:r>
              <a:rPr lang="es-UY" sz="2800" kern="0" dirty="0" smtClean="0">
                <a:solidFill>
                  <a:schemeClr val="accent2">
                    <a:lumMod val="50000"/>
                  </a:schemeClr>
                </a:solidFill>
                <a:latin typeface="+mn-lt"/>
                <a:cs typeface="+mn-cs"/>
              </a:rPr>
              <a:t>(TDP)</a:t>
            </a:r>
          </a:p>
          <a:p>
            <a:pPr marL="800100" lvl="1" indent="-342900">
              <a:spcBef>
                <a:spcPct val="20000"/>
              </a:spcBef>
              <a:buFontTx/>
              <a:buChar char="•"/>
            </a:pPr>
            <a:r>
              <a:rPr kumimoji="0" lang="es-UY" sz="2400" b="0" i="0" u="none" strike="noStrike" kern="0" cap="none" spc="0" normalizeH="0" noProof="0" dirty="0" smtClean="0">
                <a:ln>
                  <a:noFill/>
                </a:ln>
                <a:solidFill>
                  <a:schemeClr val="accent2">
                    <a:lumMod val="50000"/>
                  </a:schemeClr>
                </a:solidFill>
                <a:effectLst/>
                <a:uLnTx/>
                <a:uFillTx/>
                <a:latin typeface="+mn-lt"/>
                <a:ea typeface="+mn-ea"/>
                <a:cs typeface="+mn-cs"/>
              </a:rPr>
              <a:t>Contact: Utilization Forester</a:t>
            </a:r>
          </a:p>
          <a:p>
            <a:pPr marL="342900" lvl="0" indent="-342900">
              <a:spcBef>
                <a:spcPct val="20000"/>
              </a:spcBef>
              <a:defRPr/>
            </a:pPr>
            <a:endParaRPr lang="es-UY" sz="2400" kern="0" dirty="0">
              <a:solidFill>
                <a:schemeClr val="accent2">
                  <a:lumMod val="50000"/>
                </a:schemeClr>
              </a:solidFill>
              <a:latin typeface="+mn-lt"/>
            </a:endParaRPr>
          </a:p>
          <a:p>
            <a:pPr marL="800100" lvl="1" indent="-342900">
              <a:spcBef>
                <a:spcPct val="20000"/>
              </a:spcBef>
            </a:pPr>
            <a:endParaRPr lang="es-UY" sz="2000" kern="0" dirty="0">
              <a:solidFill>
                <a:schemeClr val="accent2">
                  <a:lumMod val="50000"/>
                </a:schemeClr>
              </a:solidFill>
              <a:latin typeface="+mn-lt"/>
              <a:cs typeface="+mn-cs"/>
            </a:endParaRPr>
          </a:p>
          <a:p>
            <a:pPr marL="800100" lvl="1" indent="-342900">
              <a:spcBef>
                <a:spcPct val="20000"/>
              </a:spcBef>
              <a:buFontTx/>
              <a:buChar char="•"/>
            </a:pPr>
            <a:endParaRPr kumimoji="0" lang="es-UY" sz="2000" b="0" i="0" u="none" strike="noStrike" kern="0" cap="none" spc="0" normalizeH="0" noProof="0" dirty="0" smtClean="0">
              <a:ln>
                <a:noFill/>
              </a:ln>
              <a:solidFill>
                <a:schemeClr val="accent2">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s-UY" sz="3200" b="0" i="0" u="none" strike="noStrike" kern="0" cap="none" spc="0" normalizeH="0" noProof="0" dirty="0" smtClean="0">
              <a:ln>
                <a:noFill/>
              </a:ln>
              <a:solidFill>
                <a:schemeClr val="tx1"/>
              </a:solidFill>
              <a:effectLst/>
              <a:uLnTx/>
              <a:uFillTx/>
              <a:latin typeface="+mn-lt"/>
              <a:ea typeface="+mn-ea"/>
              <a:cs typeface="+mn-cs"/>
            </a:endParaRPr>
          </a:p>
        </p:txBody>
      </p:sp>
      <p:pic>
        <p:nvPicPr>
          <p:cNvPr id="7" name="Picture 7" descr="C:\Documents and Settings\DFR USER\Local Settings\Temporary Internet Files\Content.IE5\GY79CEZX\MCj04316130000[1].png"/>
          <p:cNvPicPr>
            <a:picLocks noChangeAspect="1" noChangeArrowheads="1"/>
          </p:cNvPicPr>
          <p:nvPr/>
        </p:nvPicPr>
        <p:blipFill>
          <a:blip r:embed="rId4" cstate="print"/>
          <a:srcRect/>
          <a:stretch>
            <a:fillRect/>
          </a:stretch>
        </p:blipFill>
        <p:spPr bwMode="auto">
          <a:xfrm>
            <a:off x="7164288" y="5013176"/>
            <a:ext cx="1651151" cy="15567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188640"/>
            <a:ext cx="8229600" cy="1143000"/>
          </a:xfrm>
        </p:spPr>
        <p:txBody>
          <a:bodyPr>
            <a:normAutofit fontScale="90000"/>
          </a:bodyPr>
          <a:lstStyle/>
          <a:p>
            <a:r>
              <a:rPr lang="es-UY" dirty="0" smtClean="0">
                <a:solidFill>
                  <a:schemeClr val="accent2">
                    <a:lumMod val="50000"/>
                  </a:schemeClr>
                </a:solidFill>
              </a:rPr>
              <a:t>2b)       </a:t>
            </a:r>
            <a:r>
              <a:rPr lang="es-UY" sz="4900" dirty="0" smtClean="0">
                <a:solidFill>
                  <a:schemeClr val="accent2">
                    <a:lumMod val="50000"/>
                  </a:schemeClr>
                </a:solidFill>
              </a:rPr>
              <a:t>Declining </a:t>
            </a:r>
            <a:r>
              <a:rPr lang="es-UY" sz="4900" dirty="0" err="1" smtClean="0">
                <a:solidFill>
                  <a:schemeClr val="accent2">
                    <a:lumMod val="50000"/>
                  </a:schemeClr>
                </a:solidFill>
              </a:rPr>
              <a:t>Forest</a:t>
            </a:r>
            <a:r>
              <a:rPr lang="es-UY" sz="4900" dirty="0" smtClean="0">
                <a:solidFill>
                  <a:schemeClr val="accent2">
                    <a:lumMod val="50000"/>
                  </a:schemeClr>
                </a:solidFill>
              </a:rPr>
              <a:t> </a:t>
            </a:r>
            <a:r>
              <a:rPr lang="es-UY" sz="4900" dirty="0" err="1" smtClean="0">
                <a:solidFill>
                  <a:schemeClr val="accent2">
                    <a:lumMod val="50000"/>
                  </a:schemeClr>
                </a:solidFill>
              </a:rPr>
              <a:t>Types</a:t>
            </a:r>
            <a:endParaRPr lang="es-ES" dirty="0">
              <a:solidFill>
                <a:schemeClr val="accent2">
                  <a:lumMod val="50000"/>
                </a:schemeClr>
              </a:solidFill>
            </a:endParaRPr>
          </a:p>
        </p:txBody>
      </p:sp>
      <p:sp>
        <p:nvSpPr>
          <p:cNvPr id="3075" name="Rectangle 3"/>
          <p:cNvSpPr>
            <a:spLocks noGrp="1" noChangeArrowheads="1"/>
          </p:cNvSpPr>
          <p:nvPr>
            <p:ph idx="1"/>
          </p:nvPr>
        </p:nvSpPr>
        <p:spPr>
          <a:xfrm>
            <a:off x="1403648" y="1916832"/>
            <a:ext cx="7560071" cy="2736304"/>
          </a:xfrm>
        </p:spPr>
        <p:txBody>
          <a:bodyPr>
            <a:normAutofit/>
          </a:bodyPr>
          <a:lstStyle/>
          <a:p>
            <a:pPr lvl="0"/>
            <a:r>
              <a:rPr lang="es-UY" sz="3200" kern="0" dirty="0" smtClean="0">
                <a:solidFill>
                  <a:schemeClr val="accent2">
                    <a:lumMod val="50000"/>
                  </a:schemeClr>
                </a:solidFill>
              </a:rPr>
              <a:t>The volume and extent of Longleaf pine, Atlantic white cedar, and Shortleaf pine, species with ecological and economic importance, has significantly declined in North Carolina.</a:t>
            </a:r>
            <a:endParaRPr lang="es-UY" sz="3200" dirty="0" smtClean="0">
              <a:solidFill>
                <a:schemeClr val="accent2">
                  <a:lumMod val="50000"/>
                </a:schemeClr>
              </a:solidFill>
            </a:endParaRPr>
          </a:p>
          <a:p>
            <a:endParaRPr lang="es-UY" sz="3200" dirty="0" smtClean="0">
              <a:solidFill>
                <a:schemeClr val="accent2">
                  <a:lumMod val="50000"/>
                </a:schemeClr>
              </a:solidFill>
            </a:endParaRPr>
          </a:p>
          <a:p>
            <a:pPr>
              <a:buNone/>
            </a:pPr>
            <a:endParaRPr lang="es-UY" sz="3200" dirty="0" smtClean="0">
              <a:solidFill>
                <a:schemeClr val="accent2">
                  <a:lumMod val="50000"/>
                </a:schemeClr>
              </a:solidFill>
            </a:endParaRPr>
          </a:p>
          <a:p>
            <a:endParaRPr lang="es-ES" dirty="0"/>
          </a:p>
        </p:txBody>
      </p:sp>
      <p:pic>
        <p:nvPicPr>
          <p:cNvPr id="5" name="Picture 2" descr="C:\Documents and Settings\DFR USER\Local Settings\Temporary Internet Files\Content.IE5\6JEKKWD5\MC900354157[1].wmf"/>
          <p:cNvPicPr>
            <a:picLocks noChangeAspect="1" noChangeArrowheads="1"/>
          </p:cNvPicPr>
          <p:nvPr/>
        </p:nvPicPr>
        <p:blipFill>
          <a:blip r:embed="rId3" cstate="print"/>
          <a:srcRect/>
          <a:stretch>
            <a:fillRect/>
          </a:stretch>
        </p:blipFill>
        <p:spPr bwMode="auto">
          <a:xfrm>
            <a:off x="179512" y="2492896"/>
            <a:ext cx="893809" cy="1296144"/>
          </a:xfrm>
          <a:prstGeom prst="rect">
            <a:avLst/>
          </a:prstGeom>
          <a:noFill/>
        </p:spPr>
      </p:pic>
      <p:pic>
        <p:nvPicPr>
          <p:cNvPr id="36873" name="Picture 9" descr="C:\Documents and Settings\DFR USER\Local Settings\Temporary Internet Files\Content.IE5\GY79CEZX\MC900359697[1].wmf"/>
          <p:cNvPicPr>
            <a:picLocks noChangeAspect="1" noChangeArrowheads="1"/>
          </p:cNvPicPr>
          <p:nvPr/>
        </p:nvPicPr>
        <p:blipFill>
          <a:blip r:embed="rId4" cstate="print"/>
          <a:srcRect/>
          <a:stretch>
            <a:fillRect/>
          </a:stretch>
        </p:blipFill>
        <p:spPr bwMode="auto">
          <a:xfrm>
            <a:off x="6876256" y="4503046"/>
            <a:ext cx="1918854" cy="1930415"/>
          </a:xfrm>
          <a:prstGeom prst="rect">
            <a:avLst/>
          </a:prstGeom>
          <a:noFill/>
        </p:spPr>
      </p:pic>
      <p:sp>
        <p:nvSpPr>
          <p:cNvPr id="6" name="TextBox 5"/>
          <p:cNvSpPr txBox="1"/>
          <p:nvPr/>
        </p:nvSpPr>
        <p:spPr>
          <a:xfrm>
            <a:off x="107504" y="1772816"/>
            <a:ext cx="1512168" cy="707886"/>
          </a:xfrm>
          <a:prstGeom prst="rect">
            <a:avLst/>
          </a:prstGeom>
          <a:noFill/>
        </p:spPr>
        <p:txBody>
          <a:bodyPr wrap="square" rtlCol="0">
            <a:spAutoFit/>
          </a:bodyPr>
          <a:lstStyle/>
          <a:p>
            <a:r>
              <a:rPr lang="en-US" sz="2000" dirty="0" smtClean="0">
                <a:solidFill>
                  <a:schemeClr val="accent2">
                    <a:lumMod val="50000"/>
                  </a:schemeClr>
                </a:solidFill>
              </a:rPr>
              <a:t>Key Findings</a:t>
            </a:r>
            <a:endParaRPr lang="en-US" sz="2000" dirty="0">
              <a:solidFill>
                <a:schemeClr val="accent2">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Template>
  <TotalTime>1274</TotalTime>
  <Words>2171</Words>
  <Application>Microsoft Office PowerPoint</Application>
  <PresentationFormat>On-screen Show (4:3)</PresentationFormat>
  <Paragraphs>213</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Mod</vt:lpstr>
      <vt:lpstr>Slide 1</vt:lpstr>
      <vt:lpstr>Conserving Working Forests Outline</vt:lpstr>
      <vt:lpstr>Goal 1 –  Increase the Sustainable    Management and Conservation        of Forests</vt:lpstr>
      <vt:lpstr>Chapter 2 – Conserving Working    Forests</vt:lpstr>
      <vt:lpstr>2a) North Carolina’s Forest in 2007</vt:lpstr>
      <vt:lpstr>Slide 6</vt:lpstr>
      <vt:lpstr>Slide 7</vt:lpstr>
      <vt:lpstr>Slide 8</vt:lpstr>
      <vt:lpstr>2b)       Declining Forest Types</vt:lpstr>
      <vt:lpstr>2c)          Family &amp; Minority Forest Ownership</vt:lpstr>
      <vt:lpstr>Slide 11</vt:lpstr>
      <vt:lpstr>USFS National Woodland Owners Survey www.fia.fs.fed.us/nwos</vt:lpstr>
      <vt:lpstr>USFS National Woodland Owners Survey www.fia.fs.fed.us/nwos</vt:lpstr>
      <vt:lpstr>2c)          Family &amp; Minority Forest Ownership</vt:lpstr>
      <vt:lpstr>2c)          Family &amp; Minority Forest Ownership</vt:lpstr>
      <vt:lpstr>2d)              Population Growth &amp; Land-Use Change Impacts</vt:lpstr>
      <vt:lpstr>2d)              Population Growth &amp; Land-Use Change Impacts</vt:lpstr>
      <vt:lpstr>2d)              Population Growth &amp; Land-Use Change Impacts</vt:lpstr>
      <vt:lpstr>2e)   Management Practices for  Forestry &amp; Wildlife</vt:lpstr>
      <vt:lpstr>2e)   Management Practices for  Forestry &amp; Wildlife</vt:lpstr>
      <vt:lpstr>2e)   Management Practices for  Forestry &amp; Wildlife</vt:lpstr>
      <vt:lpstr>Goal 1 –  Increase the Sustainable    Management and Conservation        of Forests</vt:lpstr>
      <vt:lpstr>Goal 1 –  Increase the Sustainable    Management and Conservation        of Forests</vt:lpstr>
      <vt:lpstr>Goal 1 –  Increase the Sustainable    Management and Conservation        of Forests</vt:lpstr>
      <vt:lpstr>Goal 1 –  Increase the Sustainable    Management and Conservation        of Forests</vt:lpstr>
      <vt:lpstr>Questions?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p:lastModifiedBy>
  <cp:revision>107</cp:revision>
  <dcterms:created xsi:type="dcterms:W3CDTF">2010-05-23T14:28:12Z</dcterms:created>
  <dcterms:modified xsi:type="dcterms:W3CDTF">2010-10-15T20:07:04Z</dcterms:modified>
</cp:coreProperties>
</file>