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70" r:id="rId2"/>
    <p:sldId id="256" r:id="rId3"/>
    <p:sldId id="259" r:id="rId4"/>
    <p:sldId id="269" r:id="rId5"/>
    <p:sldId id="257" r:id="rId6"/>
    <p:sldId id="263" r:id="rId7"/>
    <p:sldId id="264" r:id="rId8"/>
    <p:sldId id="265" r:id="rId9"/>
    <p:sldId id="266" r:id="rId10"/>
    <p:sldId id="267" r:id="rId11"/>
    <p:sldId id="268" r:id="rId12"/>
    <p:sldId id="260" r:id="rId13"/>
    <p:sldId id="261" r:id="rId14"/>
    <p:sldId id="262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923" autoAdjust="0"/>
  </p:normalViewPr>
  <p:slideViewPr>
    <p:cSldViewPr>
      <p:cViewPr varScale="1">
        <p:scale>
          <a:sx n="43" d="100"/>
          <a:sy n="43" d="100"/>
        </p:scale>
        <p:origin x="-127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82BE5-7BF6-4427-8B9D-56358607C97D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984C9-0143-4849-B39A-898541E20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342EE-1F8A-48B6-86CC-2E1F37055044}" type="datetimeFigureOut">
              <a:rPr lang="en-US" smtClean="0"/>
              <a:pPr/>
              <a:t>10/19/2010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5189A-D2EB-46AD-8AB9-B62BE7F2C1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5189A-D2EB-46AD-8AB9-B62BE7F2C15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5189A-D2EB-46AD-8AB9-B62BE7F2C159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Currently about 4% of NC’s electric energy production</a:t>
            </a:r>
            <a:r>
              <a:rPr lang="en-US" baseline="0" dirty="0" smtClean="0"/>
              <a:t> is generated from renewable feedstocks.</a:t>
            </a:r>
          </a:p>
          <a:p>
            <a:pPr>
              <a:buFont typeface="Wingdings" pitchFamily="2" charset="2"/>
              <a:buChar char="Ø"/>
            </a:pPr>
            <a:r>
              <a:rPr lang="en-US" baseline="0" dirty="0" smtClean="0"/>
              <a:t>NC has the potential to replace another 10%.  Studies indicate that 60% of this new renewable energy will come from the forest.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5189A-D2EB-46AD-8AB9-B62BE7F2C159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5189A-D2EB-46AD-8AB9-B62BE7F2C159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5189A-D2EB-46AD-8AB9-B62BE7F2C159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5189A-D2EB-46AD-8AB9-B62BE7F2C159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5189A-D2EB-46AD-8AB9-B62BE7F2C159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5189A-D2EB-46AD-8AB9-B62BE7F2C15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If we want healthy, functioning, sustainable forests…we must have strong &amp; viable markets for a variety of products and services our forests provide 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5189A-D2EB-46AD-8AB9-B62BE7F2C159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5189A-D2EB-46AD-8AB9-B62BE7F2C159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5189A-D2EB-46AD-8AB9-B62BE7F2C159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5189A-D2EB-46AD-8AB9-B62BE7F2C159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5189A-D2EB-46AD-8AB9-B62BE7F2C159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5189A-D2EB-46AD-8AB9-B62BE7F2C159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The number of primary processor facilities</a:t>
            </a:r>
            <a:r>
              <a:rPr lang="en-US" baseline="0" dirty="0" smtClean="0"/>
              <a:t> in NC declined 55% from 1990 to 2007, however, total roundwood production for all products has remained relatively flat since 1990.  We had 366 primary mills in 1990 and only 163 in 2007.</a:t>
            </a:r>
          </a:p>
          <a:p>
            <a:pPr>
              <a:buFont typeface="Wingdings" pitchFamily="2" charset="2"/>
              <a:buChar char="Ø"/>
            </a:pPr>
            <a:r>
              <a:rPr lang="en-US" baseline="0" dirty="0" smtClean="0"/>
              <a:t> In 2007, 55 sawmills had receipts exceeding 10 million board feet.  They accounted for 90% of all saw log receipts.</a:t>
            </a:r>
          </a:p>
          <a:p>
            <a:pPr>
              <a:buFont typeface="Wingdings" pitchFamily="2" charset="2"/>
              <a:buChar char="Ø"/>
            </a:pPr>
            <a:r>
              <a:rPr lang="en-US" baseline="0" dirty="0" smtClean="0"/>
              <a:t>NC is a net exporter of roundwood for pulp, panels and other industrial uses. NC is a net importer of veneer and sawlogs. 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5189A-D2EB-46AD-8AB9-B62BE7F2C159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38A46CC-DCD7-44B5-80D5-22714BE88C2F}" type="datetimeFigureOut">
              <a:rPr lang="en-US" smtClean="0"/>
              <a:pPr/>
              <a:t>10/19/2010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CA60C9B-307C-4264-8175-66B729B892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8A46CC-DCD7-44B5-80D5-22714BE88C2F}" type="datetimeFigureOut">
              <a:rPr lang="en-US" smtClean="0"/>
              <a:pPr/>
              <a:t>10/19/2010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A60C9B-307C-4264-8175-66B729B892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8A46CC-DCD7-44B5-80D5-22714BE88C2F}" type="datetimeFigureOut">
              <a:rPr lang="en-US" smtClean="0"/>
              <a:pPr/>
              <a:t>10/19/2010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A60C9B-307C-4264-8175-66B729B892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8A46CC-DCD7-44B5-80D5-22714BE88C2F}" type="datetimeFigureOut">
              <a:rPr lang="en-US" smtClean="0"/>
              <a:pPr/>
              <a:t>10/19/2010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A60C9B-307C-4264-8175-66B729B892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38A46CC-DCD7-44B5-80D5-22714BE88C2F}" type="datetimeFigureOut">
              <a:rPr lang="en-US" smtClean="0"/>
              <a:pPr/>
              <a:t>10/19/2010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CA60C9B-307C-4264-8175-66B729B892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8A46CC-DCD7-44B5-80D5-22714BE88C2F}" type="datetimeFigureOut">
              <a:rPr lang="en-US" smtClean="0"/>
              <a:pPr/>
              <a:t>10/19/2010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CA60C9B-307C-4264-8175-66B729B892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8A46CC-DCD7-44B5-80D5-22714BE88C2F}" type="datetimeFigureOut">
              <a:rPr lang="en-US" smtClean="0"/>
              <a:pPr/>
              <a:t>10/19/2010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CA60C9B-307C-4264-8175-66B729B892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8A46CC-DCD7-44B5-80D5-22714BE88C2F}" type="datetimeFigureOut">
              <a:rPr lang="en-US" smtClean="0"/>
              <a:pPr/>
              <a:t>10/19/2010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A60C9B-307C-4264-8175-66B729B892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8A46CC-DCD7-44B5-80D5-22714BE88C2F}" type="datetimeFigureOut">
              <a:rPr lang="en-US" smtClean="0"/>
              <a:pPr/>
              <a:t>10/19/2010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A60C9B-307C-4264-8175-66B729B892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38A46CC-DCD7-44B5-80D5-22714BE88C2F}" type="datetimeFigureOut">
              <a:rPr lang="en-US" smtClean="0"/>
              <a:pPr/>
              <a:t>10/19/2010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CA60C9B-307C-4264-8175-66B729B892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38A46CC-DCD7-44B5-80D5-22714BE88C2F}" type="datetimeFigureOut">
              <a:rPr lang="en-US" smtClean="0"/>
              <a:pPr/>
              <a:t>10/19/2010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CA60C9B-307C-4264-8175-66B729B892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38A46CC-DCD7-44B5-80D5-22714BE88C2F}" type="datetimeFigureOut">
              <a:rPr lang="en-US" smtClean="0"/>
              <a:pPr/>
              <a:t>10/19/2010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CA60C9B-307C-4264-8175-66B729B892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2819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N</a:t>
            </a:r>
            <a:r>
              <a:rPr lang="en-US" sz="3100" b="1" dirty="0" smtClean="0"/>
              <a:t>orth Carolina’s Forest Resource Assessment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700" dirty="0" smtClean="0"/>
              <a:t>A statewide analysis of the past, current and projected future conditions of North Carolina’s forest resources </a:t>
            </a:r>
            <a:r>
              <a:rPr lang="en-US" sz="3100" b="1" dirty="0" smtClean="0"/>
              <a:t>2010</a:t>
            </a:r>
            <a:r>
              <a:rPr lang="en-US" sz="2700" dirty="0" smtClean="0"/>
              <a:t/>
            </a:r>
            <a:br>
              <a:rPr lang="en-US" sz="2700" dirty="0" smtClean="0"/>
            </a:b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3810000"/>
            <a:ext cx="6560234" cy="17526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b="1" dirty="0" smtClean="0"/>
              <a:t>Goal 4 Introduction</a:t>
            </a:r>
          </a:p>
          <a:p>
            <a:r>
              <a:rPr lang="en-US" dirty="0" smtClean="0"/>
              <a:t>Barry New</a:t>
            </a:r>
          </a:p>
          <a:p>
            <a:r>
              <a:rPr lang="en-US" dirty="0" smtClean="0"/>
              <a:t>Technical Development &amp; Planning Branch Head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88006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4.e. Non-timber Forest Products</a:t>
            </a:r>
            <a:br>
              <a:rPr lang="en-US" sz="3200" dirty="0" smtClean="0"/>
            </a:br>
            <a:r>
              <a:rPr lang="en-US" sz="3200" dirty="0" smtClean="0"/>
              <a:t>4.i. Recreation Resources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514600"/>
            <a:ext cx="4419600" cy="4114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u="sng" dirty="0" smtClean="0"/>
              <a:t>Non-timber Forest Products</a:t>
            </a:r>
          </a:p>
          <a:p>
            <a:r>
              <a:rPr lang="en-US" dirty="0" smtClean="0"/>
              <a:t>Pinestraw -  $25 million (1996)</a:t>
            </a:r>
          </a:p>
          <a:p>
            <a:r>
              <a:rPr lang="en-US" dirty="0" smtClean="0"/>
              <a:t>Ginseng - $18.5 million – 4 states (2001)</a:t>
            </a:r>
          </a:p>
          <a:p>
            <a:r>
              <a:rPr lang="en-US" dirty="0" smtClean="0"/>
              <a:t>Galax - $10 million (2001)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4495800" cy="36877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u="sng" dirty="0" smtClean="0"/>
              <a:t>Recreation</a:t>
            </a:r>
          </a:p>
          <a:p>
            <a:r>
              <a:rPr lang="en-US" dirty="0" smtClean="0"/>
              <a:t>Freshwater fishing</a:t>
            </a:r>
          </a:p>
          <a:p>
            <a:r>
              <a:rPr lang="en-US" dirty="0" smtClean="0"/>
              <a:t>Wilderness visits</a:t>
            </a:r>
          </a:p>
          <a:p>
            <a:r>
              <a:rPr lang="en-US" dirty="0" smtClean="0"/>
              <a:t>Hiking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u="sng" dirty="0" smtClean="0"/>
              <a:t>1999-2007 land acquisitions</a:t>
            </a:r>
            <a:endParaRPr lang="en-US" dirty="0" smtClean="0"/>
          </a:p>
          <a:p>
            <a:pPr>
              <a:buNone/>
            </a:pPr>
            <a:r>
              <a:rPr lang="en-US" sz="2400" dirty="0" smtClean="0"/>
              <a:t>Federal - 40,000 ac.</a:t>
            </a:r>
          </a:p>
          <a:p>
            <a:pPr>
              <a:buNone/>
            </a:pPr>
            <a:r>
              <a:rPr lang="en-US" sz="2400" dirty="0" smtClean="0"/>
              <a:t>State, local, NGO – 500,000 ac.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4.h. Bioenergy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Available sources include</a:t>
            </a:r>
          </a:p>
          <a:p>
            <a:pPr lvl="1"/>
            <a:r>
              <a:rPr lang="en-US" dirty="0" smtClean="0"/>
              <a:t>Conventional harvest residues, 4.7 million tons/yr</a:t>
            </a:r>
          </a:p>
          <a:p>
            <a:pPr lvl="1"/>
            <a:r>
              <a:rPr lang="en-US" dirty="0" smtClean="0"/>
              <a:t>Pre-commercial thinnings, 3.6 million tons/yr</a:t>
            </a:r>
          </a:p>
          <a:p>
            <a:pPr lvl="1"/>
            <a:r>
              <a:rPr lang="en-US" dirty="0" smtClean="0"/>
              <a:t>Almost equals pulpwood removals</a:t>
            </a:r>
          </a:p>
          <a:p>
            <a:r>
              <a:rPr lang="en-US" dirty="0" smtClean="0"/>
              <a:t>NC’s RPS is expected to increase the demand</a:t>
            </a:r>
          </a:p>
          <a:p>
            <a:r>
              <a:rPr lang="en-US" dirty="0" smtClean="0"/>
              <a:t>But! - Many are concerned…..</a:t>
            </a:r>
          </a:p>
          <a:p>
            <a:pPr lvl="1"/>
            <a:r>
              <a:rPr lang="en-US" dirty="0" smtClean="0"/>
              <a:t>Water quality, wildlife, biodiversity, site/nutrient degradation, conversion to plantations, over harvesting…   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57526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Objective 4.1 – Advocate forest sustainability and market viability (current and future) for consumers and producers.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599"/>
            <a:ext cx="8229600" cy="4038917"/>
          </a:xfrm>
        </p:spPr>
        <p:txBody>
          <a:bodyPr/>
          <a:lstStyle/>
          <a:p>
            <a:r>
              <a:rPr lang="en-US" dirty="0" smtClean="0"/>
              <a:t>Advocate forest sustainability</a:t>
            </a:r>
          </a:p>
          <a:p>
            <a:r>
              <a:rPr lang="en-US" dirty="0" smtClean="0"/>
              <a:t>Educate landowners and partners on market opportunities</a:t>
            </a:r>
          </a:p>
          <a:p>
            <a:r>
              <a:rPr lang="en-US" dirty="0" smtClean="0"/>
              <a:t>Assistance to forest-based industries</a:t>
            </a:r>
          </a:p>
          <a:p>
            <a:r>
              <a:rPr lang="en-US" dirty="0" smtClean="0"/>
              <a:t>Support &amp; advocate for a favorable business environment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2184864"/>
          </a:xfrm>
        </p:spPr>
        <p:txBody>
          <a:bodyPr>
            <a:noAutofit/>
          </a:bodyPr>
          <a:lstStyle/>
          <a:p>
            <a:r>
              <a:rPr lang="en-US" sz="2800" dirty="0" smtClean="0"/>
              <a:t>Objective 4.2 - Advocate and promote domestic and export market opportunities for traditional forest products, including biomass and underutilized species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200716"/>
          </a:xfrm>
        </p:spPr>
        <p:txBody>
          <a:bodyPr/>
          <a:lstStyle/>
          <a:p>
            <a:r>
              <a:rPr lang="en-US" dirty="0" smtClean="0"/>
              <a:t>Promote policies that retain &amp; recruit domestic &amp; export markets</a:t>
            </a:r>
          </a:p>
          <a:p>
            <a:r>
              <a:rPr lang="en-US" dirty="0" smtClean="0"/>
              <a:t>Provide information, data, market and resource analysis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57526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Objective 4.3.  Advocate and promote markets for forest-derived ecosystem services, non-timber products, and ecotourism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399"/>
            <a:ext cx="8229600" cy="4115117"/>
          </a:xfrm>
        </p:spPr>
        <p:txBody>
          <a:bodyPr>
            <a:normAutofit/>
          </a:bodyPr>
          <a:lstStyle/>
          <a:p>
            <a:r>
              <a:rPr lang="en-US" dirty="0" smtClean="0"/>
              <a:t>Partner with and support those involved in retaining, recruiting and expanding emerging markets</a:t>
            </a:r>
          </a:p>
          <a:p>
            <a:r>
              <a:rPr lang="en-US" dirty="0" smtClean="0"/>
              <a:t>Inform and educate landowners and partners about current and future market opportunities in ecosystem services, non-timber products and ecotourism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3" name="Picture Placeholder 4" descr="IMG_119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524000"/>
            <a:ext cx="67056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19812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4800" y="1828800"/>
            <a:ext cx="243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2.f</a:t>
            </a:r>
            <a:r>
              <a:rPr lang="en-US" b="1" dirty="0" smtClean="0"/>
              <a:t>. Emerging </a:t>
            </a:r>
            <a:r>
              <a:rPr lang="en-US" b="1" dirty="0"/>
              <a:t>Markets in </a:t>
            </a:r>
            <a:r>
              <a:rPr lang="en-US" b="1" dirty="0" smtClean="0"/>
              <a:t>Ecosystem Services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304800"/>
            <a:ext cx="193491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667000" y="1752600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4.a</a:t>
            </a:r>
            <a:r>
              <a:rPr lang="en-US" b="1" dirty="0" smtClean="0"/>
              <a:t>. Forest </a:t>
            </a:r>
            <a:r>
              <a:rPr lang="en-US" b="1" dirty="0"/>
              <a:t>Industry Employment</a:t>
            </a:r>
            <a:endParaRPr lang="en-US" dirty="0"/>
          </a:p>
        </p:txBody>
      </p:sp>
      <p:pic>
        <p:nvPicPr>
          <p:cNvPr id="1028" name="Picture 7" descr="j0359575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81000"/>
            <a:ext cx="17605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4800600" y="1371600"/>
            <a:ext cx="190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4.c</a:t>
            </a:r>
            <a:r>
              <a:rPr lang="en-US" b="1" dirty="0" smtClean="0"/>
              <a:t>. Timber </a:t>
            </a:r>
            <a:r>
              <a:rPr lang="en-US" b="1" dirty="0"/>
              <a:t>Stumpage Values</a:t>
            </a:r>
          </a:p>
        </p:txBody>
      </p:sp>
      <p:pic>
        <p:nvPicPr>
          <p:cNvPr id="1030" name="Picture 114" descr="DSCN123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457200"/>
            <a:ext cx="1760538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6858000" y="1905000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4.d</a:t>
            </a:r>
            <a:r>
              <a:rPr lang="en-US" dirty="0" smtClean="0"/>
              <a:t>. </a:t>
            </a:r>
            <a:r>
              <a:rPr lang="en-US" b="1" dirty="0" smtClean="0"/>
              <a:t>Primary </a:t>
            </a:r>
            <a:r>
              <a:rPr lang="en-US" b="1" dirty="0"/>
              <a:t>Wood-Using Facilities</a:t>
            </a:r>
          </a:p>
        </p:txBody>
      </p:sp>
      <p:pic>
        <p:nvPicPr>
          <p:cNvPr id="1031" name="Picture 2" descr="mushroom.jpg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7600" y="3810000"/>
            <a:ext cx="1422400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7391400" y="5334000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4.e</a:t>
            </a:r>
            <a:r>
              <a:rPr lang="en-US" b="1" dirty="0" smtClean="0"/>
              <a:t>. Non-timber </a:t>
            </a:r>
            <a:r>
              <a:rPr lang="en-US" b="1" dirty="0"/>
              <a:t>Forest Products</a:t>
            </a:r>
          </a:p>
        </p:txBody>
      </p:sp>
      <p:pic>
        <p:nvPicPr>
          <p:cNvPr id="1032" name="Picture 0" descr="acor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4038600"/>
            <a:ext cx="1295400" cy="1305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228600" y="5410200"/>
            <a:ext cx="198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4.h</a:t>
            </a:r>
            <a:r>
              <a:rPr lang="en-US" b="1" dirty="0" smtClean="0"/>
              <a:t>. Bioenergy </a:t>
            </a:r>
            <a:r>
              <a:rPr lang="en-US" b="1" dirty="0"/>
              <a:t>in North Carolina</a:t>
            </a:r>
          </a:p>
        </p:txBody>
      </p:sp>
      <p:pic>
        <p:nvPicPr>
          <p:cNvPr id="1033" name="Picture 1" descr="j0223791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90800" y="4038600"/>
            <a:ext cx="1252538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2362200" y="5410200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4.i. </a:t>
            </a:r>
            <a:r>
              <a:rPr lang="en-US" b="1" dirty="0" smtClean="0"/>
              <a:t> Recreation </a:t>
            </a:r>
            <a:r>
              <a:rPr lang="en-US" b="1" dirty="0"/>
              <a:t>Resources</a:t>
            </a:r>
          </a:p>
        </p:txBody>
      </p:sp>
      <p:pic>
        <p:nvPicPr>
          <p:cNvPr id="1034" name="Picture 0" descr="forestladder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00600" y="4114800"/>
            <a:ext cx="1760538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4953000" y="5638800"/>
            <a:ext cx="182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4.j</a:t>
            </a:r>
            <a:r>
              <a:rPr lang="en-US" b="1" dirty="0" smtClean="0"/>
              <a:t>. Heritage </a:t>
            </a:r>
            <a:r>
              <a:rPr lang="en-US" b="1" dirty="0"/>
              <a:t>Resources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458200" cy="9144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Goal 4.  Maintain or increase the viability and sustainability of existing and emerging markets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00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Goal 4 – Maintain or Increase the Viability and Sustainability of Existing and Emerging Markets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9579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If we want healthy, functioning, sustainable forests…we must have strong &amp; viable markets for a variety of products and services our forests provide </a:t>
            </a:r>
          </a:p>
          <a:p>
            <a:r>
              <a:rPr lang="en-US" sz="2800" dirty="0" smtClean="0"/>
              <a:t>Support is needed to retain existing traditional industries along with logging &amp; transportation sector capacity</a:t>
            </a:r>
          </a:p>
          <a:p>
            <a:r>
              <a:rPr lang="en-US" sz="2800" dirty="0" smtClean="0"/>
              <a:t>Recruitment &amp; promotion of new markets is important</a:t>
            </a:r>
          </a:p>
          <a:p>
            <a:r>
              <a:rPr lang="en-US" sz="2800" dirty="0" smtClean="0"/>
              <a:t>Work with partners to promote emerging and non-traditional markets that support working forestlands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/>
          <a:lstStyle/>
          <a:p>
            <a:r>
              <a:rPr lang="en-US" dirty="0" smtClean="0"/>
              <a:t>What the Assessment told us!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2954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2.f. - Emerging Markets in </a:t>
            </a:r>
            <a:r>
              <a:rPr lang="en-US" sz="3200" dirty="0" smtClean="0"/>
              <a:t>Ecosystem Services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Mitigation banking</a:t>
            </a:r>
          </a:p>
          <a:p>
            <a:pPr lvl="2">
              <a:buFont typeface="Courier New" pitchFamily="49" charset="0"/>
              <a:buChar char="o"/>
            </a:pPr>
            <a:r>
              <a:rPr lang="en-US" dirty="0" smtClean="0"/>
              <a:t>19+ wetland/stream mitigation banks in NC</a:t>
            </a:r>
          </a:p>
          <a:p>
            <a:pPr lvl="2">
              <a:buFont typeface="Courier New" pitchFamily="49" charset="0"/>
              <a:buChar char="o"/>
            </a:pPr>
            <a:r>
              <a:rPr lang="en-US" dirty="0" smtClean="0"/>
              <a:t>NCEEP, USACE, EPA</a:t>
            </a:r>
          </a:p>
          <a:p>
            <a:pPr lvl="2">
              <a:buFont typeface="Courier New" pitchFamily="49" charset="0"/>
              <a:buChar char="o"/>
            </a:pPr>
            <a:r>
              <a:rPr lang="en-US" dirty="0" smtClean="0"/>
              <a:t>Nutrient offset banking &amp; credit trading</a:t>
            </a:r>
          </a:p>
          <a:p>
            <a:pPr lvl="2">
              <a:buFont typeface="Courier New" pitchFamily="49" charset="0"/>
              <a:buChar char="o"/>
            </a:pPr>
            <a:r>
              <a:rPr lang="en-US" dirty="0" smtClean="0"/>
              <a:t>Endangered species</a:t>
            </a:r>
          </a:p>
          <a:p>
            <a:r>
              <a:rPr lang="en-US" dirty="0" smtClean="0"/>
              <a:t>Carbon credit markets – has potential / uncertain future</a:t>
            </a:r>
          </a:p>
          <a:p>
            <a:r>
              <a:rPr lang="en-US" dirty="0" smtClean="0"/>
              <a:t>Military friendly working lands arrangements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4.a. Forest Industry Employment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2971799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The forest products industry ranks in the top two in NC’s manufacturing economy</a:t>
            </a:r>
          </a:p>
          <a:p>
            <a:pPr lvl="1"/>
            <a:r>
              <a:rPr lang="en-US" sz="2400" dirty="0" smtClean="0"/>
              <a:t>2,500 establishments  </a:t>
            </a:r>
          </a:p>
          <a:p>
            <a:pPr lvl="1"/>
            <a:r>
              <a:rPr lang="en-US" sz="2400" dirty="0" smtClean="0"/>
              <a:t>$3 billion payroll</a:t>
            </a:r>
          </a:p>
          <a:p>
            <a:pPr lvl="1"/>
            <a:r>
              <a:rPr lang="en-US" sz="2400" dirty="0" smtClean="0"/>
              <a:t>$28 billion in economic benefit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29717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Forestry sector jobs and wages in decline</a:t>
            </a:r>
          </a:p>
          <a:p>
            <a:pPr lvl="1"/>
            <a:r>
              <a:rPr lang="en-US" dirty="0" smtClean="0"/>
              <a:t>Furniture. Workforce down 50% since 1990</a:t>
            </a:r>
          </a:p>
          <a:p>
            <a:pPr lvl="1"/>
            <a:r>
              <a:rPr lang="en-US" dirty="0" smtClean="0"/>
              <a:t>Wood Products.  Employment down 31% since 1999</a:t>
            </a:r>
          </a:p>
          <a:p>
            <a:pPr lvl="1"/>
            <a:r>
              <a:rPr lang="en-US" dirty="0" smtClean="0"/>
              <a:t>Logging.  200 establishments lost since 2000  </a:t>
            </a:r>
          </a:p>
          <a:p>
            <a:endParaRPr lang="en-US" dirty="0"/>
          </a:p>
        </p:txBody>
      </p:sp>
      <p:pic>
        <p:nvPicPr>
          <p:cNvPr id="1026" name="Picture 0" descr="MapJ1-Prologger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191000"/>
            <a:ext cx="5144579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88978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4.c. Timber Stumpage Values</a:t>
            </a:r>
            <a:endParaRPr lang="en-US" sz="3200" dirty="0"/>
          </a:p>
        </p:txBody>
      </p:sp>
      <p:pic>
        <p:nvPicPr>
          <p:cNvPr id="2050" name="Picture 3"/>
          <p:cNvPicPr>
            <a:picLocks noChangeArrowheads="1"/>
          </p:cNvPicPr>
          <p:nvPr/>
        </p:nvPicPr>
        <p:blipFill>
          <a:blip r:embed="rId3" cstate="print"/>
          <a:srcRect b="-180"/>
          <a:stretch>
            <a:fillRect/>
          </a:stretch>
        </p:blipFill>
        <p:spPr bwMode="auto">
          <a:xfrm>
            <a:off x="228600" y="1295400"/>
            <a:ext cx="5867399" cy="24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172200" y="1371600"/>
            <a:ext cx="274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FIGURE 4</a:t>
            </a:r>
            <a:r>
              <a:rPr lang="en-US" b="1" i="1" dirty="0" smtClean="0"/>
              <a:t>c</a:t>
            </a:r>
            <a:r>
              <a:rPr lang="en-US" b="1" dirty="0" smtClean="0"/>
              <a:t>-1. Pine sawtimber stumpage price history, 1999 – 2008.</a:t>
            </a:r>
            <a:endParaRPr lang="en-US" b="1" dirty="0"/>
          </a:p>
        </p:txBody>
      </p:sp>
      <p:pic>
        <p:nvPicPr>
          <p:cNvPr id="2052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060825"/>
            <a:ext cx="5711825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172200" y="4191000"/>
            <a:ext cx="274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FIGURE 4</a:t>
            </a:r>
            <a:r>
              <a:rPr lang="en-US" b="1" i="1" dirty="0" smtClean="0"/>
              <a:t>c</a:t>
            </a:r>
            <a:r>
              <a:rPr lang="en-US" b="1" dirty="0" smtClean="0"/>
              <a:t>-5. Pine pulpwood stumpage price history, 1999 to 2008.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Timber Stumpage Values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2667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Pine ST – 1.2% annual decline since 2000</a:t>
            </a:r>
          </a:p>
          <a:p>
            <a:r>
              <a:rPr lang="en-US" sz="2800" dirty="0" smtClean="0"/>
              <a:t>Pine PW – slow decline since 1993</a:t>
            </a:r>
          </a:p>
          <a:p>
            <a:r>
              <a:rPr lang="en-US" sz="2800" dirty="0" smtClean="0"/>
              <a:t>Mixed Hdwd ST – level since 2000</a:t>
            </a:r>
          </a:p>
          <a:p>
            <a:r>
              <a:rPr lang="en-US" sz="2800" dirty="0" smtClean="0"/>
              <a:t>Hdwd PW – 3.4% annual increase since 1999</a:t>
            </a:r>
          </a:p>
          <a:p>
            <a:r>
              <a:rPr lang="en-US" sz="2800" dirty="0" smtClean="0"/>
              <a:t>PW (both P &amp; H) below south-wide avg.</a:t>
            </a:r>
            <a:endParaRPr lang="en-US" sz="2800" dirty="0"/>
          </a:p>
        </p:txBody>
      </p:sp>
      <p:pic>
        <p:nvPicPr>
          <p:cNvPr id="3074" name="Picture 3" descr="MapO1-Stump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914400"/>
            <a:ext cx="6858000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4.d. Primary Wood-Using Facilities</a:t>
            </a:r>
            <a:endParaRPr lang="en-US" sz="3200" dirty="0"/>
          </a:p>
        </p:txBody>
      </p:sp>
      <p:pic>
        <p:nvPicPr>
          <p:cNvPr id="4098" name="Picture 0" descr="MM15B Number of Wood-Using Facilities  and Total Roundwood Production by Year.png"/>
          <p:cNvPicPr>
            <a:picLocks noChangeAspect="1" noChangeArrowheads="1"/>
          </p:cNvPicPr>
          <p:nvPr/>
        </p:nvPicPr>
        <p:blipFill>
          <a:blip r:embed="rId3" cstate="print"/>
          <a:srcRect t="16176" b="1703"/>
          <a:stretch>
            <a:fillRect/>
          </a:stretch>
        </p:blipFill>
        <p:spPr bwMode="auto">
          <a:xfrm>
            <a:off x="1752600" y="1066800"/>
            <a:ext cx="5562600" cy="325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114800"/>
            <a:ext cx="70104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588</TotalTime>
  <Words>760</Words>
  <Application>Microsoft Office PowerPoint</Application>
  <PresentationFormat>On-screen Show (4:3)</PresentationFormat>
  <Paragraphs>101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Foundry</vt:lpstr>
      <vt:lpstr>     North Carolina’s Forest Resource Assessment   A statewide analysis of the past, current and projected future conditions of North Carolina’s forest resources 2010 </vt:lpstr>
      <vt:lpstr>Goal 4.  Maintain or increase the viability and sustainability of existing and emerging markets</vt:lpstr>
      <vt:lpstr>Goal 4 – Maintain or Increase the Viability and Sustainability of Existing and Emerging Markets</vt:lpstr>
      <vt:lpstr>What the Assessment told us!</vt:lpstr>
      <vt:lpstr>2.f. - Emerging Markets in Ecosystem Services</vt:lpstr>
      <vt:lpstr>4.a. Forest Industry Employment</vt:lpstr>
      <vt:lpstr>4.c. Timber Stumpage Values</vt:lpstr>
      <vt:lpstr>Timber Stumpage Values</vt:lpstr>
      <vt:lpstr>4.d. Primary Wood-Using Facilities</vt:lpstr>
      <vt:lpstr>4.e. Non-timber Forest Products 4.i. Recreation Resources</vt:lpstr>
      <vt:lpstr>4.h. Bioenergy</vt:lpstr>
      <vt:lpstr>Objective 4.1 – Advocate forest sustainability and market viability (current and future) for consumers and producers.</vt:lpstr>
      <vt:lpstr>Objective 4.2 - Advocate and promote domestic and export market opportunities for traditional forest products, including biomass and underutilized species</vt:lpstr>
      <vt:lpstr>Objective 4.3.  Advocate and promote markets for forest-derived ecosystem services, non-timber products, and ecotourism</vt:lpstr>
      <vt:lpstr>Questions?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bdnew</dc:creator>
  <cp:lastModifiedBy>smbrogan</cp:lastModifiedBy>
  <cp:revision>49</cp:revision>
  <dcterms:created xsi:type="dcterms:W3CDTF">2010-10-18T20:06:28Z</dcterms:created>
  <dcterms:modified xsi:type="dcterms:W3CDTF">2010-10-19T16:03:50Z</dcterms:modified>
</cp:coreProperties>
</file>