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08" r:id="rId2"/>
    <p:sldId id="455" r:id="rId3"/>
    <p:sldId id="456" r:id="rId4"/>
    <p:sldId id="457" r:id="rId5"/>
    <p:sldId id="396" r:id="rId6"/>
    <p:sldId id="437" r:id="rId7"/>
    <p:sldId id="438" r:id="rId8"/>
    <p:sldId id="439" r:id="rId9"/>
    <p:sldId id="447" r:id="rId10"/>
    <p:sldId id="458" r:id="rId11"/>
    <p:sldId id="459" r:id="rId12"/>
    <p:sldId id="460" r:id="rId13"/>
    <p:sldId id="448" r:id="rId14"/>
    <p:sldId id="453" r:id="rId15"/>
    <p:sldId id="449" r:id="rId16"/>
    <p:sldId id="451" r:id="rId17"/>
    <p:sldId id="461" r:id="rId18"/>
    <p:sldId id="462" r:id="rId19"/>
    <p:sldId id="446" r:id="rId2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6600"/>
    <a:srgbClr val="CCCC00"/>
    <a:srgbClr val="D5EBC3"/>
    <a:srgbClr val="FF0000"/>
    <a:srgbClr val="3DEC14"/>
    <a:srgbClr val="33CC33"/>
    <a:srgbClr val="ACF2C7"/>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7" autoAdjust="0"/>
    <p:restoredTop sz="83566" autoAdjust="0"/>
  </p:normalViewPr>
  <p:slideViewPr>
    <p:cSldViewPr snapToGrid="0">
      <p:cViewPr varScale="1">
        <p:scale>
          <a:sx n="84" d="100"/>
          <a:sy n="84"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5" y="0"/>
            <a:ext cx="3012329" cy="462120"/>
          </a:xfrm>
          <a:prstGeom prst="rect">
            <a:avLst/>
          </a:prstGeom>
        </p:spPr>
        <p:txBody>
          <a:bodyPr vert="horz" lIns="90763" tIns="45382" rIns="90763" bIns="45382" rtlCol="0"/>
          <a:lstStyle>
            <a:lvl1pPr algn="r">
              <a:defRPr sz="1200"/>
            </a:lvl1pPr>
          </a:lstStyle>
          <a:p>
            <a:fld id="{FF8C0E10-EDE3-4195-8D6D-0BE47DEBD25C}" type="datetimeFigureOut">
              <a:rPr lang="en-US" smtClean="0"/>
              <a:pPr/>
              <a:t>10/13/2010</a:t>
            </a:fld>
            <a:endParaRPr lang="en-US"/>
          </a:p>
        </p:txBody>
      </p:sp>
      <p:sp>
        <p:nvSpPr>
          <p:cNvPr id="4" name="Footer Placeholder 3"/>
          <p:cNvSpPr>
            <a:spLocks noGrp="1"/>
          </p:cNvSpPr>
          <p:nvPr>
            <p:ph type="ftr" sz="quarter" idx="2"/>
          </p:nvPr>
        </p:nvSpPr>
        <p:spPr>
          <a:xfrm>
            <a:off x="2"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5" y="8772378"/>
            <a:ext cx="3012329" cy="462120"/>
          </a:xfrm>
          <a:prstGeom prst="rect">
            <a:avLst/>
          </a:prstGeom>
        </p:spPr>
        <p:txBody>
          <a:bodyPr vert="horz" lIns="90763" tIns="45382" rIns="90763" bIns="45382" rtlCol="0" anchor="b"/>
          <a:lstStyle>
            <a:lvl1pPr algn="r">
              <a:defRPr sz="1200"/>
            </a:lvl1pPr>
          </a:lstStyle>
          <a:p>
            <a:fld id="{B8A6B303-CCE9-497D-AC1A-DF4327BF3B0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83" tIns="46242" rIns="92483" bIns="46242"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83" tIns="46242" rIns="92483" bIns="46242"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83" tIns="46242" rIns="92483" bIns="46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669"/>
            <a:ext cx="3011699" cy="461804"/>
          </a:xfrm>
          <a:prstGeom prst="rect">
            <a:avLst/>
          </a:prstGeom>
          <a:noFill/>
          <a:ln w="9525">
            <a:noFill/>
            <a:miter lim="800000"/>
            <a:headEnd/>
            <a:tailEnd/>
          </a:ln>
          <a:effectLst/>
        </p:spPr>
        <p:txBody>
          <a:bodyPr vert="horz" wrap="square" lIns="92483" tIns="46242" rIns="92483" bIns="46242"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36768" y="8772669"/>
            <a:ext cx="3011699" cy="461804"/>
          </a:xfrm>
          <a:prstGeom prst="rect">
            <a:avLst/>
          </a:prstGeom>
          <a:noFill/>
          <a:ln w="9525">
            <a:noFill/>
            <a:miter lim="800000"/>
            <a:headEnd/>
            <a:tailEnd/>
          </a:ln>
          <a:effectLst/>
        </p:spPr>
        <p:txBody>
          <a:bodyPr vert="horz" wrap="square" lIns="92483" tIns="46242" rIns="92483" bIns="46242" numCol="1" anchor="b" anchorCtr="0" compatLnSpc="1">
            <a:prstTxWarp prst="textNoShape">
              <a:avLst/>
            </a:prstTxWarp>
          </a:bodyPr>
          <a:lstStyle>
            <a:lvl1pPr algn="r">
              <a:defRPr sz="1200">
                <a:latin typeface="Arial" charset="0"/>
              </a:defRPr>
            </a:lvl1pPr>
          </a:lstStyle>
          <a:p>
            <a:pPr>
              <a:defRPr/>
            </a:pPr>
            <a:fld id="{5E75C237-24DC-48BC-A248-1F947AAD61D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EE68EB6-5CC0-479A-8FCF-844D80325BB9}"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The NC FRA is an excellent, comprehensive look at NC’s forest resources (trees, plants, water, air, wildlife, soil etc.)</a:t>
            </a:r>
          </a:p>
          <a:p>
            <a:pPr eaLnBrk="1" hangingPunct="1"/>
            <a:endParaRPr lang="en-US" dirty="0" smtClean="0"/>
          </a:p>
          <a:p>
            <a:pPr eaLnBrk="1" hangingPunct="1"/>
            <a:r>
              <a:rPr lang="en-US" dirty="0" smtClean="0"/>
              <a:t>The assessment is an excellent snapshot</a:t>
            </a:r>
            <a:r>
              <a:rPr lang="en-US" baseline="0" dirty="0" smtClean="0"/>
              <a:t> of where our resources have been, where they are today and projections of where they will be in the future.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component</a:t>
            </a:r>
            <a:r>
              <a:rPr lang="en-US" baseline="0" dirty="0" smtClean="0"/>
              <a:t> of the assessment and brain storming process was GIS analysis.  A GIS team was part of the Technical committee and provided any needed GIS services to each work group.  This resulted in the creation of many issue maps that are included as part of the assessment.  These issue maps alone present a lot of valuable information.</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Issue map example showing decreasing forest cover trends in relation to impervious cover.</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Issue map showing mills and counties in relation to stumpage value.</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36768" y="8772669"/>
            <a:ext cx="3011699" cy="461804"/>
          </a:xfrm>
          <a:prstGeom prst="rect">
            <a:avLst/>
          </a:prstGeom>
          <a:noFill/>
          <a:ln w="9525">
            <a:noFill/>
            <a:miter lim="800000"/>
            <a:headEnd/>
            <a:tailEnd/>
          </a:ln>
        </p:spPr>
        <p:txBody>
          <a:bodyPr lIns="92483" tIns="46242" rIns="92483" bIns="46242" anchor="b"/>
          <a:lstStyle/>
          <a:p>
            <a:pPr algn="r"/>
            <a:fld id="{3E6E9162-CB1E-4111-84CF-51BE4830AE32}" type="slidenum">
              <a:rPr lang="en-US" sz="1200"/>
              <a:pPr algn="r"/>
              <a:t>13</a:t>
            </a:fld>
            <a:endParaRPr 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Issue maps were used to create 6 priority maps.  Andrew will get into more detail later.  </a:t>
            </a:r>
          </a:p>
          <a:p>
            <a:pPr eaLnBrk="1" hangingPunct="1"/>
            <a:endParaRPr lang="en-US" dirty="0" smtClean="0"/>
          </a:p>
          <a:p>
            <a:pPr eaLnBrk="1" hangingPunct="1"/>
            <a:r>
              <a:rPr lang="en-US" dirty="0" smtClean="0"/>
              <a:t>Priority maps are not intended to restrict the delivery of certain programs or</a:t>
            </a:r>
            <a:r>
              <a:rPr lang="en-US" baseline="0" dirty="0" smtClean="0"/>
              <a:t> to exclude citizens from state provided services.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relationship between the 2 priority landscape maps, 4 programmatic priority maps and the input data layers and issue maps from the Assessment that contributed.</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Once we had completed the assessment it was time</a:t>
            </a:r>
            <a:r>
              <a:rPr lang="en-US" baseline="0" dirty="0" smtClean="0"/>
              <a:t> to begin developing strategies.  Before strategy development began we needed to ask the question of “What do we need to do to address what was reported in the assessment?” We developed 7 goals and 26 objective by asking the “What” question.  Once we determine what we needed to do then we asked the question “How are we going to do it?”  and that lead to the development 90 strategies.  </a:t>
            </a:r>
          </a:p>
          <a:p>
            <a:endParaRPr lang="en-US" baseline="0" dirty="0" smtClean="0"/>
          </a:p>
          <a:p>
            <a:r>
              <a:rPr lang="en-US" baseline="0" dirty="0" smtClean="0"/>
              <a:t>Number of objectives and strategies per goal are listed in ( ).</a:t>
            </a:r>
            <a:endParaRPr lang="en-US" dirty="0" smtClean="0"/>
          </a:p>
        </p:txBody>
      </p:sp>
      <p:sp>
        <p:nvSpPr>
          <p:cNvPr id="29700" name="Slide Number Placeholder 3"/>
          <p:cNvSpPr>
            <a:spLocks noGrp="1"/>
          </p:cNvSpPr>
          <p:nvPr>
            <p:ph type="sldNum" sz="quarter" idx="5"/>
          </p:nvPr>
        </p:nvSpPr>
        <p:spPr>
          <a:noFill/>
        </p:spPr>
        <p:txBody>
          <a:bodyPr/>
          <a:lstStyle/>
          <a:p>
            <a:fld id="{0D454747-BDC5-45B6-B924-5895B1622E1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Example objectives statements (as an example, this by no means captures all of DFR’s efforts to address this issue) that deal with population and land-use change issues/key findings. </a:t>
            </a:r>
          </a:p>
          <a:p>
            <a:endParaRPr lang="en-US" dirty="0" smtClean="0"/>
          </a:p>
          <a:p>
            <a:endParaRPr lang="en-US" dirty="0" smtClean="0"/>
          </a:p>
        </p:txBody>
      </p:sp>
      <p:sp>
        <p:nvSpPr>
          <p:cNvPr id="30724" name="Slide Number Placeholder 3"/>
          <p:cNvSpPr>
            <a:spLocks noGrp="1"/>
          </p:cNvSpPr>
          <p:nvPr>
            <p:ph type="sldNum" sz="quarter" idx="5"/>
          </p:nvPr>
        </p:nvSpPr>
        <p:spPr>
          <a:noFill/>
        </p:spPr>
        <p:txBody>
          <a:bodyPr/>
          <a:lstStyle/>
          <a:p>
            <a:fld id="{9594DA36-E5DE-4D61-99CC-47A20DB5A29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 a matrix was created to tie strategies to priority areas, DFR programs, key</a:t>
            </a:r>
            <a:r>
              <a:rPr lang="en-US" baseline="0" dirty="0" smtClean="0"/>
              <a:t> partners/stakeholders, resources needed and measures of success.</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USFS and NASF have a long partnership history of implementing the federal State &amp; Private Forestry program.  To address congressional concerns about where and how these federal funds were being spent, the USFS</a:t>
            </a:r>
            <a:r>
              <a:rPr lang="en-US" baseline="0" dirty="0" smtClean="0"/>
              <a:t> and NASF initiated a “re-design of the S&amp;PF program.  Congress captured language from this re-design effort and included it in the 2008 Farm Bill. Each State and territory would be required to complete a statewide forest resources assessment to be completed by June, 2010.</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NCDFR task force/steering committee established in fall 2008 to begin</a:t>
            </a:r>
            <a:r>
              <a:rPr lang="en-US" baseline="0" dirty="0" smtClean="0"/>
              <a:t> discussion about how we would complete the assessment and strategies.  Hired NCSU as assessment coordinators, established Technical and outreach committees.  Worked with more than 40 partners and 100’s of stakeholders to identify 6 broad issue categories.  Created work groups for these 6 categories using DFR, partners and stakeholders.</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work group began collecting</a:t>
            </a:r>
            <a:r>
              <a:rPr lang="en-US" baseline="0" dirty="0" smtClean="0"/>
              <a:t> assessment data and brainstorming about their category.  Lots of crossover and common issues between groups.  All ideas and data were categorized under three themes which were federal directives.</a:t>
            </a:r>
            <a:endParaRPr lang="en-US" dirty="0"/>
          </a:p>
        </p:txBody>
      </p:sp>
      <p:sp>
        <p:nvSpPr>
          <p:cNvPr id="4" name="Slide Number Placeholder 3"/>
          <p:cNvSpPr>
            <a:spLocks noGrp="1"/>
          </p:cNvSpPr>
          <p:nvPr>
            <p:ph type="sldNum" sz="quarter" idx="10"/>
          </p:nvPr>
        </p:nvSpPr>
        <p:spPr/>
        <p:txBody>
          <a:bodyPr/>
          <a:lstStyle/>
          <a:p>
            <a:pPr>
              <a:defRPr/>
            </a:pPr>
            <a:fld id="{5E75C237-24DC-48BC-A248-1F947AAD61D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746C353-EA3F-41AF-A3AD-4D7239988CA0}" type="slidenum">
              <a:rPr lang="en-US" smtClean="0"/>
              <a:pPr/>
              <a:t>5</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These are the three main chapters that contain assessment results.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21C0334-601A-4A99-8486-F521A622DF38}" type="slidenum">
              <a:rPr lang="en-US" smtClean="0"/>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Numerous sub-chapters under each chapter.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F3CD75F-8A97-4040-892C-389BAE798CF0}"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ditto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D4770D0-444C-40E7-9E19-2D0458E233A4}" type="slidenum">
              <a:rPr lang="en-US" smtClean="0"/>
              <a:pPr/>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ditto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Key findings are listed at</a:t>
            </a:r>
            <a:r>
              <a:rPr lang="en-US" baseline="0" dirty="0" smtClean="0"/>
              <a:t> the beginning of each sub-chapter and pull out important facts in that sub-chapter.  Allows readers the opportunity to quickly see what info is covered in each sub-chapter.</a:t>
            </a:r>
            <a:endParaRPr lang="en-US" dirty="0" smtClean="0"/>
          </a:p>
        </p:txBody>
      </p:sp>
      <p:sp>
        <p:nvSpPr>
          <p:cNvPr id="28676" name="Slide Number Placeholder 3"/>
          <p:cNvSpPr>
            <a:spLocks noGrp="1"/>
          </p:cNvSpPr>
          <p:nvPr>
            <p:ph type="sldNum" sz="quarter" idx="5"/>
          </p:nvPr>
        </p:nvSpPr>
        <p:spPr>
          <a:noFill/>
        </p:spPr>
        <p:txBody>
          <a:bodyPr/>
          <a:lstStyle/>
          <a:p>
            <a:fld id="{587A42DF-24D8-4CBC-96D2-CA959FB010C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CE626-AAA7-49D5-BB05-8E325BD6345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CB44A-6DB6-4E91-8942-ADF9401BC2A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7E24C-1302-465E-AB77-F24E824FBE0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2E8215-E9E2-443C-B9BB-7A14E5938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5C53D-AABA-44FD-9819-44FBFC5D38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686EE-DA58-4819-B98B-70AEFF2AE2F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96C923-C929-4802-A2FC-D05A2AB9C47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330B87-6689-44BA-8FD1-54FF0B45481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F24A8D-171B-4C74-BBE2-18EABF2489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63B312-9549-4842-B902-DB1057E2C1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6A4F9B-E024-4564-9276-34E50A92196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80308C-C4D0-4900-B085-AB18083D68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B179FF8-CD02-4F83-9CFD-41DBBD5D3F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724025" y="1208088"/>
            <a:ext cx="6353175" cy="1560512"/>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smtClean="0">
                <a:ln w="50800"/>
                <a:solidFill>
                  <a:schemeClr val="bg1">
                    <a:shade val="50000"/>
                  </a:schemeClr>
                </a:solidFill>
                <a:latin typeface="Arial Black"/>
              </a:rPr>
              <a:t>The North </a:t>
            </a:r>
            <a:r>
              <a:rPr lang="en-US" sz="4800" b="1" kern="10" dirty="0">
                <a:ln w="50800"/>
                <a:solidFill>
                  <a:schemeClr val="bg1">
                    <a:shade val="50000"/>
                  </a:schemeClr>
                </a:solidFill>
                <a:latin typeface="Arial Black"/>
              </a:rPr>
              <a:t>Carolina Forest</a:t>
            </a:r>
          </a:p>
          <a:p>
            <a:pPr algn="ctr">
              <a:defRPr/>
            </a:pPr>
            <a:r>
              <a:rPr lang="en-US" sz="4800" b="1" kern="10" dirty="0" smtClean="0">
                <a:ln w="50800"/>
                <a:solidFill>
                  <a:schemeClr val="bg1">
                    <a:shade val="50000"/>
                  </a:schemeClr>
                </a:solidFill>
                <a:latin typeface="Arial Black"/>
              </a:rPr>
              <a:t>Resource Assessment</a:t>
            </a:r>
            <a:endParaRPr lang="en-US" sz="4800" b="1" kern="10" dirty="0">
              <a:ln w="50800"/>
              <a:solidFill>
                <a:schemeClr val="bg1">
                  <a:shade val="50000"/>
                </a:schemeClr>
              </a:solidFill>
              <a:latin typeface="Arial Black"/>
            </a:endParaRPr>
          </a:p>
        </p:txBody>
      </p:sp>
      <p:sp>
        <p:nvSpPr>
          <p:cNvPr id="2051"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2052"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2053" name="Text Box 10"/>
          <p:cNvSpPr txBox="1">
            <a:spLocks noChangeArrowheads="1"/>
          </p:cNvSpPr>
          <p:nvPr/>
        </p:nvSpPr>
        <p:spPr bwMode="auto">
          <a:xfrm>
            <a:off x="3838349" y="3100388"/>
            <a:ext cx="1131887" cy="519112"/>
          </a:xfrm>
          <a:prstGeom prst="rect">
            <a:avLst/>
          </a:prstGeom>
          <a:noFill/>
          <a:ln w="9525">
            <a:noFill/>
            <a:miter lim="800000"/>
            <a:headEnd/>
            <a:tailEnd/>
          </a:ln>
        </p:spPr>
        <p:txBody>
          <a:bodyPr wrap="none">
            <a:spAutoFit/>
          </a:bodyPr>
          <a:lstStyle/>
          <a:p>
            <a:r>
              <a:rPr lang="en-US" sz="2800" b="1" dirty="0" smtClean="0">
                <a:solidFill>
                  <a:schemeClr val="bg1"/>
                </a:solidFill>
              </a:rPr>
              <a:t>PAST</a:t>
            </a:r>
            <a:endParaRPr lang="en-US" sz="2800" b="1" dirty="0">
              <a:solidFill>
                <a:schemeClr val="bg1"/>
              </a:solidFill>
            </a:endParaRPr>
          </a:p>
        </p:txBody>
      </p:sp>
      <p:sp>
        <p:nvSpPr>
          <p:cNvPr id="2054" name="Text Box 11"/>
          <p:cNvSpPr txBox="1">
            <a:spLocks noChangeArrowheads="1"/>
          </p:cNvSpPr>
          <p:nvPr/>
        </p:nvSpPr>
        <p:spPr bwMode="auto">
          <a:xfrm>
            <a:off x="3475038" y="3662363"/>
            <a:ext cx="1862137" cy="519112"/>
          </a:xfrm>
          <a:prstGeom prst="rect">
            <a:avLst/>
          </a:prstGeom>
          <a:noFill/>
          <a:ln w="9525">
            <a:noFill/>
            <a:miter lim="800000"/>
            <a:headEnd/>
            <a:tailEnd/>
          </a:ln>
        </p:spPr>
        <p:txBody>
          <a:bodyPr wrap="none">
            <a:spAutoFit/>
          </a:bodyPr>
          <a:lstStyle/>
          <a:p>
            <a:r>
              <a:rPr lang="en-US" sz="2800" b="1" dirty="0" smtClean="0">
                <a:solidFill>
                  <a:schemeClr val="bg1"/>
                </a:solidFill>
              </a:rPr>
              <a:t>PRESENT</a:t>
            </a:r>
            <a:endParaRPr lang="en-US" sz="2800" b="1" dirty="0">
              <a:solidFill>
                <a:schemeClr val="bg1"/>
              </a:solidFill>
            </a:endParaRPr>
          </a:p>
        </p:txBody>
      </p:sp>
      <p:sp>
        <p:nvSpPr>
          <p:cNvPr id="2055" name="Text Box 12"/>
          <p:cNvSpPr txBox="1">
            <a:spLocks noChangeArrowheads="1"/>
          </p:cNvSpPr>
          <p:nvPr/>
        </p:nvSpPr>
        <p:spPr bwMode="auto">
          <a:xfrm>
            <a:off x="3598863" y="4291013"/>
            <a:ext cx="1627187" cy="519112"/>
          </a:xfrm>
          <a:prstGeom prst="rect">
            <a:avLst/>
          </a:prstGeom>
          <a:noFill/>
          <a:ln w="9525">
            <a:noFill/>
            <a:miter lim="800000"/>
            <a:headEnd/>
            <a:tailEnd/>
          </a:ln>
        </p:spPr>
        <p:txBody>
          <a:bodyPr wrap="none">
            <a:spAutoFit/>
          </a:bodyPr>
          <a:lstStyle/>
          <a:p>
            <a:r>
              <a:rPr lang="en-US" sz="2800" b="1" dirty="0">
                <a:solidFill>
                  <a:schemeClr val="bg1"/>
                </a:solidFill>
              </a:rPr>
              <a:t>FUTURE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ctor 3"/>
          <p:cNvSpPr/>
          <p:nvPr/>
        </p:nvSpPr>
        <p:spPr>
          <a:xfrm>
            <a:off x="342171" y="4038600"/>
            <a:ext cx="1307592" cy="7620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Threats to Working Forest</a:t>
            </a:r>
            <a:endParaRPr lang="en-US" sz="1200" dirty="0">
              <a:solidFill>
                <a:schemeClr val="bg1">
                  <a:lumMod val="95000"/>
                </a:schemeClr>
              </a:solidFill>
            </a:endParaRPr>
          </a:p>
        </p:txBody>
      </p:sp>
      <p:sp>
        <p:nvSpPr>
          <p:cNvPr id="3" name="Connector 10"/>
          <p:cNvSpPr/>
          <p:nvPr/>
        </p:nvSpPr>
        <p:spPr>
          <a:xfrm>
            <a:off x="1689315" y="4032248"/>
            <a:ext cx="1396056" cy="762000"/>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Ecosystem Services</a:t>
            </a:r>
            <a:endParaRPr lang="en-US" sz="1200" dirty="0">
              <a:solidFill>
                <a:schemeClr val="bg1">
                  <a:lumMod val="95000"/>
                </a:schemeClr>
              </a:solidFill>
            </a:endParaRPr>
          </a:p>
        </p:txBody>
      </p:sp>
      <p:sp>
        <p:nvSpPr>
          <p:cNvPr id="4" name="Connector 11"/>
          <p:cNvSpPr/>
          <p:nvPr/>
        </p:nvSpPr>
        <p:spPr>
          <a:xfrm>
            <a:off x="3068664" y="4032248"/>
            <a:ext cx="1549831" cy="762000"/>
          </a:xfrm>
          <a:prstGeom prst="flowChartConnector">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Forest Sustainability</a:t>
            </a:r>
            <a:endParaRPr lang="en-US" sz="1200" dirty="0">
              <a:solidFill>
                <a:schemeClr val="bg1">
                  <a:lumMod val="95000"/>
                </a:schemeClr>
              </a:solidFill>
            </a:endParaRPr>
          </a:p>
        </p:txBody>
      </p:sp>
      <p:sp>
        <p:nvSpPr>
          <p:cNvPr id="5" name="Connector 12"/>
          <p:cNvSpPr/>
          <p:nvPr/>
        </p:nvSpPr>
        <p:spPr>
          <a:xfrm>
            <a:off x="4623086" y="4038600"/>
            <a:ext cx="1374757" cy="762000"/>
          </a:xfrm>
          <a:prstGeom prst="flowChartConnector">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Maintaining  </a:t>
            </a:r>
            <a:r>
              <a:rPr lang="en-US" sz="1200" dirty="0">
                <a:solidFill>
                  <a:schemeClr val="bg1">
                    <a:lumMod val="95000"/>
                  </a:schemeClr>
                </a:solidFill>
              </a:rPr>
              <a:t>F</a:t>
            </a:r>
            <a:r>
              <a:rPr lang="en-US" sz="1200" dirty="0" smtClean="0">
                <a:solidFill>
                  <a:schemeClr val="bg1">
                    <a:lumMod val="95000"/>
                  </a:schemeClr>
                </a:solidFill>
              </a:rPr>
              <a:t>orest </a:t>
            </a:r>
            <a:r>
              <a:rPr lang="en-US" sz="1200" dirty="0">
                <a:solidFill>
                  <a:schemeClr val="bg1">
                    <a:lumMod val="95000"/>
                  </a:schemeClr>
                </a:solidFill>
              </a:rPr>
              <a:t>H</a:t>
            </a:r>
            <a:r>
              <a:rPr lang="en-US" sz="1200" dirty="0" smtClean="0">
                <a:solidFill>
                  <a:schemeClr val="bg1">
                    <a:lumMod val="95000"/>
                  </a:schemeClr>
                </a:solidFill>
              </a:rPr>
              <a:t>ealth</a:t>
            </a:r>
            <a:endParaRPr lang="en-US" sz="1200" dirty="0">
              <a:solidFill>
                <a:schemeClr val="bg1">
                  <a:lumMod val="95000"/>
                </a:schemeClr>
              </a:solidFill>
            </a:endParaRPr>
          </a:p>
        </p:txBody>
      </p:sp>
      <p:sp>
        <p:nvSpPr>
          <p:cNvPr id="6" name="Connector 13"/>
          <p:cNvSpPr/>
          <p:nvPr/>
        </p:nvSpPr>
        <p:spPr>
          <a:xfrm>
            <a:off x="6057171" y="4038600"/>
            <a:ext cx="1307592" cy="762000"/>
          </a:xfrm>
          <a:prstGeom prst="flowChartConnector">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Protecting from </a:t>
            </a:r>
          </a:p>
          <a:p>
            <a:pPr algn="ctr"/>
            <a:r>
              <a:rPr lang="en-US" sz="1200" dirty="0" smtClean="0">
                <a:solidFill>
                  <a:schemeClr val="bg1">
                    <a:lumMod val="95000"/>
                  </a:schemeClr>
                </a:solidFill>
              </a:rPr>
              <a:t>Wildfire Risk</a:t>
            </a:r>
            <a:endParaRPr lang="en-US" sz="1200" dirty="0">
              <a:solidFill>
                <a:schemeClr val="bg1">
                  <a:lumMod val="95000"/>
                </a:schemeClr>
              </a:solidFill>
            </a:endParaRPr>
          </a:p>
        </p:txBody>
      </p:sp>
      <p:sp>
        <p:nvSpPr>
          <p:cNvPr id="7" name="Connector 14"/>
          <p:cNvSpPr/>
          <p:nvPr/>
        </p:nvSpPr>
        <p:spPr>
          <a:xfrm>
            <a:off x="7423688" y="4032248"/>
            <a:ext cx="1394847" cy="762000"/>
          </a:xfrm>
          <a:prstGeom prst="flowChartConnector">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Maintaining Viable Urban Forest</a:t>
            </a:r>
            <a:endParaRPr lang="en-US" sz="1200" dirty="0">
              <a:solidFill>
                <a:schemeClr val="bg1">
                  <a:lumMod val="95000"/>
                </a:schemeClr>
              </a:solidFill>
            </a:endParaRPr>
          </a:p>
        </p:txBody>
      </p:sp>
      <p:sp>
        <p:nvSpPr>
          <p:cNvPr id="8" name="Process 15"/>
          <p:cNvSpPr/>
          <p:nvPr/>
        </p:nvSpPr>
        <p:spPr>
          <a:xfrm>
            <a:off x="1885188" y="304800"/>
            <a:ext cx="5373624"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lumMod val="95000"/>
                  </a:schemeClr>
                </a:solidFill>
              </a:rPr>
              <a:t>Steering Committee (NC DFR Director’s Team)</a:t>
            </a:r>
            <a:endParaRPr lang="en-US" sz="2000" dirty="0">
              <a:solidFill>
                <a:schemeClr val="bg1">
                  <a:lumMod val="95000"/>
                </a:schemeClr>
              </a:solidFill>
            </a:endParaRPr>
          </a:p>
        </p:txBody>
      </p:sp>
      <p:sp>
        <p:nvSpPr>
          <p:cNvPr id="9" name="Process 17"/>
          <p:cNvSpPr/>
          <p:nvPr/>
        </p:nvSpPr>
        <p:spPr>
          <a:xfrm>
            <a:off x="5276088" y="1549656"/>
            <a:ext cx="2304288"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Outreach Committee (NC DFR)</a:t>
            </a:r>
            <a:endParaRPr lang="en-US" dirty="0">
              <a:solidFill>
                <a:schemeClr val="bg1">
                  <a:lumMod val="95000"/>
                </a:schemeClr>
              </a:solidFill>
            </a:endParaRPr>
          </a:p>
        </p:txBody>
      </p:sp>
      <p:sp>
        <p:nvSpPr>
          <p:cNvPr id="10" name="Process 38"/>
          <p:cNvSpPr/>
          <p:nvPr/>
        </p:nvSpPr>
        <p:spPr>
          <a:xfrm>
            <a:off x="2209800" y="2819400"/>
            <a:ext cx="4724400"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Assessment and Associated Strategies Coordinators</a:t>
            </a:r>
            <a:endParaRPr lang="en-US" dirty="0">
              <a:solidFill>
                <a:schemeClr val="bg1">
                  <a:lumMod val="95000"/>
                </a:schemeClr>
              </a:solidFill>
            </a:endParaRPr>
          </a:p>
        </p:txBody>
      </p:sp>
      <p:sp>
        <p:nvSpPr>
          <p:cNvPr id="11" name="Process 40"/>
          <p:cNvSpPr/>
          <p:nvPr/>
        </p:nvSpPr>
        <p:spPr>
          <a:xfrm>
            <a:off x="1394847" y="1574544"/>
            <a:ext cx="2393817"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Technical Committee (NC DFR)</a:t>
            </a:r>
            <a:endParaRPr lang="en-US" dirty="0">
              <a:solidFill>
                <a:schemeClr val="bg1">
                  <a:lumMod val="95000"/>
                </a:schemeClr>
              </a:solidFill>
            </a:endParaRPr>
          </a:p>
        </p:txBody>
      </p:sp>
      <p:sp>
        <p:nvSpPr>
          <p:cNvPr id="12" name="Quad Arrow 11"/>
          <p:cNvSpPr/>
          <p:nvPr/>
        </p:nvSpPr>
        <p:spPr>
          <a:xfrm>
            <a:off x="3788664" y="914400"/>
            <a:ext cx="1487424" cy="1905000"/>
          </a:xfrm>
          <a:prstGeom prst="quadArrow">
            <a:avLst>
              <a:gd name="adj1" fmla="val 24225"/>
              <a:gd name="adj2" fmla="val 24225"/>
              <a:gd name="adj3" fmla="val 2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cxnSp>
        <p:nvCxnSpPr>
          <p:cNvPr id="13" name="Straight Connector 12"/>
          <p:cNvCxnSpPr>
            <a:stCxn id="10" idx="2"/>
            <a:endCxn id="2" idx="0"/>
          </p:cNvCxnSpPr>
          <p:nvPr/>
        </p:nvCxnSpPr>
        <p:spPr>
          <a:xfrm rot="5400000">
            <a:off x="2479184" y="1945784"/>
            <a:ext cx="609600" cy="35760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2"/>
            <a:endCxn id="3" idx="0"/>
          </p:cNvCxnSpPr>
          <p:nvPr/>
        </p:nvCxnSpPr>
        <p:spPr>
          <a:xfrm rot="5400000">
            <a:off x="3178048" y="2638296"/>
            <a:ext cx="603248" cy="2184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2"/>
            <a:endCxn id="4" idx="0"/>
          </p:cNvCxnSpPr>
          <p:nvPr/>
        </p:nvCxnSpPr>
        <p:spPr>
          <a:xfrm rot="5400000">
            <a:off x="3906166" y="3366414"/>
            <a:ext cx="603248" cy="728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2"/>
            <a:endCxn id="5" idx="0"/>
          </p:cNvCxnSpPr>
          <p:nvPr/>
        </p:nvCxnSpPr>
        <p:spPr>
          <a:xfrm rot="16200000" flipH="1">
            <a:off x="4636432" y="3364567"/>
            <a:ext cx="609600" cy="7384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0" idx="2"/>
            <a:endCxn id="6" idx="0"/>
          </p:cNvCxnSpPr>
          <p:nvPr/>
        </p:nvCxnSpPr>
        <p:spPr>
          <a:xfrm rot="16200000" flipH="1">
            <a:off x="5336683" y="2664316"/>
            <a:ext cx="609600" cy="21389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2"/>
            <a:endCxn id="7" idx="0"/>
          </p:cNvCxnSpPr>
          <p:nvPr/>
        </p:nvCxnSpPr>
        <p:spPr>
          <a:xfrm rot="16200000" flipH="1">
            <a:off x="6044932" y="1956068"/>
            <a:ext cx="603248" cy="3549112"/>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1376" y="5039533"/>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cxnSp>
        <p:nvCxnSpPr>
          <p:cNvPr id="20" name="Straight Connector 19"/>
          <p:cNvCxnSpPr>
            <a:stCxn id="2" idx="4"/>
            <a:endCxn id="19" idx="0"/>
          </p:cNvCxnSpPr>
          <p:nvPr/>
        </p:nvCxnSpPr>
        <p:spPr>
          <a:xfrm rot="5400000">
            <a:off x="876104" y="4919669"/>
            <a:ext cx="238933" cy="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3" idx="4"/>
          </p:cNvCxnSpPr>
          <p:nvPr/>
        </p:nvCxnSpPr>
        <p:spPr>
          <a:xfrm rot="16200000" flipH="1">
            <a:off x="2289199" y="4892391"/>
            <a:ext cx="239726" cy="43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4"/>
          </p:cNvCxnSpPr>
          <p:nvPr/>
        </p:nvCxnSpPr>
        <p:spPr>
          <a:xfrm rot="16200000" flipH="1">
            <a:off x="3725183" y="4912645"/>
            <a:ext cx="240520" cy="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5" idx="4"/>
          </p:cNvCxnSpPr>
          <p:nvPr/>
        </p:nvCxnSpPr>
        <p:spPr>
          <a:xfrm rot="5400000">
            <a:off x="5172622" y="4904071"/>
            <a:ext cx="241315" cy="34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4"/>
          </p:cNvCxnSpPr>
          <p:nvPr/>
        </p:nvCxnSpPr>
        <p:spPr>
          <a:xfrm rot="5400000">
            <a:off x="6587230" y="4918971"/>
            <a:ext cx="242109" cy="53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4"/>
          </p:cNvCxnSpPr>
          <p:nvPr/>
        </p:nvCxnSpPr>
        <p:spPr>
          <a:xfrm rot="16200000" flipH="1">
            <a:off x="8000600" y="4914759"/>
            <a:ext cx="241314" cy="291"/>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77780" y="5036357"/>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7" name="TextBox 26"/>
          <p:cNvSpPr txBox="1"/>
          <p:nvPr/>
        </p:nvSpPr>
        <p:spPr>
          <a:xfrm>
            <a:off x="3212592" y="5030005"/>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8" name="TextBox 27"/>
          <p:cNvSpPr txBox="1"/>
          <p:nvPr/>
        </p:nvSpPr>
        <p:spPr>
          <a:xfrm>
            <a:off x="4622292" y="5036357"/>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9" name="TextBox 28"/>
          <p:cNvSpPr txBox="1"/>
          <p:nvPr/>
        </p:nvSpPr>
        <p:spPr>
          <a:xfrm>
            <a:off x="6057172" y="5039533"/>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30" name="TextBox 29"/>
          <p:cNvSpPr txBox="1"/>
          <p:nvPr/>
        </p:nvSpPr>
        <p:spPr>
          <a:xfrm>
            <a:off x="7467600" y="5030005"/>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31" name="TextBox 30"/>
          <p:cNvSpPr txBox="1"/>
          <p:nvPr/>
        </p:nvSpPr>
        <p:spPr>
          <a:xfrm>
            <a:off x="278979" y="2417715"/>
            <a:ext cx="1206484" cy="369332"/>
          </a:xfrm>
          <a:prstGeom prst="rect">
            <a:avLst/>
          </a:prstGeom>
          <a:solidFill>
            <a:srgbClr val="996633"/>
          </a:solidFill>
          <a:ln>
            <a:solidFill>
              <a:schemeClr val="bg1"/>
            </a:solidFill>
          </a:ln>
        </p:spPr>
        <p:txBody>
          <a:bodyPr wrap="none" rtlCol="0">
            <a:spAutoFit/>
          </a:bodyPr>
          <a:lstStyle/>
          <a:p>
            <a:r>
              <a:rPr lang="en-US" dirty="0" smtClean="0">
                <a:solidFill>
                  <a:schemeClr val="bg1"/>
                </a:solidFill>
              </a:rPr>
              <a:t>GIS Team</a:t>
            </a:r>
            <a:endParaRPr lang="en-US" dirty="0">
              <a:solidFill>
                <a:schemeClr val="bg1"/>
              </a:solidFill>
            </a:endParaRPr>
          </a:p>
        </p:txBody>
      </p:sp>
      <p:sp>
        <p:nvSpPr>
          <p:cNvPr id="32" name="Circular Arrow 31"/>
          <p:cNvSpPr/>
          <p:nvPr/>
        </p:nvSpPr>
        <p:spPr>
          <a:xfrm rot="16835230">
            <a:off x="980833" y="1898712"/>
            <a:ext cx="606642" cy="4876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E5-trends_in_subwatershed_forest_cover.png"/>
          <p:cNvPicPr/>
          <p:nvPr/>
        </p:nvPicPr>
        <p:blipFill>
          <a:blip r:embed="rId3" cstate="print"/>
          <a:srcRect t="8139"/>
          <a:stretch>
            <a:fillRect/>
          </a:stretch>
        </p:blipFill>
        <p:spPr>
          <a:xfrm>
            <a:off x="857956" y="1275645"/>
            <a:ext cx="7349066" cy="46397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51758" y="669871"/>
            <a:ext cx="8892242" cy="369332"/>
          </a:xfrm>
          <a:prstGeom prst="rect">
            <a:avLst/>
          </a:prstGeom>
          <a:noFill/>
        </p:spPr>
        <p:txBody>
          <a:bodyPr wrap="none" rtlCol="0">
            <a:spAutoFit/>
          </a:bodyPr>
          <a:lstStyle/>
          <a:p>
            <a:r>
              <a:rPr lang="en-US" b="1" dirty="0" smtClean="0">
                <a:solidFill>
                  <a:schemeClr val="bg1"/>
                </a:solidFill>
              </a:rPr>
              <a:t>FIGURE 4</a:t>
            </a:r>
            <a:r>
              <a:rPr lang="en-US" b="1" i="1" dirty="0" smtClean="0">
                <a:solidFill>
                  <a:schemeClr val="bg1"/>
                </a:solidFill>
              </a:rPr>
              <a:t>f</a:t>
            </a:r>
            <a:r>
              <a:rPr lang="en-US" b="1" dirty="0" smtClean="0">
                <a:solidFill>
                  <a:schemeClr val="bg1"/>
                </a:solidFill>
              </a:rPr>
              <a:t>-5. Forest and/or natural cover trends in relation to impervious cover.</a:t>
            </a:r>
            <a:endParaRPr lang="en-US" b="1" dirty="0">
              <a:solidFill>
                <a:schemeClr val="bg1"/>
              </a:solidFill>
            </a:endParaRPr>
          </a:p>
        </p:txBody>
      </p:sp>
      <p:sp>
        <p:nvSpPr>
          <p:cNvPr id="40961" name="Rectangle 1"/>
          <p:cNvSpPr>
            <a:spLocks noChangeArrowheads="1"/>
          </p:cNvSpPr>
          <p:nvPr/>
        </p:nvSpPr>
        <p:spPr bwMode="auto">
          <a:xfrm>
            <a:off x="1387768" y="6005276"/>
            <a:ext cx="451000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Created by D.G. Jones, NCDFR, 2009</a:t>
            </a:r>
            <a:endParaRPr kumimoji="0" lang="en-US" sz="1100" b="1"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3675" y="616399"/>
            <a:ext cx="8207817" cy="646331"/>
          </a:xfrm>
          <a:prstGeom prst="rect">
            <a:avLst/>
          </a:prstGeom>
          <a:noFill/>
        </p:spPr>
        <p:txBody>
          <a:bodyPr wrap="square" rtlCol="0">
            <a:spAutoFit/>
          </a:bodyPr>
          <a:lstStyle/>
          <a:p>
            <a:r>
              <a:rPr lang="en-US" dirty="0" smtClean="0">
                <a:solidFill>
                  <a:schemeClr val="bg1"/>
                </a:solidFill>
              </a:rPr>
              <a:t>FIGURE 4</a:t>
            </a:r>
            <a:r>
              <a:rPr lang="en-US" i="1" dirty="0" smtClean="0">
                <a:solidFill>
                  <a:schemeClr val="bg1"/>
                </a:solidFill>
              </a:rPr>
              <a:t>c</a:t>
            </a:r>
            <a:r>
              <a:rPr lang="en-US" dirty="0" smtClean="0">
                <a:solidFill>
                  <a:schemeClr val="bg1"/>
                </a:solidFill>
              </a:rPr>
              <a:t>-13.  NC 8-year average of total stumpage value by county and wood-using mills, 2001 – 2008.</a:t>
            </a:r>
            <a:endParaRPr lang="en-US" b="1" dirty="0">
              <a:solidFill>
                <a:schemeClr val="bg1"/>
              </a:solidFill>
            </a:endParaRPr>
          </a:p>
        </p:txBody>
      </p:sp>
      <p:pic>
        <p:nvPicPr>
          <p:cNvPr id="5" name="Picture 4" descr="MapO1-Stumpage.png"/>
          <p:cNvPicPr/>
          <p:nvPr/>
        </p:nvPicPr>
        <p:blipFill>
          <a:blip r:embed="rId3" cstate="print"/>
          <a:stretch>
            <a:fillRect/>
          </a:stretch>
        </p:blipFill>
        <p:spPr>
          <a:xfrm>
            <a:off x="809738" y="1518834"/>
            <a:ext cx="7521461" cy="436267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812522" y="5999402"/>
            <a:ext cx="3485891" cy="338554"/>
          </a:xfrm>
          <a:prstGeom prst="rect">
            <a:avLst/>
          </a:prstGeom>
        </p:spPr>
        <p:txBody>
          <a:bodyPr wrap="none">
            <a:spAutoFit/>
          </a:bodyPr>
          <a:lstStyle/>
          <a:p>
            <a:r>
              <a:rPr lang="en-US" sz="1600" dirty="0" smtClean="0">
                <a:solidFill>
                  <a:schemeClr val="bg1"/>
                </a:solidFill>
              </a:rPr>
              <a:t>Created by: A. Bailey, NCDFR, 2009</a:t>
            </a:r>
            <a:endParaRPr lang="en-US" sz="1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7171"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7172" name="TextBox 8"/>
          <p:cNvSpPr txBox="1">
            <a:spLocks noChangeArrowheads="1"/>
          </p:cNvSpPr>
          <p:nvPr/>
        </p:nvSpPr>
        <p:spPr bwMode="auto">
          <a:xfrm>
            <a:off x="1673225" y="608013"/>
            <a:ext cx="6462713" cy="1200150"/>
          </a:xfrm>
          <a:prstGeom prst="rect">
            <a:avLst/>
          </a:prstGeom>
          <a:noFill/>
          <a:ln w="9525">
            <a:noFill/>
            <a:miter lim="800000"/>
            <a:headEnd/>
            <a:tailEnd/>
          </a:ln>
        </p:spPr>
        <p:txBody>
          <a:bodyPr>
            <a:spAutoFit/>
          </a:bodyPr>
          <a:lstStyle/>
          <a:p>
            <a:r>
              <a:rPr lang="en-US" sz="3600" b="1" dirty="0">
                <a:solidFill>
                  <a:srgbClr val="DAEDEF"/>
                </a:solidFill>
              </a:rPr>
              <a:t>Six Priority Maps were developed to:</a:t>
            </a:r>
          </a:p>
        </p:txBody>
      </p:sp>
      <p:sp>
        <p:nvSpPr>
          <p:cNvPr id="7173" name="TextBox 9"/>
          <p:cNvSpPr txBox="1">
            <a:spLocks noChangeArrowheads="1"/>
          </p:cNvSpPr>
          <p:nvPr/>
        </p:nvSpPr>
        <p:spPr bwMode="auto">
          <a:xfrm>
            <a:off x="1687513" y="2355850"/>
            <a:ext cx="6462712" cy="523875"/>
          </a:xfrm>
          <a:prstGeom prst="rect">
            <a:avLst/>
          </a:prstGeom>
          <a:noFill/>
          <a:ln w="9525">
            <a:noFill/>
            <a:miter lim="800000"/>
            <a:headEnd/>
            <a:tailEnd/>
          </a:ln>
        </p:spPr>
        <p:txBody>
          <a:bodyPr>
            <a:spAutoFit/>
          </a:bodyPr>
          <a:lstStyle/>
          <a:p>
            <a:r>
              <a:rPr lang="en-US" sz="2800" b="1">
                <a:solidFill>
                  <a:srgbClr val="DAEDEF"/>
                </a:solidFill>
              </a:rPr>
              <a:t>1)  Tell the Story of Forests in NC</a:t>
            </a:r>
          </a:p>
        </p:txBody>
      </p:sp>
      <p:sp>
        <p:nvSpPr>
          <p:cNvPr id="7174" name="TextBox 9"/>
          <p:cNvSpPr txBox="1">
            <a:spLocks noChangeArrowheads="1"/>
          </p:cNvSpPr>
          <p:nvPr/>
        </p:nvSpPr>
        <p:spPr bwMode="auto">
          <a:xfrm>
            <a:off x="1687513" y="3848100"/>
            <a:ext cx="6462712" cy="954088"/>
          </a:xfrm>
          <a:prstGeom prst="rect">
            <a:avLst/>
          </a:prstGeom>
          <a:noFill/>
          <a:ln w="9525">
            <a:noFill/>
            <a:miter lim="800000"/>
            <a:headEnd/>
            <a:tailEnd/>
          </a:ln>
        </p:spPr>
        <p:txBody>
          <a:bodyPr>
            <a:spAutoFit/>
          </a:bodyPr>
          <a:lstStyle/>
          <a:p>
            <a:pPr marL="508000" indent="-508000"/>
            <a:r>
              <a:rPr lang="en-US" sz="2800" b="1">
                <a:solidFill>
                  <a:srgbClr val="DAEDEF"/>
                </a:solidFill>
              </a:rPr>
              <a:t>3)  Build Constituencies to Effect Positive Change</a:t>
            </a:r>
          </a:p>
        </p:txBody>
      </p:sp>
      <p:sp>
        <p:nvSpPr>
          <p:cNvPr id="7175" name="TextBox 9"/>
          <p:cNvSpPr txBox="1">
            <a:spLocks noChangeArrowheads="1"/>
          </p:cNvSpPr>
          <p:nvPr/>
        </p:nvSpPr>
        <p:spPr bwMode="auto">
          <a:xfrm>
            <a:off x="1687513" y="3124200"/>
            <a:ext cx="6462712" cy="523875"/>
          </a:xfrm>
          <a:prstGeom prst="rect">
            <a:avLst/>
          </a:prstGeom>
          <a:noFill/>
          <a:ln w="9525">
            <a:noFill/>
            <a:miter lim="800000"/>
            <a:headEnd/>
            <a:tailEnd/>
          </a:ln>
        </p:spPr>
        <p:txBody>
          <a:bodyPr>
            <a:spAutoFit/>
          </a:bodyPr>
          <a:lstStyle/>
          <a:p>
            <a:r>
              <a:rPr lang="en-US" sz="2800" b="1">
                <a:solidFill>
                  <a:srgbClr val="DAEDEF"/>
                </a:solidFill>
              </a:rPr>
              <a:t>2)  Educate and Inform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0" descr="Prioritization.emf"/>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9"/>
          <p:cNvSpPr txBox="1">
            <a:spLocks noChangeArrowheads="1"/>
          </p:cNvSpPr>
          <p:nvPr/>
        </p:nvSpPr>
        <p:spPr bwMode="auto">
          <a:xfrm>
            <a:off x="2405744" y="457200"/>
            <a:ext cx="4550228" cy="646331"/>
          </a:xfrm>
          <a:prstGeom prst="rect">
            <a:avLst/>
          </a:prstGeom>
          <a:noFill/>
          <a:ln w="9525">
            <a:noFill/>
            <a:miter lim="800000"/>
            <a:headEnd/>
            <a:tailEnd/>
          </a:ln>
        </p:spPr>
        <p:txBody>
          <a:bodyPr wrap="square">
            <a:spAutoFit/>
          </a:bodyPr>
          <a:lstStyle/>
          <a:p>
            <a:r>
              <a:rPr lang="en-US" sz="3600" b="1" dirty="0" smtClean="0">
                <a:solidFill>
                  <a:schemeClr val="bg1"/>
                </a:solidFill>
              </a:rPr>
              <a:t>Assessment Goals</a:t>
            </a:r>
            <a:endParaRPr lang="en-US" sz="3600" b="1" dirty="0">
              <a:solidFill>
                <a:schemeClr val="bg1"/>
              </a:solidFill>
            </a:endParaRPr>
          </a:p>
        </p:txBody>
      </p:sp>
      <p:sp>
        <p:nvSpPr>
          <p:cNvPr id="16387" name="TextBox 5"/>
          <p:cNvSpPr txBox="1">
            <a:spLocks noChangeArrowheads="1"/>
          </p:cNvSpPr>
          <p:nvPr/>
        </p:nvSpPr>
        <p:spPr bwMode="auto">
          <a:xfrm>
            <a:off x="549275" y="1530350"/>
            <a:ext cx="7448550" cy="641350"/>
          </a:xfrm>
          <a:prstGeom prst="rect">
            <a:avLst/>
          </a:prstGeom>
          <a:noFill/>
          <a:ln w="9525">
            <a:noFill/>
            <a:miter lim="800000"/>
            <a:headEnd/>
            <a:tailEnd/>
          </a:ln>
        </p:spPr>
        <p:txBody>
          <a:bodyPr wrap="none">
            <a:spAutoFit/>
          </a:bodyPr>
          <a:lstStyle/>
          <a:p>
            <a:r>
              <a:rPr lang="en-US" b="1" dirty="0">
                <a:solidFill>
                  <a:srgbClr val="FFFF00"/>
                </a:solidFill>
              </a:rPr>
              <a:t>Goal 1: Increase the sustainable management and conservation of </a:t>
            </a:r>
          </a:p>
          <a:p>
            <a:r>
              <a:rPr lang="en-US" b="1" dirty="0">
                <a:solidFill>
                  <a:srgbClr val="FFFF00"/>
                </a:solidFill>
              </a:rPr>
              <a:t>	forest lands in NC.</a:t>
            </a:r>
            <a:r>
              <a:rPr lang="en-US" dirty="0">
                <a:solidFill>
                  <a:srgbClr val="FFFF00"/>
                </a:solidFill>
              </a:rPr>
              <a:t>  </a:t>
            </a:r>
            <a:r>
              <a:rPr lang="en-US" dirty="0">
                <a:solidFill>
                  <a:schemeClr val="bg1"/>
                </a:solidFill>
              </a:rPr>
              <a:t>(4,12) </a:t>
            </a:r>
          </a:p>
        </p:txBody>
      </p:sp>
      <p:pic>
        <p:nvPicPr>
          <p:cNvPr id="16388"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16389" name="TextBox 5"/>
          <p:cNvSpPr txBox="1">
            <a:spLocks noChangeArrowheads="1"/>
          </p:cNvSpPr>
          <p:nvPr/>
        </p:nvSpPr>
        <p:spPr bwMode="auto">
          <a:xfrm>
            <a:off x="549275" y="2254250"/>
            <a:ext cx="6584950" cy="366713"/>
          </a:xfrm>
          <a:prstGeom prst="rect">
            <a:avLst/>
          </a:prstGeom>
          <a:noFill/>
          <a:ln w="9525">
            <a:noFill/>
            <a:miter lim="800000"/>
            <a:headEnd/>
            <a:tailEnd/>
          </a:ln>
        </p:spPr>
        <p:txBody>
          <a:bodyPr wrap="none">
            <a:spAutoFit/>
          </a:bodyPr>
          <a:lstStyle/>
          <a:p>
            <a:r>
              <a:rPr lang="en-US" b="1" dirty="0">
                <a:solidFill>
                  <a:srgbClr val="FFFF00"/>
                </a:solidFill>
              </a:rPr>
              <a:t>Goal 2: Reduce negative impacts from forest threats.</a:t>
            </a:r>
            <a:r>
              <a:rPr lang="en-US" dirty="0">
                <a:solidFill>
                  <a:srgbClr val="FFFF00"/>
                </a:solidFill>
              </a:rPr>
              <a:t> </a:t>
            </a:r>
            <a:r>
              <a:rPr lang="en-US" dirty="0">
                <a:solidFill>
                  <a:schemeClr val="bg1"/>
                </a:solidFill>
              </a:rPr>
              <a:t>(</a:t>
            </a:r>
            <a:r>
              <a:rPr lang="en-US" dirty="0" smtClean="0">
                <a:solidFill>
                  <a:schemeClr val="bg1"/>
                </a:solidFill>
              </a:rPr>
              <a:t>3,17)</a:t>
            </a:r>
            <a:endParaRPr lang="en-US" dirty="0">
              <a:solidFill>
                <a:schemeClr val="bg1"/>
              </a:solidFill>
            </a:endParaRPr>
          </a:p>
        </p:txBody>
      </p:sp>
      <p:sp>
        <p:nvSpPr>
          <p:cNvPr id="16390" name="TextBox 5"/>
          <p:cNvSpPr txBox="1">
            <a:spLocks noChangeArrowheads="1"/>
          </p:cNvSpPr>
          <p:nvPr/>
        </p:nvSpPr>
        <p:spPr bwMode="auto">
          <a:xfrm>
            <a:off x="549275" y="2759075"/>
            <a:ext cx="7207250" cy="641350"/>
          </a:xfrm>
          <a:prstGeom prst="rect">
            <a:avLst/>
          </a:prstGeom>
          <a:noFill/>
          <a:ln w="9525">
            <a:noFill/>
            <a:miter lim="800000"/>
            <a:headEnd/>
            <a:tailEnd/>
          </a:ln>
        </p:spPr>
        <p:txBody>
          <a:bodyPr wrap="none">
            <a:spAutoFit/>
          </a:bodyPr>
          <a:lstStyle/>
          <a:p>
            <a:r>
              <a:rPr lang="en-US" b="1" dirty="0">
                <a:solidFill>
                  <a:srgbClr val="FFFF00"/>
                </a:solidFill>
              </a:rPr>
              <a:t>Goal 3: Increase the restoration, maintenance, and management </a:t>
            </a:r>
          </a:p>
          <a:p>
            <a:r>
              <a:rPr lang="en-US" b="1" dirty="0">
                <a:solidFill>
                  <a:srgbClr val="FFFF00"/>
                </a:solidFill>
              </a:rPr>
              <a:t>	of fire adapted species and ecosystems.</a:t>
            </a:r>
            <a:r>
              <a:rPr lang="en-US" dirty="0">
                <a:solidFill>
                  <a:srgbClr val="FFFF00"/>
                </a:solidFill>
              </a:rPr>
              <a:t> </a:t>
            </a:r>
            <a:r>
              <a:rPr lang="en-US" dirty="0">
                <a:solidFill>
                  <a:schemeClr val="bg1"/>
                </a:solidFill>
              </a:rPr>
              <a:t>(</a:t>
            </a:r>
            <a:r>
              <a:rPr lang="en-US" dirty="0" smtClean="0">
                <a:solidFill>
                  <a:schemeClr val="bg1"/>
                </a:solidFill>
              </a:rPr>
              <a:t>3,12)</a:t>
            </a:r>
            <a:endParaRPr lang="en-US" dirty="0">
              <a:solidFill>
                <a:schemeClr val="bg1"/>
              </a:solidFill>
            </a:endParaRPr>
          </a:p>
        </p:txBody>
      </p:sp>
      <p:sp>
        <p:nvSpPr>
          <p:cNvPr id="16391" name="TextBox 5"/>
          <p:cNvSpPr txBox="1">
            <a:spLocks noChangeArrowheads="1"/>
          </p:cNvSpPr>
          <p:nvPr/>
        </p:nvSpPr>
        <p:spPr bwMode="auto">
          <a:xfrm>
            <a:off x="549275" y="3482975"/>
            <a:ext cx="6889750" cy="641350"/>
          </a:xfrm>
          <a:prstGeom prst="rect">
            <a:avLst/>
          </a:prstGeom>
          <a:noFill/>
          <a:ln w="9525">
            <a:noFill/>
            <a:miter lim="800000"/>
            <a:headEnd/>
            <a:tailEnd/>
          </a:ln>
        </p:spPr>
        <p:txBody>
          <a:bodyPr wrap="none">
            <a:spAutoFit/>
          </a:bodyPr>
          <a:lstStyle/>
          <a:p>
            <a:r>
              <a:rPr lang="en-US" b="1" dirty="0">
                <a:solidFill>
                  <a:srgbClr val="FFFF00"/>
                </a:solidFill>
              </a:rPr>
              <a:t>Goal 4: Maintain or increase the viability and sustainability of </a:t>
            </a:r>
          </a:p>
          <a:p>
            <a:r>
              <a:rPr lang="en-US" b="1" dirty="0">
                <a:solidFill>
                  <a:srgbClr val="FFFF00"/>
                </a:solidFill>
              </a:rPr>
              <a:t>	existing and emerging markets.</a:t>
            </a:r>
            <a:r>
              <a:rPr lang="en-US" dirty="0">
                <a:solidFill>
                  <a:srgbClr val="FFFF00"/>
                </a:solidFill>
              </a:rPr>
              <a:t> </a:t>
            </a:r>
            <a:r>
              <a:rPr lang="en-US" dirty="0">
                <a:solidFill>
                  <a:schemeClr val="bg1"/>
                </a:solidFill>
              </a:rPr>
              <a:t>(</a:t>
            </a:r>
            <a:r>
              <a:rPr lang="en-US" dirty="0" smtClean="0">
                <a:solidFill>
                  <a:schemeClr val="bg1"/>
                </a:solidFill>
              </a:rPr>
              <a:t>4,8)</a:t>
            </a:r>
            <a:endParaRPr lang="en-US" dirty="0">
              <a:solidFill>
                <a:schemeClr val="bg1"/>
              </a:solidFill>
            </a:endParaRPr>
          </a:p>
        </p:txBody>
      </p:sp>
      <p:sp>
        <p:nvSpPr>
          <p:cNvPr id="16392" name="TextBox 5"/>
          <p:cNvSpPr txBox="1">
            <a:spLocks noChangeArrowheads="1"/>
          </p:cNvSpPr>
          <p:nvPr/>
        </p:nvSpPr>
        <p:spPr bwMode="auto">
          <a:xfrm>
            <a:off x="549275" y="4178300"/>
            <a:ext cx="8274050" cy="366713"/>
          </a:xfrm>
          <a:prstGeom prst="rect">
            <a:avLst/>
          </a:prstGeom>
          <a:noFill/>
          <a:ln w="9525">
            <a:noFill/>
            <a:miter lim="800000"/>
            <a:headEnd/>
            <a:tailEnd/>
          </a:ln>
        </p:spPr>
        <p:txBody>
          <a:bodyPr wrap="none">
            <a:spAutoFit/>
          </a:bodyPr>
          <a:lstStyle/>
          <a:p>
            <a:pPr>
              <a:defRPr/>
            </a:pPr>
            <a:r>
              <a:rPr lang="en-US" b="1" dirty="0">
                <a:solidFill>
                  <a:srgbClr val="FFFF00"/>
                </a:solidFill>
              </a:rPr>
              <a:t>Goal 5: Increase fish and wildlife habitat </a:t>
            </a:r>
            <a:r>
              <a:rPr lang="en-US" b="1" dirty="0" smtClean="0">
                <a:solidFill>
                  <a:srgbClr val="FFFF00"/>
                </a:solidFill>
              </a:rPr>
              <a:t>in </a:t>
            </a:r>
            <a:r>
              <a:rPr lang="en-US" b="1" dirty="0">
                <a:solidFill>
                  <a:srgbClr val="FFFF00"/>
                </a:solidFill>
              </a:rPr>
              <a:t>North Carolina’s forests.</a:t>
            </a:r>
            <a:r>
              <a:rPr lang="en-US" dirty="0">
                <a:solidFill>
                  <a:srgbClr val="FFFF00"/>
                </a:solidFill>
              </a:rPr>
              <a:t> </a:t>
            </a:r>
            <a:r>
              <a:rPr lang="en-US" dirty="0">
                <a:solidFill>
                  <a:schemeClr val="bg1"/>
                </a:solidFill>
              </a:rPr>
              <a:t>(</a:t>
            </a:r>
            <a:r>
              <a:rPr lang="en-US" dirty="0" smtClean="0">
                <a:solidFill>
                  <a:schemeClr val="bg1"/>
                </a:solidFill>
              </a:rPr>
              <a:t>4,12)</a:t>
            </a:r>
            <a:endParaRPr lang="en-US" dirty="0">
              <a:solidFill>
                <a:schemeClr val="bg1"/>
              </a:solidFill>
            </a:endParaRPr>
          </a:p>
        </p:txBody>
      </p:sp>
      <p:sp>
        <p:nvSpPr>
          <p:cNvPr id="16393" name="TextBox 5"/>
          <p:cNvSpPr txBox="1">
            <a:spLocks noChangeArrowheads="1"/>
          </p:cNvSpPr>
          <p:nvPr/>
        </p:nvSpPr>
        <p:spPr bwMode="auto">
          <a:xfrm>
            <a:off x="549275" y="4635500"/>
            <a:ext cx="7473950" cy="915988"/>
          </a:xfrm>
          <a:prstGeom prst="rect">
            <a:avLst/>
          </a:prstGeom>
          <a:noFill/>
          <a:ln w="9525">
            <a:noFill/>
            <a:miter lim="800000"/>
            <a:headEnd/>
            <a:tailEnd/>
          </a:ln>
        </p:spPr>
        <p:txBody>
          <a:bodyPr wrap="none">
            <a:spAutoFit/>
          </a:bodyPr>
          <a:lstStyle/>
          <a:p>
            <a:pPr>
              <a:defRPr/>
            </a:pPr>
            <a:r>
              <a:rPr lang="en-US" b="1" dirty="0">
                <a:solidFill>
                  <a:srgbClr val="FFFF00"/>
                </a:solidFill>
              </a:rPr>
              <a:t>Goal 6: Manage, conserve, restore, and enhance forestlands </a:t>
            </a:r>
          </a:p>
          <a:p>
            <a:pPr>
              <a:defRPr/>
            </a:pPr>
            <a:r>
              <a:rPr lang="en-US" b="1" dirty="0">
                <a:solidFill>
                  <a:srgbClr val="FFFF00"/>
                </a:solidFill>
              </a:rPr>
              <a:t>	important to current and future supplies of clean water for </a:t>
            </a:r>
          </a:p>
          <a:p>
            <a:pPr>
              <a:defRPr/>
            </a:pPr>
            <a:r>
              <a:rPr lang="en-US" b="1" dirty="0">
                <a:solidFill>
                  <a:srgbClr val="FFFF00"/>
                </a:solidFill>
              </a:rPr>
              <a:t>	economic, social, and ecological uses.</a:t>
            </a:r>
            <a:r>
              <a:rPr lang="en-US" dirty="0">
                <a:solidFill>
                  <a:srgbClr val="FFFF00"/>
                </a:solidFill>
              </a:rPr>
              <a:t> </a:t>
            </a:r>
            <a:r>
              <a:rPr lang="en-US" dirty="0">
                <a:solidFill>
                  <a:schemeClr val="bg1"/>
                </a:solidFill>
              </a:rPr>
              <a:t>(</a:t>
            </a:r>
            <a:r>
              <a:rPr lang="en-US" dirty="0" smtClean="0">
                <a:solidFill>
                  <a:schemeClr val="bg1"/>
                </a:solidFill>
              </a:rPr>
              <a:t>4,8)</a:t>
            </a:r>
            <a:endParaRPr lang="en-US" dirty="0">
              <a:solidFill>
                <a:schemeClr val="bg1"/>
              </a:solidFill>
            </a:endParaRPr>
          </a:p>
        </p:txBody>
      </p:sp>
      <p:sp>
        <p:nvSpPr>
          <p:cNvPr id="16394" name="TextBox 5"/>
          <p:cNvSpPr txBox="1">
            <a:spLocks noChangeArrowheads="1"/>
          </p:cNvSpPr>
          <p:nvPr/>
        </p:nvSpPr>
        <p:spPr bwMode="auto">
          <a:xfrm>
            <a:off x="549275" y="5559425"/>
            <a:ext cx="6927850" cy="641350"/>
          </a:xfrm>
          <a:prstGeom prst="rect">
            <a:avLst/>
          </a:prstGeom>
          <a:noFill/>
          <a:ln w="9525">
            <a:noFill/>
            <a:miter lim="800000"/>
            <a:headEnd/>
            <a:tailEnd/>
          </a:ln>
        </p:spPr>
        <p:txBody>
          <a:bodyPr wrap="none">
            <a:spAutoFit/>
          </a:bodyPr>
          <a:lstStyle/>
          <a:p>
            <a:r>
              <a:rPr lang="en-US" b="1" dirty="0">
                <a:solidFill>
                  <a:srgbClr val="FFFF00"/>
                </a:solidFill>
              </a:rPr>
              <a:t>Goal 7: Enhance the benefits and sustainable management of </a:t>
            </a:r>
          </a:p>
          <a:p>
            <a:r>
              <a:rPr lang="en-US" b="1" dirty="0">
                <a:solidFill>
                  <a:srgbClr val="FFFF00"/>
                </a:solidFill>
              </a:rPr>
              <a:t>	urban forests.</a:t>
            </a:r>
            <a:r>
              <a:rPr lang="en-US" dirty="0">
                <a:solidFill>
                  <a:srgbClr val="FFFF00"/>
                </a:solidFill>
              </a:rPr>
              <a:t> </a:t>
            </a:r>
            <a:r>
              <a:rPr lang="en-US" dirty="0">
                <a:solidFill>
                  <a:schemeClr val="bg1"/>
                </a:solidFill>
              </a:rPr>
              <a:t>(</a:t>
            </a:r>
            <a:r>
              <a:rPr lang="en-US" dirty="0" smtClean="0">
                <a:solidFill>
                  <a:schemeClr val="bg1"/>
                </a:solidFill>
              </a:rPr>
              <a:t>4,10)</a:t>
            </a:r>
            <a:endParaRPr lang="en-US" dirty="0">
              <a:solidFill>
                <a:schemeClr val="bg1"/>
              </a:solidFill>
            </a:endParaRPr>
          </a:p>
        </p:txBody>
      </p:sp>
      <p:sp>
        <p:nvSpPr>
          <p:cNvPr id="16395" name="Text Box 12"/>
          <p:cNvSpPr txBox="1">
            <a:spLocks noChangeArrowheads="1"/>
          </p:cNvSpPr>
          <p:nvPr/>
        </p:nvSpPr>
        <p:spPr bwMode="auto">
          <a:xfrm>
            <a:off x="3609749" y="6319837"/>
            <a:ext cx="5352747" cy="369332"/>
          </a:xfrm>
          <a:prstGeom prst="rect">
            <a:avLst/>
          </a:prstGeom>
          <a:noFill/>
          <a:ln w="9525">
            <a:noFill/>
            <a:miter lim="800000"/>
            <a:headEnd/>
            <a:tailEnd/>
          </a:ln>
        </p:spPr>
        <p:txBody>
          <a:bodyPr wrap="none">
            <a:spAutoFit/>
          </a:bodyPr>
          <a:lstStyle/>
          <a:p>
            <a:r>
              <a:rPr lang="en-US" dirty="0" smtClean="0">
                <a:solidFill>
                  <a:schemeClr val="bg1"/>
                </a:solidFill>
              </a:rPr>
              <a:t>(26 Objectives, 90 Strategies support these Goals)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9"/>
          <p:cNvSpPr txBox="1">
            <a:spLocks noChangeArrowheads="1"/>
          </p:cNvSpPr>
          <p:nvPr/>
        </p:nvSpPr>
        <p:spPr bwMode="auto">
          <a:xfrm>
            <a:off x="1378857" y="330201"/>
            <a:ext cx="7340600" cy="1077218"/>
          </a:xfrm>
          <a:prstGeom prst="rect">
            <a:avLst/>
          </a:prstGeom>
          <a:noFill/>
          <a:ln w="9525">
            <a:noFill/>
            <a:miter lim="800000"/>
            <a:headEnd/>
            <a:tailEnd/>
          </a:ln>
        </p:spPr>
        <p:txBody>
          <a:bodyPr>
            <a:spAutoFit/>
          </a:bodyPr>
          <a:lstStyle/>
          <a:p>
            <a:pPr algn="ctr"/>
            <a:r>
              <a:rPr lang="en-US" sz="3200" b="1" dirty="0" smtClean="0">
                <a:solidFill>
                  <a:schemeClr val="bg1"/>
                </a:solidFill>
              </a:rPr>
              <a:t>Example Objectives</a:t>
            </a:r>
            <a:r>
              <a:rPr lang="en-US" sz="3200" b="1" dirty="0">
                <a:solidFill>
                  <a:schemeClr val="bg1"/>
                </a:solidFill>
              </a:rPr>
              <a:t>: Population Growth &amp; Land Use Change Impacts </a:t>
            </a:r>
          </a:p>
        </p:txBody>
      </p:sp>
      <p:pic>
        <p:nvPicPr>
          <p:cNvPr id="17411"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17412" name="TextBox 5"/>
          <p:cNvSpPr txBox="1">
            <a:spLocks noChangeArrowheads="1"/>
          </p:cNvSpPr>
          <p:nvPr/>
        </p:nvSpPr>
        <p:spPr bwMode="auto">
          <a:xfrm>
            <a:off x="549275" y="2063750"/>
            <a:ext cx="8239125" cy="4570482"/>
          </a:xfrm>
          <a:prstGeom prst="rect">
            <a:avLst/>
          </a:prstGeom>
          <a:noFill/>
          <a:ln w="9525">
            <a:noFill/>
            <a:miter lim="800000"/>
            <a:headEnd/>
            <a:tailEnd/>
          </a:ln>
        </p:spPr>
        <p:txBody>
          <a:bodyPr>
            <a:spAutoFit/>
          </a:bodyPr>
          <a:lstStyle/>
          <a:p>
            <a:r>
              <a:rPr lang="en-US" sz="2800" b="1" dirty="0">
                <a:solidFill>
                  <a:srgbClr val="CCCC00"/>
                </a:solidFill>
              </a:rPr>
              <a:t>Objective 1.3: </a:t>
            </a:r>
            <a:r>
              <a:rPr lang="en-US" sz="2800" b="1" dirty="0">
                <a:solidFill>
                  <a:schemeClr val="bg1"/>
                </a:solidFill>
              </a:rPr>
              <a:t>Assess and re-define services provided to forest landowners to efficiently and effectively meet their diverse management objectives</a:t>
            </a:r>
            <a:r>
              <a:rPr lang="en-US" sz="2800" b="1" dirty="0" smtClean="0">
                <a:solidFill>
                  <a:schemeClr val="bg1"/>
                </a:solidFill>
              </a:rPr>
              <a:t>.</a:t>
            </a:r>
          </a:p>
          <a:p>
            <a:endParaRPr lang="en-US" sz="2800" b="1" dirty="0">
              <a:solidFill>
                <a:schemeClr val="bg1"/>
              </a:solidFill>
            </a:endParaRPr>
          </a:p>
          <a:p>
            <a:endParaRPr lang="en-US" sz="1100" b="1" dirty="0">
              <a:solidFill>
                <a:schemeClr val="bg1"/>
              </a:solidFill>
            </a:endParaRPr>
          </a:p>
          <a:p>
            <a:r>
              <a:rPr lang="en-US" sz="2800" b="1" dirty="0">
                <a:solidFill>
                  <a:srgbClr val="CCCC00"/>
                </a:solidFill>
              </a:rPr>
              <a:t>Objective 1.4: </a:t>
            </a:r>
            <a:r>
              <a:rPr lang="en-US" sz="2800" b="1" dirty="0">
                <a:solidFill>
                  <a:schemeClr val="bg1"/>
                </a:solidFill>
              </a:rPr>
              <a:t>Strengthen and support an urban-focused initiative that meets ownership objectives for urban-rural interface landowners and communities.</a:t>
            </a:r>
          </a:p>
          <a:p>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475" y="263483"/>
            <a:ext cx="8927024" cy="923330"/>
          </a:xfrm>
          <a:prstGeom prst="rect">
            <a:avLst/>
          </a:prstGeom>
          <a:noFill/>
        </p:spPr>
        <p:txBody>
          <a:bodyPr wrap="square" rtlCol="0">
            <a:spAutoFit/>
          </a:bodyPr>
          <a:lstStyle/>
          <a:p>
            <a:r>
              <a:rPr lang="en-US" b="1" dirty="0" smtClean="0">
                <a:solidFill>
                  <a:schemeClr val="bg1"/>
                </a:solidFill>
              </a:rPr>
              <a:t>Objective 1.1.—Conserve high‐priority forest ecosystems and landscapes</a:t>
            </a:r>
            <a:r>
              <a:rPr lang="en-US" b="1" i="1" dirty="0" smtClean="0">
                <a:solidFill>
                  <a:schemeClr val="bg1"/>
                </a:solidFill>
              </a:rPr>
              <a:t>.</a:t>
            </a:r>
          </a:p>
          <a:p>
            <a:r>
              <a:rPr lang="en-US" b="1" dirty="0" smtClean="0">
                <a:solidFill>
                  <a:schemeClr val="bg1"/>
                </a:solidFill>
              </a:rPr>
              <a:t>(Addresses key Assessment findings in sections 2b, 3a, 3b, 4g, 4j, and USDA Forest Service national objectives 1.1, 1.2, 2.2, 3.1, 3.2,3.4, 3.5, 3.6, 3.7.)</a:t>
            </a:r>
            <a:endParaRPr lang="en-US" dirty="0">
              <a:solidFill>
                <a:schemeClr val="bg1"/>
              </a:solidFill>
            </a:endParaRPr>
          </a:p>
        </p:txBody>
      </p:sp>
      <p:sp>
        <p:nvSpPr>
          <p:cNvPr id="4" name="TextBox 3"/>
          <p:cNvSpPr txBox="1"/>
          <p:nvPr/>
        </p:nvSpPr>
        <p:spPr>
          <a:xfrm>
            <a:off x="167899" y="1454249"/>
            <a:ext cx="8927024" cy="646331"/>
          </a:xfrm>
          <a:prstGeom prst="rect">
            <a:avLst/>
          </a:prstGeom>
          <a:noFill/>
        </p:spPr>
        <p:txBody>
          <a:bodyPr wrap="square" rtlCol="0">
            <a:spAutoFit/>
          </a:bodyPr>
          <a:lstStyle/>
          <a:p>
            <a:r>
              <a:rPr lang="en-US" b="1" dirty="0" smtClean="0">
                <a:solidFill>
                  <a:schemeClr val="bg1"/>
                </a:solidFill>
              </a:rPr>
              <a:t>Strategy1.1.1.—Collaborate with other natural resource organizations to identify high-priority forest ecosystems and landscapes.</a:t>
            </a:r>
            <a:endParaRPr lang="en-US" dirty="0">
              <a:solidFill>
                <a:schemeClr val="bg1"/>
              </a:solidFill>
            </a:endParaRPr>
          </a:p>
        </p:txBody>
      </p:sp>
      <p:sp>
        <p:nvSpPr>
          <p:cNvPr id="5" name="TextBox 4"/>
          <p:cNvSpPr txBox="1"/>
          <p:nvPr/>
        </p:nvSpPr>
        <p:spPr>
          <a:xfrm>
            <a:off x="46500" y="2293752"/>
            <a:ext cx="1425839" cy="523220"/>
          </a:xfrm>
          <a:prstGeom prst="rect">
            <a:avLst/>
          </a:prstGeom>
          <a:noFill/>
          <a:ln>
            <a:solidFill>
              <a:schemeClr val="bg1"/>
            </a:solidFill>
          </a:ln>
        </p:spPr>
        <p:txBody>
          <a:bodyPr wrap="square" rtlCol="0">
            <a:spAutoFit/>
          </a:bodyPr>
          <a:lstStyle/>
          <a:p>
            <a:r>
              <a:rPr lang="en-US" sz="1400" b="1" dirty="0" smtClean="0">
                <a:solidFill>
                  <a:schemeClr val="bg1"/>
                </a:solidFill>
              </a:rPr>
              <a:t>Priority Area(s)</a:t>
            </a:r>
            <a:endParaRPr lang="en-US" sz="1400" dirty="0">
              <a:solidFill>
                <a:schemeClr val="bg1"/>
              </a:solidFill>
            </a:endParaRPr>
          </a:p>
        </p:txBody>
      </p:sp>
      <p:sp>
        <p:nvSpPr>
          <p:cNvPr id="6" name="TextBox 5"/>
          <p:cNvSpPr txBox="1"/>
          <p:nvPr/>
        </p:nvSpPr>
        <p:spPr>
          <a:xfrm>
            <a:off x="1487838" y="2291172"/>
            <a:ext cx="1518833" cy="523220"/>
          </a:xfrm>
          <a:prstGeom prst="rect">
            <a:avLst/>
          </a:prstGeom>
          <a:noFill/>
          <a:ln>
            <a:solidFill>
              <a:schemeClr val="bg1"/>
            </a:solidFill>
          </a:ln>
        </p:spPr>
        <p:txBody>
          <a:bodyPr wrap="square" rtlCol="0">
            <a:spAutoFit/>
          </a:bodyPr>
          <a:lstStyle/>
          <a:p>
            <a:r>
              <a:rPr lang="en-US" sz="1400" b="1" dirty="0" smtClean="0">
                <a:solidFill>
                  <a:schemeClr val="bg1"/>
                </a:solidFill>
              </a:rPr>
              <a:t>DFR Program</a:t>
            </a:r>
          </a:p>
          <a:p>
            <a:r>
              <a:rPr lang="en-US" sz="1400" b="1" dirty="0" smtClean="0">
                <a:solidFill>
                  <a:schemeClr val="bg1"/>
                </a:solidFill>
              </a:rPr>
              <a:t>Areas</a:t>
            </a:r>
            <a:endParaRPr lang="en-US" sz="1400" dirty="0">
              <a:solidFill>
                <a:schemeClr val="bg1"/>
              </a:solidFill>
            </a:endParaRPr>
          </a:p>
        </p:txBody>
      </p:sp>
      <p:sp>
        <p:nvSpPr>
          <p:cNvPr id="7" name="TextBox 6"/>
          <p:cNvSpPr txBox="1"/>
          <p:nvPr/>
        </p:nvSpPr>
        <p:spPr>
          <a:xfrm>
            <a:off x="3022170" y="2213682"/>
            <a:ext cx="1919152" cy="584775"/>
          </a:xfrm>
          <a:prstGeom prst="rect">
            <a:avLst/>
          </a:prstGeom>
          <a:noFill/>
          <a:ln>
            <a:solidFill>
              <a:schemeClr val="bg1"/>
            </a:solidFill>
          </a:ln>
        </p:spPr>
        <p:txBody>
          <a:bodyPr wrap="square" rtlCol="0">
            <a:spAutoFit/>
          </a:bodyPr>
          <a:lstStyle/>
          <a:p>
            <a:r>
              <a:rPr lang="en-US" sz="1400" b="1" dirty="0" smtClean="0">
                <a:solidFill>
                  <a:schemeClr val="bg1"/>
                </a:solidFill>
              </a:rPr>
              <a:t>Key Stakeholders</a:t>
            </a:r>
          </a:p>
          <a:p>
            <a:r>
              <a:rPr lang="en-US" sz="1400" b="1" dirty="0" smtClean="0">
                <a:solidFill>
                  <a:schemeClr val="bg1"/>
                </a:solidFill>
              </a:rPr>
              <a:t>and Partners</a:t>
            </a:r>
            <a:r>
              <a:rPr lang="en-US" b="1" dirty="0" smtClean="0">
                <a:solidFill>
                  <a:schemeClr val="bg1"/>
                </a:solidFill>
              </a:rPr>
              <a:t>)</a:t>
            </a:r>
            <a:endParaRPr lang="en-US" dirty="0">
              <a:solidFill>
                <a:schemeClr val="bg1"/>
              </a:solidFill>
            </a:endParaRPr>
          </a:p>
        </p:txBody>
      </p:sp>
      <p:sp>
        <p:nvSpPr>
          <p:cNvPr id="8" name="TextBox 7"/>
          <p:cNvSpPr txBox="1"/>
          <p:nvPr/>
        </p:nvSpPr>
        <p:spPr>
          <a:xfrm>
            <a:off x="4938708" y="2459070"/>
            <a:ext cx="2082024" cy="307777"/>
          </a:xfrm>
          <a:prstGeom prst="rect">
            <a:avLst/>
          </a:prstGeom>
          <a:noFill/>
          <a:ln>
            <a:solidFill>
              <a:schemeClr val="bg1"/>
            </a:solidFill>
          </a:ln>
        </p:spPr>
        <p:txBody>
          <a:bodyPr wrap="square" rtlCol="0">
            <a:spAutoFit/>
          </a:bodyPr>
          <a:lstStyle/>
          <a:p>
            <a:r>
              <a:rPr lang="en-US" sz="1400" b="1" dirty="0" smtClean="0">
                <a:solidFill>
                  <a:schemeClr val="bg1"/>
                </a:solidFill>
              </a:rPr>
              <a:t>Resources Needed</a:t>
            </a:r>
            <a:endParaRPr lang="en-US" sz="1400" dirty="0">
              <a:solidFill>
                <a:schemeClr val="bg1"/>
              </a:solidFill>
            </a:endParaRPr>
          </a:p>
        </p:txBody>
      </p:sp>
      <p:sp>
        <p:nvSpPr>
          <p:cNvPr id="9" name="TextBox 8"/>
          <p:cNvSpPr txBox="1"/>
          <p:nvPr/>
        </p:nvSpPr>
        <p:spPr>
          <a:xfrm>
            <a:off x="7051724" y="2471988"/>
            <a:ext cx="2037902" cy="307777"/>
          </a:xfrm>
          <a:prstGeom prst="rect">
            <a:avLst/>
          </a:prstGeom>
          <a:noFill/>
          <a:ln>
            <a:solidFill>
              <a:schemeClr val="bg1"/>
            </a:solidFill>
          </a:ln>
        </p:spPr>
        <p:txBody>
          <a:bodyPr wrap="square" rtlCol="0">
            <a:spAutoFit/>
          </a:bodyPr>
          <a:lstStyle/>
          <a:p>
            <a:r>
              <a:rPr lang="en-US" sz="1400" b="1" dirty="0" smtClean="0">
                <a:solidFill>
                  <a:schemeClr val="bg1"/>
                </a:solidFill>
              </a:rPr>
              <a:t>Measures of Success</a:t>
            </a:r>
            <a:endParaRPr lang="en-US" sz="1400" dirty="0">
              <a:solidFill>
                <a:schemeClr val="bg1"/>
              </a:solidFill>
            </a:endParaRPr>
          </a:p>
        </p:txBody>
      </p:sp>
      <p:sp>
        <p:nvSpPr>
          <p:cNvPr id="10" name="TextBox 9"/>
          <p:cNvSpPr txBox="1"/>
          <p:nvPr/>
        </p:nvSpPr>
        <p:spPr>
          <a:xfrm>
            <a:off x="43920" y="2833601"/>
            <a:ext cx="1425839" cy="3308598"/>
          </a:xfrm>
          <a:prstGeom prst="rect">
            <a:avLst/>
          </a:prstGeom>
          <a:noFill/>
          <a:ln>
            <a:solidFill>
              <a:schemeClr val="bg1"/>
            </a:solidFill>
          </a:ln>
        </p:spPr>
        <p:txBody>
          <a:bodyPr wrap="square" rtlCol="0">
            <a:spAutoFit/>
          </a:bodyPr>
          <a:lstStyle/>
          <a:p>
            <a:r>
              <a:rPr lang="en-US" sz="1100" dirty="0" smtClean="0">
                <a:solidFill>
                  <a:schemeClr val="bg1"/>
                </a:solidFill>
              </a:rPr>
              <a:t>Rural Forest Priority</a:t>
            </a:r>
          </a:p>
          <a:p>
            <a:r>
              <a:rPr lang="en-US" sz="1100" dirty="0" smtClean="0">
                <a:solidFill>
                  <a:schemeClr val="bg1"/>
                </a:solidFill>
              </a:rPr>
              <a:t>Landscape Map</a:t>
            </a:r>
          </a:p>
          <a:p>
            <a:r>
              <a:rPr lang="en-US" sz="1100" dirty="0" smtClean="0">
                <a:solidFill>
                  <a:schemeClr val="bg1"/>
                </a:solidFill>
              </a:rPr>
              <a:t>Conserving Working</a:t>
            </a:r>
          </a:p>
          <a:p>
            <a:r>
              <a:rPr lang="en-US" sz="1100" dirty="0" smtClean="0">
                <a:solidFill>
                  <a:schemeClr val="bg1"/>
                </a:solidFill>
              </a:rPr>
              <a:t>Forestlands Map</a:t>
            </a:r>
          </a:p>
          <a:p>
            <a:r>
              <a:rPr lang="en-US" sz="1100" dirty="0" smtClean="0">
                <a:solidFill>
                  <a:schemeClr val="bg1"/>
                </a:solidFill>
              </a:rPr>
              <a:t>Urban Forest Priority</a:t>
            </a:r>
          </a:p>
          <a:p>
            <a:r>
              <a:rPr lang="en-US" sz="1100" dirty="0" smtClean="0">
                <a:solidFill>
                  <a:schemeClr val="bg1"/>
                </a:solidFill>
              </a:rPr>
              <a:t>Landscape Map</a:t>
            </a:r>
          </a:p>
          <a:p>
            <a:r>
              <a:rPr lang="en-US" sz="1100" dirty="0" smtClean="0">
                <a:solidFill>
                  <a:schemeClr val="bg1"/>
                </a:solidFill>
              </a:rPr>
              <a:t>Forest Legacy “Areas of</a:t>
            </a:r>
          </a:p>
          <a:p>
            <a:r>
              <a:rPr lang="en-US" sz="1100" dirty="0" smtClean="0">
                <a:solidFill>
                  <a:schemeClr val="bg1"/>
                </a:solidFill>
              </a:rPr>
              <a:t>Need”</a:t>
            </a:r>
          </a:p>
          <a:p>
            <a:r>
              <a:rPr lang="en-US" sz="1100" dirty="0" smtClean="0">
                <a:solidFill>
                  <a:schemeClr val="bg1"/>
                </a:solidFill>
              </a:rPr>
              <a:t>Priority Ecosystems (State</a:t>
            </a:r>
          </a:p>
          <a:p>
            <a:r>
              <a:rPr lang="en-US" sz="1100" dirty="0" smtClean="0">
                <a:solidFill>
                  <a:schemeClr val="bg1"/>
                </a:solidFill>
              </a:rPr>
              <a:t>Wildlife Action Plan)</a:t>
            </a:r>
          </a:p>
          <a:p>
            <a:r>
              <a:rPr lang="en-US" sz="1100" dirty="0" smtClean="0">
                <a:solidFill>
                  <a:schemeClr val="bg1"/>
                </a:solidFill>
              </a:rPr>
              <a:t>Significant Natural</a:t>
            </a:r>
          </a:p>
          <a:p>
            <a:r>
              <a:rPr lang="en-US" sz="1100" dirty="0" smtClean="0">
                <a:solidFill>
                  <a:schemeClr val="bg1"/>
                </a:solidFill>
              </a:rPr>
              <a:t>Heritage Areas (Natural</a:t>
            </a:r>
          </a:p>
          <a:p>
            <a:r>
              <a:rPr lang="en-US" sz="1100" dirty="0" smtClean="0">
                <a:solidFill>
                  <a:schemeClr val="bg1"/>
                </a:solidFill>
              </a:rPr>
              <a:t>Heritage Program)</a:t>
            </a:r>
            <a:endParaRPr lang="en-US" sz="1100" dirty="0">
              <a:solidFill>
                <a:schemeClr val="bg1"/>
              </a:solidFill>
            </a:endParaRPr>
          </a:p>
        </p:txBody>
      </p:sp>
      <p:sp>
        <p:nvSpPr>
          <p:cNvPr id="11" name="TextBox 10"/>
          <p:cNvSpPr txBox="1"/>
          <p:nvPr/>
        </p:nvSpPr>
        <p:spPr>
          <a:xfrm>
            <a:off x="1485258" y="2815524"/>
            <a:ext cx="1518833" cy="1169551"/>
          </a:xfrm>
          <a:prstGeom prst="rect">
            <a:avLst/>
          </a:prstGeom>
          <a:noFill/>
          <a:ln>
            <a:solidFill>
              <a:schemeClr val="bg1"/>
            </a:solidFill>
          </a:ln>
        </p:spPr>
        <p:txBody>
          <a:bodyPr wrap="square" rtlCol="0">
            <a:spAutoFit/>
          </a:bodyPr>
          <a:lstStyle/>
          <a:p>
            <a:r>
              <a:rPr lang="en-US" sz="1400" dirty="0" smtClean="0">
                <a:solidFill>
                  <a:schemeClr val="bg1"/>
                </a:solidFill>
              </a:rPr>
              <a:t>Forest Legacy</a:t>
            </a:r>
          </a:p>
          <a:p>
            <a:r>
              <a:rPr lang="en-US" sz="1400" dirty="0" smtClean="0">
                <a:solidFill>
                  <a:schemeClr val="bg1"/>
                </a:solidFill>
              </a:rPr>
              <a:t>Forest</a:t>
            </a:r>
          </a:p>
          <a:p>
            <a:r>
              <a:rPr lang="en-US" sz="1400" dirty="0" smtClean="0">
                <a:solidFill>
                  <a:schemeClr val="bg1"/>
                </a:solidFill>
              </a:rPr>
              <a:t>Stewardship</a:t>
            </a:r>
          </a:p>
          <a:p>
            <a:r>
              <a:rPr lang="en-US" sz="1400" dirty="0" smtClean="0">
                <a:solidFill>
                  <a:schemeClr val="bg1"/>
                </a:solidFill>
              </a:rPr>
              <a:t>FM</a:t>
            </a:r>
          </a:p>
          <a:p>
            <a:r>
              <a:rPr lang="en-US" sz="1400" dirty="0" smtClean="0">
                <a:solidFill>
                  <a:schemeClr val="bg1"/>
                </a:solidFill>
              </a:rPr>
              <a:t>GSB</a:t>
            </a:r>
            <a:endParaRPr lang="en-US" sz="1400" dirty="0">
              <a:solidFill>
                <a:schemeClr val="bg1"/>
              </a:solidFill>
            </a:endParaRPr>
          </a:p>
        </p:txBody>
      </p:sp>
      <p:sp>
        <p:nvSpPr>
          <p:cNvPr id="12" name="TextBox 11"/>
          <p:cNvSpPr txBox="1"/>
          <p:nvPr/>
        </p:nvSpPr>
        <p:spPr>
          <a:xfrm>
            <a:off x="3019590" y="2815524"/>
            <a:ext cx="1919152" cy="1661993"/>
          </a:xfrm>
          <a:prstGeom prst="rect">
            <a:avLst/>
          </a:prstGeom>
          <a:noFill/>
          <a:ln>
            <a:solidFill>
              <a:schemeClr val="bg1"/>
            </a:solidFill>
          </a:ln>
        </p:spPr>
        <p:txBody>
          <a:bodyPr wrap="square" rtlCol="0">
            <a:spAutoFit/>
          </a:bodyPr>
          <a:lstStyle/>
          <a:p>
            <a:r>
              <a:rPr lang="en-US" sz="1400" dirty="0" smtClean="0">
                <a:solidFill>
                  <a:schemeClr val="bg1"/>
                </a:solidFill>
              </a:rPr>
              <a:t>DENR—NHP</a:t>
            </a:r>
          </a:p>
          <a:p>
            <a:r>
              <a:rPr lang="en-US" sz="1400" dirty="0" smtClean="0">
                <a:solidFill>
                  <a:schemeClr val="bg1"/>
                </a:solidFill>
              </a:rPr>
              <a:t>NCWRC</a:t>
            </a:r>
          </a:p>
          <a:p>
            <a:r>
              <a:rPr lang="en-US" sz="1400" dirty="0" smtClean="0">
                <a:solidFill>
                  <a:schemeClr val="bg1"/>
                </a:solidFill>
              </a:rPr>
              <a:t>NRCS</a:t>
            </a:r>
          </a:p>
          <a:p>
            <a:r>
              <a:rPr lang="en-US" sz="1400" dirty="0" smtClean="0">
                <a:solidFill>
                  <a:schemeClr val="bg1"/>
                </a:solidFill>
              </a:rPr>
              <a:t>Land trusts</a:t>
            </a:r>
          </a:p>
          <a:p>
            <a:r>
              <a:rPr lang="en-US" sz="1400" dirty="0" smtClean="0">
                <a:solidFill>
                  <a:schemeClr val="bg1"/>
                </a:solidFill>
              </a:rPr>
              <a:t>ADFPTF</a:t>
            </a:r>
          </a:p>
          <a:p>
            <a:r>
              <a:rPr lang="en-US" sz="1400" dirty="0" smtClean="0">
                <a:solidFill>
                  <a:schemeClr val="bg1"/>
                </a:solidFill>
              </a:rPr>
              <a:t>CWMTF</a:t>
            </a:r>
          </a:p>
          <a:p>
            <a:r>
              <a:rPr lang="en-US" sz="1400" dirty="0" smtClean="0">
                <a:solidFill>
                  <a:schemeClr val="bg1"/>
                </a:solidFill>
              </a:rPr>
              <a:t>NHT</a:t>
            </a:r>
            <a:endParaRPr lang="en-US" dirty="0">
              <a:solidFill>
                <a:schemeClr val="bg1"/>
              </a:solidFill>
            </a:endParaRPr>
          </a:p>
        </p:txBody>
      </p:sp>
      <p:sp>
        <p:nvSpPr>
          <p:cNvPr id="13" name="TextBox 12"/>
          <p:cNvSpPr txBox="1"/>
          <p:nvPr/>
        </p:nvSpPr>
        <p:spPr>
          <a:xfrm>
            <a:off x="4951626" y="2781948"/>
            <a:ext cx="2082024" cy="2462213"/>
          </a:xfrm>
          <a:prstGeom prst="rect">
            <a:avLst/>
          </a:prstGeom>
          <a:noFill/>
          <a:ln>
            <a:solidFill>
              <a:schemeClr val="bg1"/>
            </a:solidFill>
          </a:ln>
        </p:spPr>
        <p:txBody>
          <a:bodyPr wrap="square" rtlCol="0">
            <a:spAutoFit/>
          </a:bodyPr>
          <a:lstStyle/>
          <a:p>
            <a:r>
              <a:rPr lang="en-US" sz="1400" dirty="0" smtClean="0">
                <a:solidFill>
                  <a:schemeClr val="bg1"/>
                </a:solidFill>
              </a:rPr>
              <a:t>Increased funding for </a:t>
            </a:r>
            <a:r>
              <a:rPr lang="en-US" sz="1400" dirty="0" smtClean="0">
                <a:solidFill>
                  <a:schemeClr val="bg1"/>
                </a:solidFill>
              </a:rPr>
              <a:t>GIS mapping  capability</a:t>
            </a:r>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Identification </a:t>
            </a:r>
            <a:r>
              <a:rPr lang="en-US" sz="1400" dirty="0" smtClean="0">
                <a:solidFill>
                  <a:schemeClr val="bg1"/>
                </a:solidFill>
              </a:rPr>
              <a:t>of lead</a:t>
            </a:r>
          </a:p>
          <a:p>
            <a:r>
              <a:rPr lang="en-US" sz="1400" dirty="0" smtClean="0">
                <a:solidFill>
                  <a:schemeClr val="bg1"/>
                </a:solidFill>
              </a:rPr>
              <a:t>individual and/or agency and</a:t>
            </a:r>
          </a:p>
          <a:p>
            <a:r>
              <a:rPr lang="en-US" sz="1400" dirty="0" smtClean="0">
                <a:solidFill>
                  <a:schemeClr val="bg1"/>
                </a:solidFill>
              </a:rPr>
              <a:t>formation of interagency</a:t>
            </a:r>
          </a:p>
          <a:p>
            <a:r>
              <a:rPr lang="en-US" sz="1400" dirty="0" smtClean="0">
                <a:solidFill>
                  <a:schemeClr val="bg1"/>
                </a:solidFill>
              </a:rPr>
              <a:t>team focusing on forestland</a:t>
            </a:r>
          </a:p>
          <a:p>
            <a:r>
              <a:rPr lang="en-US" sz="1400" dirty="0" smtClean="0">
                <a:solidFill>
                  <a:schemeClr val="bg1"/>
                </a:solidFill>
              </a:rPr>
              <a:t>conservation</a:t>
            </a:r>
            <a:endParaRPr lang="en-US" sz="1400" dirty="0">
              <a:solidFill>
                <a:schemeClr val="bg1"/>
              </a:solidFill>
            </a:endParaRPr>
          </a:p>
        </p:txBody>
      </p:sp>
      <p:sp>
        <p:nvSpPr>
          <p:cNvPr id="14" name="TextBox 13"/>
          <p:cNvSpPr txBox="1"/>
          <p:nvPr/>
        </p:nvSpPr>
        <p:spPr>
          <a:xfrm>
            <a:off x="7033646" y="2779368"/>
            <a:ext cx="2037902" cy="3139321"/>
          </a:xfrm>
          <a:prstGeom prst="rect">
            <a:avLst/>
          </a:prstGeom>
          <a:noFill/>
          <a:ln>
            <a:solidFill>
              <a:schemeClr val="bg1"/>
            </a:solidFill>
          </a:ln>
        </p:spPr>
        <p:txBody>
          <a:bodyPr wrap="square" rtlCol="0">
            <a:spAutoFit/>
          </a:bodyPr>
          <a:lstStyle/>
          <a:p>
            <a:r>
              <a:rPr lang="en-US" sz="1100" dirty="0" smtClean="0">
                <a:solidFill>
                  <a:schemeClr val="bg1"/>
                </a:solidFill>
              </a:rPr>
              <a:t>Improved level of coordination among</a:t>
            </a:r>
          </a:p>
          <a:p>
            <a:r>
              <a:rPr lang="en-US" sz="1100" dirty="0" smtClean="0">
                <a:solidFill>
                  <a:schemeClr val="bg1"/>
                </a:solidFill>
              </a:rPr>
              <a:t>state agencies responsible for </a:t>
            </a:r>
            <a:r>
              <a:rPr lang="en-US" sz="1100" dirty="0" smtClean="0">
                <a:solidFill>
                  <a:schemeClr val="bg1"/>
                </a:solidFill>
              </a:rPr>
              <a:t>land acquisition </a:t>
            </a:r>
            <a:r>
              <a:rPr lang="en-US" sz="1100" dirty="0" smtClean="0">
                <a:solidFill>
                  <a:schemeClr val="bg1"/>
                </a:solidFill>
              </a:rPr>
              <a:t>and conservation</a:t>
            </a:r>
          </a:p>
          <a:p>
            <a:endParaRPr lang="en-US" sz="1100" dirty="0" smtClean="0">
              <a:solidFill>
                <a:schemeClr val="bg1"/>
              </a:solidFill>
            </a:endParaRPr>
          </a:p>
          <a:p>
            <a:r>
              <a:rPr lang="en-US" sz="1100" dirty="0" smtClean="0">
                <a:solidFill>
                  <a:schemeClr val="bg1"/>
                </a:solidFill>
              </a:rPr>
              <a:t>Current </a:t>
            </a:r>
            <a:r>
              <a:rPr lang="en-US" sz="1100" dirty="0" smtClean="0">
                <a:solidFill>
                  <a:schemeClr val="bg1"/>
                </a:solidFill>
              </a:rPr>
              <a:t>and new partnerships </a:t>
            </a:r>
            <a:r>
              <a:rPr lang="en-US" sz="1100" dirty="0" smtClean="0">
                <a:solidFill>
                  <a:schemeClr val="bg1"/>
                </a:solidFill>
              </a:rPr>
              <a:t>that develop </a:t>
            </a:r>
            <a:r>
              <a:rPr lang="en-US" sz="1100" dirty="0" smtClean="0">
                <a:solidFill>
                  <a:schemeClr val="bg1"/>
                </a:solidFill>
              </a:rPr>
              <a:t>to assist with </a:t>
            </a:r>
            <a:r>
              <a:rPr lang="en-US" sz="1100" dirty="0" smtClean="0">
                <a:solidFill>
                  <a:schemeClr val="bg1"/>
                </a:solidFill>
              </a:rPr>
              <a:t>conservation efforts </a:t>
            </a:r>
            <a:r>
              <a:rPr lang="en-US" sz="1100" dirty="0" smtClean="0">
                <a:solidFill>
                  <a:schemeClr val="bg1"/>
                </a:solidFill>
              </a:rPr>
              <a:t>or to create new initiatives within</a:t>
            </a:r>
          </a:p>
          <a:p>
            <a:r>
              <a:rPr lang="en-US" sz="1100" dirty="0" smtClean="0">
                <a:solidFill>
                  <a:schemeClr val="bg1"/>
                </a:solidFill>
              </a:rPr>
              <a:t>high-priority ecosystems or landscapes</a:t>
            </a:r>
          </a:p>
          <a:p>
            <a:endParaRPr lang="en-US" sz="1100" dirty="0" smtClean="0">
              <a:solidFill>
                <a:schemeClr val="bg1"/>
              </a:solidFill>
            </a:endParaRPr>
          </a:p>
          <a:p>
            <a:r>
              <a:rPr lang="en-US" sz="1100" dirty="0" smtClean="0">
                <a:solidFill>
                  <a:schemeClr val="bg1"/>
                </a:solidFill>
              </a:rPr>
              <a:t>Acres </a:t>
            </a:r>
            <a:r>
              <a:rPr lang="en-US" sz="1100" dirty="0" smtClean="0">
                <a:solidFill>
                  <a:schemeClr val="bg1"/>
                </a:solidFill>
              </a:rPr>
              <a:t>of forest permanently protected </a:t>
            </a:r>
            <a:r>
              <a:rPr lang="en-US" sz="1100" dirty="0" smtClean="0">
                <a:solidFill>
                  <a:schemeClr val="bg1"/>
                </a:solidFill>
              </a:rPr>
              <a:t>or conserved </a:t>
            </a:r>
            <a:r>
              <a:rPr lang="en-US" sz="1100" dirty="0" smtClean="0">
                <a:solidFill>
                  <a:schemeClr val="bg1"/>
                </a:solidFill>
              </a:rPr>
              <a:t>that are considered to be </a:t>
            </a:r>
            <a:r>
              <a:rPr lang="en-US" sz="1100" dirty="0" smtClean="0">
                <a:solidFill>
                  <a:schemeClr val="bg1"/>
                </a:solidFill>
              </a:rPr>
              <a:t>high priority forest </a:t>
            </a:r>
            <a:r>
              <a:rPr lang="en-US" sz="1100" dirty="0" smtClean="0">
                <a:solidFill>
                  <a:schemeClr val="bg1"/>
                </a:solidFill>
              </a:rPr>
              <a:t>ecosystems or landscapes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1338943" y="308428"/>
            <a:ext cx="6704677" cy="646331"/>
          </a:xfrm>
          <a:prstGeom prst="rect">
            <a:avLst/>
          </a:prstGeom>
          <a:noFill/>
          <a:ln w="9525">
            <a:noFill/>
            <a:miter lim="800000"/>
            <a:headEnd/>
            <a:tailEnd/>
          </a:ln>
        </p:spPr>
        <p:txBody>
          <a:bodyPr wrap="square">
            <a:spAutoFit/>
          </a:bodyPr>
          <a:lstStyle/>
          <a:p>
            <a:pPr algn="ctr"/>
            <a:r>
              <a:rPr lang="en-US" sz="3200" b="1" dirty="0" smtClean="0">
                <a:solidFill>
                  <a:schemeClr val="bg1"/>
                </a:solidFill>
              </a:rPr>
              <a:t>What’s next?</a:t>
            </a:r>
            <a:r>
              <a:rPr lang="en-US" sz="3600" b="1" dirty="0" smtClean="0">
                <a:solidFill>
                  <a:schemeClr val="bg1"/>
                </a:solidFill>
              </a:rPr>
              <a:t> </a:t>
            </a:r>
            <a:endParaRPr lang="en-US" sz="3600" b="1" dirty="0">
              <a:solidFill>
                <a:schemeClr val="bg1"/>
              </a:solidFill>
            </a:endParaRPr>
          </a:p>
        </p:txBody>
      </p:sp>
      <p:pic>
        <p:nvPicPr>
          <p:cNvPr id="3" name="Picture 30" descr="NC"/>
          <p:cNvPicPr>
            <a:picLocks noChangeAspect="1" noChangeArrowheads="1"/>
          </p:cNvPicPr>
          <p:nvPr/>
        </p:nvPicPr>
        <p:blipFill>
          <a:blip r:embed="rId2" cstate="print"/>
          <a:srcRect/>
          <a:stretch>
            <a:fillRect/>
          </a:stretch>
        </p:blipFill>
        <p:spPr bwMode="auto">
          <a:xfrm>
            <a:off x="136525" y="309563"/>
            <a:ext cx="1231900" cy="1193800"/>
          </a:xfrm>
          <a:prstGeom prst="rect">
            <a:avLst/>
          </a:prstGeom>
          <a:noFill/>
          <a:ln w="9525">
            <a:noFill/>
            <a:miter lim="800000"/>
            <a:headEnd/>
            <a:tailEnd/>
          </a:ln>
        </p:spPr>
      </p:pic>
      <p:sp>
        <p:nvSpPr>
          <p:cNvPr id="4" name="TextBox 9"/>
          <p:cNvSpPr txBox="1">
            <a:spLocks noChangeArrowheads="1"/>
          </p:cNvSpPr>
          <p:nvPr/>
        </p:nvSpPr>
        <p:spPr bwMode="auto">
          <a:xfrm>
            <a:off x="1398355" y="1018756"/>
            <a:ext cx="6704677" cy="830997"/>
          </a:xfrm>
          <a:prstGeom prst="rect">
            <a:avLst/>
          </a:prstGeom>
          <a:noFill/>
          <a:ln w="9525">
            <a:noFill/>
            <a:miter lim="800000"/>
            <a:headEnd/>
            <a:tailEnd/>
          </a:ln>
        </p:spPr>
        <p:txBody>
          <a:bodyPr wrap="square">
            <a:spAutoFit/>
          </a:bodyPr>
          <a:lstStyle/>
          <a:p>
            <a:r>
              <a:rPr lang="en-US" sz="2400" b="1" dirty="0" smtClean="0">
                <a:solidFill>
                  <a:schemeClr val="bg1"/>
                </a:solidFill>
              </a:rPr>
              <a:t>How do DFR’s programs align with strategies? </a:t>
            </a:r>
            <a:endParaRPr lang="en-US" sz="2400" b="1" dirty="0">
              <a:solidFill>
                <a:schemeClr val="bg1"/>
              </a:solidFill>
            </a:endParaRPr>
          </a:p>
        </p:txBody>
      </p:sp>
      <p:sp>
        <p:nvSpPr>
          <p:cNvPr id="5" name="TextBox 9"/>
          <p:cNvSpPr txBox="1">
            <a:spLocks noChangeArrowheads="1"/>
          </p:cNvSpPr>
          <p:nvPr/>
        </p:nvSpPr>
        <p:spPr bwMode="auto">
          <a:xfrm>
            <a:off x="1380277" y="3371872"/>
            <a:ext cx="6704677" cy="461665"/>
          </a:xfrm>
          <a:prstGeom prst="rect">
            <a:avLst/>
          </a:prstGeom>
          <a:noFill/>
          <a:ln w="9525">
            <a:noFill/>
            <a:miter lim="800000"/>
            <a:headEnd/>
            <a:tailEnd/>
          </a:ln>
        </p:spPr>
        <p:txBody>
          <a:bodyPr wrap="square">
            <a:spAutoFit/>
          </a:bodyPr>
          <a:lstStyle/>
          <a:p>
            <a:r>
              <a:rPr lang="en-US" sz="2400" b="1" dirty="0" smtClean="0">
                <a:solidFill>
                  <a:schemeClr val="bg1"/>
                </a:solidFill>
              </a:rPr>
              <a:t>Discussing strategy priorities and timelines </a:t>
            </a:r>
            <a:endParaRPr lang="en-US" sz="2400" b="1" dirty="0">
              <a:solidFill>
                <a:schemeClr val="bg1"/>
              </a:solidFill>
            </a:endParaRPr>
          </a:p>
        </p:txBody>
      </p:sp>
      <p:sp>
        <p:nvSpPr>
          <p:cNvPr id="6" name="TextBox 9"/>
          <p:cNvSpPr txBox="1">
            <a:spLocks noChangeArrowheads="1"/>
          </p:cNvSpPr>
          <p:nvPr/>
        </p:nvSpPr>
        <p:spPr bwMode="auto">
          <a:xfrm>
            <a:off x="1395775" y="2085538"/>
            <a:ext cx="6704677" cy="830997"/>
          </a:xfrm>
          <a:prstGeom prst="rect">
            <a:avLst/>
          </a:prstGeom>
          <a:noFill/>
          <a:ln w="9525">
            <a:noFill/>
            <a:miter lim="800000"/>
            <a:headEnd/>
            <a:tailEnd/>
          </a:ln>
        </p:spPr>
        <p:txBody>
          <a:bodyPr wrap="square">
            <a:spAutoFit/>
          </a:bodyPr>
          <a:lstStyle/>
          <a:p>
            <a:r>
              <a:rPr lang="en-US" sz="2400" b="1" dirty="0" smtClean="0">
                <a:solidFill>
                  <a:schemeClr val="bg1"/>
                </a:solidFill>
              </a:rPr>
              <a:t>Identifying partner DFR’s programs that align with strategies. </a:t>
            </a:r>
            <a:endParaRPr lang="en-US" sz="2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9"/>
          <p:cNvSpPr txBox="1">
            <a:spLocks noChangeArrowheads="1"/>
          </p:cNvSpPr>
          <p:nvPr/>
        </p:nvSpPr>
        <p:spPr bwMode="auto">
          <a:xfrm>
            <a:off x="522514" y="1527628"/>
            <a:ext cx="8240486" cy="3539430"/>
          </a:xfrm>
          <a:prstGeom prst="rect">
            <a:avLst/>
          </a:prstGeom>
          <a:noFill/>
          <a:ln w="9525">
            <a:noFill/>
            <a:miter lim="800000"/>
            <a:headEnd/>
            <a:tailEnd/>
          </a:ln>
        </p:spPr>
        <p:txBody>
          <a:bodyPr wrap="square">
            <a:spAutoFit/>
          </a:bodyPr>
          <a:lstStyle/>
          <a:p>
            <a:pPr algn="ctr"/>
            <a:r>
              <a:rPr lang="en-US" sz="3200" b="1" dirty="0">
                <a:solidFill>
                  <a:schemeClr val="bg1"/>
                </a:solidFill>
              </a:rPr>
              <a:t>The Assessment and Strategies </a:t>
            </a:r>
            <a:endParaRPr lang="en-US" sz="3200" b="1" dirty="0" smtClean="0">
              <a:solidFill>
                <a:schemeClr val="bg1"/>
              </a:solidFill>
            </a:endParaRPr>
          </a:p>
          <a:p>
            <a:pPr algn="ctr"/>
            <a:r>
              <a:rPr lang="en-US" sz="3200" b="1" dirty="0" smtClean="0">
                <a:solidFill>
                  <a:schemeClr val="bg1"/>
                </a:solidFill>
              </a:rPr>
              <a:t>Can </a:t>
            </a:r>
            <a:r>
              <a:rPr lang="en-US" sz="3200" b="1" dirty="0">
                <a:solidFill>
                  <a:schemeClr val="bg1"/>
                </a:solidFill>
              </a:rPr>
              <a:t>be Viewed Online</a:t>
            </a:r>
            <a:r>
              <a:rPr lang="en-US" sz="3200" b="1" dirty="0" smtClean="0">
                <a:solidFill>
                  <a:schemeClr val="bg1"/>
                </a:solidFill>
              </a:rPr>
              <a:t>:</a:t>
            </a:r>
          </a:p>
          <a:p>
            <a:pPr algn="ctr"/>
            <a:endParaRPr lang="en-US" sz="3200" b="1" dirty="0" smtClean="0">
              <a:solidFill>
                <a:schemeClr val="bg1"/>
              </a:solidFill>
            </a:endParaRPr>
          </a:p>
          <a:p>
            <a:pPr algn="ctr"/>
            <a:r>
              <a:rPr lang="en-US" sz="2800" dirty="0" smtClean="0">
                <a:solidFill>
                  <a:schemeClr val="bg1"/>
                </a:solidFill>
              </a:rPr>
              <a:t>http://www.ncforestassessment.com/index.htm</a:t>
            </a:r>
          </a:p>
          <a:p>
            <a:pPr algn="ctr"/>
            <a:endParaRPr lang="en-US" sz="2800" dirty="0" smtClean="0">
              <a:solidFill>
                <a:schemeClr val="bg1"/>
              </a:solidFill>
            </a:endParaRPr>
          </a:p>
          <a:p>
            <a:pPr algn="ctr"/>
            <a:endParaRPr lang="en-US" sz="2800" dirty="0" smtClean="0">
              <a:solidFill>
                <a:schemeClr val="bg1"/>
              </a:solidFill>
            </a:endParaRPr>
          </a:p>
          <a:p>
            <a:pPr algn="ctr"/>
            <a:r>
              <a:rPr lang="en-US" sz="4400" b="1" kern="10" dirty="0" smtClean="0">
                <a:ln w="50800"/>
                <a:solidFill>
                  <a:schemeClr val="bg1">
                    <a:shade val="50000"/>
                  </a:schemeClr>
                </a:solidFill>
                <a:latin typeface="Arial Black"/>
              </a:rPr>
              <a:t>Questions?</a:t>
            </a:r>
            <a:endParaRPr lang="en-US" sz="4400" dirty="0" smtClean="0">
              <a:solidFill>
                <a:schemeClr val="bg1"/>
              </a:solidFill>
            </a:endParaRPr>
          </a:p>
        </p:txBody>
      </p:sp>
      <p:pic>
        <p:nvPicPr>
          <p:cNvPr id="19460"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76400" y="1606632"/>
            <a:ext cx="8153400" cy="984885"/>
          </a:xfrm>
          <a:prstGeom prst="rect">
            <a:avLst/>
          </a:prstGeom>
          <a:noFill/>
          <a:ln w="9525">
            <a:noFill/>
            <a:miter lim="800000"/>
            <a:headEnd/>
            <a:tailEnd/>
          </a:ln>
          <a:effectLst/>
        </p:spPr>
        <p:txBody>
          <a:bodyPr>
            <a:spAutoFit/>
          </a:bodyPr>
          <a:lstStyle/>
          <a:p>
            <a:r>
              <a:rPr lang="en-US" dirty="0">
                <a:solidFill>
                  <a:schemeClr val="bg1">
                    <a:lumMod val="95000"/>
                  </a:schemeClr>
                </a:solidFill>
              </a:rPr>
              <a:t>Farm Bill Requirement &amp; Redesign Components:</a:t>
            </a:r>
          </a:p>
          <a:p>
            <a:r>
              <a:rPr lang="en-US" sz="2000" b="1" dirty="0">
                <a:solidFill>
                  <a:schemeClr val="bg1">
                    <a:lumMod val="95000"/>
                  </a:schemeClr>
                </a:solidFill>
              </a:rPr>
              <a:t>STATE ASSESSMENT AND RESOURCE STRATEGIES</a:t>
            </a:r>
            <a:endParaRPr lang="en-US" dirty="0">
              <a:solidFill>
                <a:schemeClr val="bg1">
                  <a:lumMod val="95000"/>
                </a:schemeClr>
              </a:solidFill>
            </a:endParaRPr>
          </a:p>
          <a:p>
            <a:r>
              <a:rPr lang="en-US" sz="2000" dirty="0">
                <a:solidFill>
                  <a:schemeClr val="bg1">
                    <a:lumMod val="95000"/>
                  </a:schemeClr>
                </a:solidFill>
              </a:rPr>
              <a:t>		         Final Guidance</a:t>
            </a:r>
            <a:endParaRPr lang="en-US" dirty="0">
              <a:solidFill>
                <a:schemeClr val="bg1">
                  <a:lumMod val="95000"/>
                </a:schemeClr>
              </a:solidFill>
            </a:endParaRPr>
          </a:p>
        </p:txBody>
      </p:sp>
      <p:pic>
        <p:nvPicPr>
          <p:cNvPr id="3" name="Picture 4"/>
          <p:cNvPicPr>
            <a:picLocks noChangeAspect="1" noChangeArrowheads="1"/>
          </p:cNvPicPr>
          <p:nvPr/>
        </p:nvPicPr>
        <p:blipFill>
          <a:blip r:embed="rId3" cstate="print"/>
          <a:srcRect/>
          <a:stretch>
            <a:fillRect/>
          </a:stretch>
        </p:blipFill>
        <p:spPr bwMode="auto">
          <a:xfrm>
            <a:off x="1371600" y="2673432"/>
            <a:ext cx="7162800" cy="152400"/>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792163" y="1446295"/>
            <a:ext cx="709612" cy="1379537"/>
          </a:xfrm>
          <a:prstGeom prst="rect">
            <a:avLst/>
          </a:prstGeom>
          <a:noFill/>
          <a:ln w="9525">
            <a:noFill/>
            <a:miter lim="800000"/>
            <a:headEnd/>
            <a:tailEnd/>
          </a:ln>
          <a:effectLst/>
        </p:spPr>
      </p:pic>
      <p:sp>
        <p:nvSpPr>
          <p:cNvPr id="5" name="Text Box 9"/>
          <p:cNvSpPr txBox="1">
            <a:spLocks noChangeArrowheads="1"/>
          </p:cNvSpPr>
          <p:nvPr/>
        </p:nvSpPr>
        <p:spPr bwMode="auto">
          <a:xfrm>
            <a:off x="746125" y="2943307"/>
            <a:ext cx="6647974" cy="1200329"/>
          </a:xfrm>
          <a:prstGeom prst="rect">
            <a:avLst/>
          </a:prstGeom>
          <a:noFill/>
          <a:ln w="9525">
            <a:noFill/>
            <a:miter lim="800000"/>
            <a:headEnd/>
            <a:tailEnd/>
          </a:ln>
          <a:effectLst/>
        </p:spPr>
        <p:txBody>
          <a:bodyPr wrap="none">
            <a:spAutoFit/>
          </a:bodyPr>
          <a:lstStyle/>
          <a:p>
            <a:r>
              <a:rPr lang="en-US" dirty="0">
                <a:solidFill>
                  <a:schemeClr val="bg1">
                    <a:lumMod val="95000"/>
                  </a:schemeClr>
                </a:solidFill>
              </a:rPr>
              <a:t>Assessment requirement resulted from:</a:t>
            </a:r>
          </a:p>
          <a:p>
            <a:r>
              <a:rPr lang="en-US" dirty="0">
                <a:solidFill>
                  <a:schemeClr val="bg1">
                    <a:lumMod val="95000"/>
                  </a:schemeClr>
                </a:solidFill>
              </a:rPr>
              <a:t>	1) USFS and NASF initiative to “redesign” the State &amp; </a:t>
            </a:r>
          </a:p>
          <a:p>
            <a:r>
              <a:rPr lang="en-US" dirty="0">
                <a:solidFill>
                  <a:schemeClr val="bg1">
                    <a:lumMod val="95000"/>
                  </a:schemeClr>
                </a:solidFill>
              </a:rPr>
              <a:t>	Private Forestry Program</a:t>
            </a:r>
          </a:p>
          <a:p>
            <a:r>
              <a:rPr lang="en-US" dirty="0">
                <a:solidFill>
                  <a:schemeClr val="bg1">
                    <a:lumMod val="95000"/>
                  </a:schemeClr>
                </a:solidFill>
              </a:rPr>
              <a:t>	2) Language in the 2008 Farm Bill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nector 3"/>
          <p:cNvSpPr/>
          <p:nvPr/>
        </p:nvSpPr>
        <p:spPr>
          <a:xfrm>
            <a:off x="342171" y="4038600"/>
            <a:ext cx="1307592" cy="7620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Threats to Working Forest</a:t>
            </a:r>
            <a:endParaRPr lang="en-US" sz="1200" dirty="0">
              <a:solidFill>
                <a:schemeClr val="bg1">
                  <a:lumMod val="95000"/>
                </a:schemeClr>
              </a:solidFill>
            </a:endParaRPr>
          </a:p>
        </p:txBody>
      </p:sp>
      <p:sp>
        <p:nvSpPr>
          <p:cNvPr id="3" name="Connector 10"/>
          <p:cNvSpPr/>
          <p:nvPr/>
        </p:nvSpPr>
        <p:spPr>
          <a:xfrm>
            <a:off x="1689315" y="4032248"/>
            <a:ext cx="1396056" cy="762000"/>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Ecosystem Services</a:t>
            </a:r>
            <a:endParaRPr lang="en-US" sz="1200" dirty="0">
              <a:solidFill>
                <a:schemeClr val="bg1">
                  <a:lumMod val="95000"/>
                </a:schemeClr>
              </a:solidFill>
            </a:endParaRPr>
          </a:p>
        </p:txBody>
      </p:sp>
      <p:sp>
        <p:nvSpPr>
          <p:cNvPr id="4" name="Connector 11"/>
          <p:cNvSpPr/>
          <p:nvPr/>
        </p:nvSpPr>
        <p:spPr>
          <a:xfrm>
            <a:off x="3053166" y="4032248"/>
            <a:ext cx="1565329" cy="762000"/>
          </a:xfrm>
          <a:prstGeom prst="flowChartConnector">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Forest Sustainability</a:t>
            </a:r>
            <a:endParaRPr lang="en-US" sz="1200" dirty="0">
              <a:solidFill>
                <a:schemeClr val="bg1">
                  <a:lumMod val="95000"/>
                </a:schemeClr>
              </a:solidFill>
            </a:endParaRPr>
          </a:p>
        </p:txBody>
      </p:sp>
      <p:sp>
        <p:nvSpPr>
          <p:cNvPr id="5" name="Connector 12"/>
          <p:cNvSpPr/>
          <p:nvPr/>
        </p:nvSpPr>
        <p:spPr>
          <a:xfrm>
            <a:off x="4623086" y="4038600"/>
            <a:ext cx="1374757" cy="762000"/>
          </a:xfrm>
          <a:prstGeom prst="flowChartConnector">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Maintaining  </a:t>
            </a:r>
            <a:r>
              <a:rPr lang="en-US" sz="1200" dirty="0">
                <a:solidFill>
                  <a:schemeClr val="bg1">
                    <a:lumMod val="95000"/>
                  </a:schemeClr>
                </a:solidFill>
              </a:rPr>
              <a:t>F</a:t>
            </a:r>
            <a:r>
              <a:rPr lang="en-US" sz="1200" dirty="0" smtClean="0">
                <a:solidFill>
                  <a:schemeClr val="bg1">
                    <a:lumMod val="95000"/>
                  </a:schemeClr>
                </a:solidFill>
              </a:rPr>
              <a:t>orest </a:t>
            </a:r>
            <a:r>
              <a:rPr lang="en-US" sz="1200" dirty="0">
                <a:solidFill>
                  <a:schemeClr val="bg1">
                    <a:lumMod val="95000"/>
                  </a:schemeClr>
                </a:solidFill>
              </a:rPr>
              <a:t>H</a:t>
            </a:r>
            <a:r>
              <a:rPr lang="en-US" sz="1200" dirty="0" smtClean="0">
                <a:solidFill>
                  <a:schemeClr val="bg1">
                    <a:lumMod val="95000"/>
                  </a:schemeClr>
                </a:solidFill>
              </a:rPr>
              <a:t>ealth</a:t>
            </a:r>
            <a:endParaRPr lang="en-US" sz="1200" dirty="0">
              <a:solidFill>
                <a:schemeClr val="bg1">
                  <a:lumMod val="95000"/>
                </a:schemeClr>
              </a:solidFill>
            </a:endParaRPr>
          </a:p>
        </p:txBody>
      </p:sp>
      <p:sp>
        <p:nvSpPr>
          <p:cNvPr id="6" name="Connector 13"/>
          <p:cNvSpPr/>
          <p:nvPr/>
        </p:nvSpPr>
        <p:spPr>
          <a:xfrm>
            <a:off x="6057171" y="4038600"/>
            <a:ext cx="1307592" cy="762000"/>
          </a:xfrm>
          <a:prstGeom prst="flowChartConnector">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Protecting from </a:t>
            </a:r>
          </a:p>
          <a:p>
            <a:pPr algn="ctr"/>
            <a:r>
              <a:rPr lang="en-US" sz="1200" dirty="0" smtClean="0">
                <a:solidFill>
                  <a:schemeClr val="bg1">
                    <a:lumMod val="95000"/>
                  </a:schemeClr>
                </a:solidFill>
              </a:rPr>
              <a:t>Wildfire Risk</a:t>
            </a:r>
            <a:endParaRPr lang="en-US" sz="1200" dirty="0">
              <a:solidFill>
                <a:schemeClr val="bg1">
                  <a:lumMod val="95000"/>
                </a:schemeClr>
              </a:solidFill>
            </a:endParaRPr>
          </a:p>
        </p:txBody>
      </p:sp>
      <p:sp>
        <p:nvSpPr>
          <p:cNvPr id="7" name="Connector 14"/>
          <p:cNvSpPr/>
          <p:nvPr/>
        </p:nvSpPr>
        <p:spPr>
          <a:xfrm>
            <a:off x="7468395" y="4032248"/>
            <a:ext cx="1412134" cy="762000"/>
          </a:xfrm>
          <a:prstGeom prst="flowChartConnector">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95000"/>
                  </a:schemeClr>
                </a:solidFill>
              </a:rPr>
              <a:t>Maintaining Viable Urban Forest</a:t>
            </a:r>
            <a:endParaRPr lang="en-US" sz="1200" dirty="0">
              <a:solidFill>
                <a:schemeClr val="bg1">
                  <a:lumMod val="95000"/>
                </a:schemeClr>
              </a:solidFill>
            </a:endParaRPr>
          </a:p>
        </p:txBody>
      </p:sp>
      <p:sp>
        <p:nvSpPr>
          <p:cNvPr id="8" name="Process 15"/>
          <p:cNvSpPr/>
          <p:nvPr/>
        </p:nvSpPr>
        <p:spPr>
          <a:xfrm>
            <a:off x="1885188" y="304800"/>
            <a:ext cx="5373624"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lumMod val="95000"/>
                  </a:schemeClr>
                </a:solidFill>
              </a:rPr>
              <a:t>Steering Committee (NC DFR Director’s Team)</a:t>
            </a:r>
            <a:endParaRPr lang="en-US" sz="2000" dirty="0">
              <a:solidFill>
                <a:schemeClr val="bg1">
                  <a:lumMod val="95000"/>
                </a:schemeClr>
              </a:solidFill>
            </a:endParaRPr>
          </a:p>
        </p:txBody>
      </p:sp>
      <p:sp>
        <p:nvSpPr>
          <p:cNvPr id="9" name="Process 17"/>
          <p:cNvSpPr/>
          <p:nvPr/>
        </p:nvSpPr>
        <p:spPr>
          <a:xfrm>
            <a:off x="5276088" y="1549656"/>
            <a:ext cx="2304288"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Outreach Committee (NC DFR)</a:t>
            </a:r>
            <a:endParaRPr lang="en-US" dirty="0">
              <a:solidFill>
                <a:schemeClr val="bg1">
                  <a:lumMod val="95000"/>
                </a:schemeClr>
              </a:solidFill>
            </a:endParaRPr>
          </a:p>
        </p:txBody>
      </p:sp>
      <p:sp>
        <p:nvSpPr>
          <p:cNvPr id="10" name="Process 38"/>
          <p:cNvSpPr/>
          <p:nvPr/>
        </p:nvSpPr>
        <p:spPr>
          <a:xfrm>
            <a:off x="2209800" y="2819400"/>
            <a:ext cx="4724400"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Assessment and Associated Strategies Coordinators</a:t>
            </a:r>
            <a:endParaRPr lang="en-US" dirty="0">
              <a:solidFill>
                <a:schemeClr val="bg1">
                  <a:lumMod val="95000"/>
                </a:schemeClr>
              </a:solidFill>
            </a:endParaRPr>
          </a:p>
        </p:txBody>
      </p:sp>
      <p:sp>
        <p:nvSpPr>
          <p:cNvPr id="11" name="Process 40"/>
          <p:cNvSpPr/>
          <p:nvPr/>
        </p:nvSpPr>
        <p:spPr>
          <a:xfrm>
            <a:off x="1394847" y="1574544"/>
            <a:ext cx="2393817"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95000"/>
                  </a:schemeClr>
                </a:solidFill>
              </a:rPr>
              <a:t>Technical Committee (NC DFR)</a:t>
            </a:r>
            <a:endParaRPr lang="en-US" dirty="0">
              <a:solidFill>
                <a:schemeClr val="bg1">
                  <a:lumMod val="95000"/>
                </a:schemeClr>
              </a:solidFill>
            </a:endParaRPr>
          </a:p>
        </p:txBody>
      </p:sp>
      <p:sp>
        <p:nvSpPr>
          <p:cNvPr id="12" name="Quad Arrow 11"/>
          <p:cNvSpPr/>
          <p:nvPr/>
        </p:nvSpPr>
        <p:spPr>
          <a:xfrm>
            <a:off x="3788664" y="914400"/>
            <a:ext cx="1487424" cy="1905000"/>
          </a:xfrm>
          <a:prstGeom prst="quadArrow">
            <a:avLst>
              <a:gd name="adj1" fmla="val 24225"/>
              <a:gd name="adj2" fmla="val 24225"/>
              <a:gd name="adj3" fmla="val 2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cxnSp>
        <p:nvCxnSpPr>
          <p:cNvPr id="13" name="Straight Connector 12"/>
          <p:cNvCxnSpPr>
            <a:stCxn id="10" idx="2"/>
            <a:endCxn id="2" idx="0"/>
          </p:cNvCxnSpPr>
          <p:nvPr/>
        </p:nvCxnSpPr>
        <p:spPr>
          <a:xfrm rot="5400000">
            <a:off x="2479184" y="1945784"/>
            <a:ext cx="609600" cy="35760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2"/>
            <a:endCxn id="3" idx="0"/>
          </p:cNvCxnSpPr>
          <p:nvPr/>
        </p:nvCxnSpPr>
        <p:spPr>
          <a:xfrm rot="5400000">
            <a:off x="3178048" y="2638296"/>
            <a:ext cx="603248" cy="2184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2"/>
            <a:endCxn id="4" idx="0"/>
          </p:cNvCxnSpPr>
          <p:nvPr/>
        </p:nvCxnSpPr>
        <p:spPr>
          <a:xfrm rot="5400000">
            <a:off x="3902292" y="3362540"/>
            <a:ext cx="603248" cy="736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2"/>
            <a:endCxn id="5" idx="0"/>
          </p:cNvCxnSpPr>
          <p:nvPr/>
        </p:nvCxnSpPr>
        <p:spPr>
          <a:xfrm rot="16200000" flipH="1">
            <a:off x="4636432" y="3364567"/>
            <a:ext cx="609600" cy="7384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0" idx="2"/>
            <a:endCxn id="6" idx="0"/>
          </p:cNvCxnSpPr>
          <p:nvPr/>
        </p:nvCxnSpPr>
        <p:spPr>
          <a:xfrm rot="16200000" flipH="1">
            <a:off x="5336683" y="2664316"/>
            <a:ext cx="609600" cy="21389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2"/>
            <a:endCxn id="7" idx="0"/>
          </p:cNvCxnSpPr>
          <p:nvPr/>
        </p:nvCxnSpPr>
        <p:spPr>
          <a:xfrm rot="16200000" flipH="1">
            <a:off x="6071607" y="1929393"/>
            <a:ext cx="603248" cy="3602462"/>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1376" y="5039533"/>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cxnSp>
        <p:nvCxnSpPr>
          <p:cNvPr id="20" name="Straight Connector 19"/>
          <p:cNvCxnSpPr>
            <a:stCxn id="2" idx="4"/>
            <a:endCxn id="19" idx="0"/>
          </p:cNvCxnSpPr>
          <p:nvPr/>
        </p:nvCxnSpPr>
        <p:spPr>
          <a:xfrm rot="5400000">
            <a:off x="876104" y="4919669"/>
            <a:ext cx="238933" cy="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3" idx="4"/>
          </p:cNvCxnSpPr>
          <p:nvPr/>
        </p:nvCxnSpPr>
        <p:spPr>
          <a:xfrm rot="16200000" flipH="1">
            <a:off x="2289199" y="4892391"/>
            <a:ext cx="239726" cy="43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4"/>
          </p:cNvCxnSpPr>
          <p:nvPr/>
        </p:nvCxnSpPr>
        <p:spPr>
          <a:xfrm rot="16200000" flipH="1">
            <a:off x="3721310" y="4908768"/>
            <a:ext cx="240520" cy="114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5" idx="4"/>
          </p:cNvCxnSpPr>
          <p:nvPr/>
        </p:nvCxnSpPr>
        <p:spPr>
          <a:xfrm rot="5400000">
            <a:off x="5172622" y="4904071"/>
            <a:ext cx="241315" cy="34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6" idx="4"/>
          </p:cNvCxnSpPr>
          <p:nvPr/>
        </p:nvCxnSpPr>
        <p:spPr>
          <a:xfrm rot="5400000">
            <a:off x="6587230" y="4918971"/>
            <a:ext cx="242109" cy="53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4"/>
          </p:cNvCxnSpPr>
          <p:nvPr/>
        </p:nvCxnSpPr>
        <p:spPr>
          <a:xfrm rot="5400000">
            <a:off x="8027274" y="4888374"/>
            <a:ext cx="241314" cy="53063"/>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77780" y="5036357"/>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7" name="TextBox 26"/>
          <p:cNvSpPr txBox="1"/>
          <p:nvPr/>
        </p:nvSpPr>
        <p:spPr>
          <a:xfrm>
            <a:off x="3212592" y="5030005"/>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8" name="TextBox 27"/>
          <p:cNvSpPr txBox="1"/>
          <p:nvPr/>
        </p:nvSpPr>
        <p:spPr>
          <a:xfrm>
            <a:off x="4622292" y="5036357"/>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29" name="TextBox 28"/>
          <p:cNvSpPr txBox="1"/>
          <p:nvPr/>
        </p:nvSpPr>
        <p:spPr>
          <a:xfrm>
            <a:off x="6057172" y="5039533"/>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
        <p:nvSpPr>
          <p:cNvPr id="30" name="TextBox 29"/>
          <p:cNvSpPr txBox="1"/>
          <p:nvPr/>
        </p:nvSpPr>
        <p:spPr>
          <a:xfrm>
            <a:off x="7467600" y="5030005"/>
            <a:ext cx="1307592" cy="1754326"/>
          </a:xfrm>
          <a:prstGeom prst="rect">
            <a:avLst/>
          </a:prstGeom>
          <a:noFill/>
          <a:ln>
            <a:solidFill>
              <a:schemeClr val="tx1"/>
            </a:solidFill>
          </a:ln>
        </p:spPr>
        <p:txBody>
          <a:bodyPr wrap="square" rtlCol="0">
            <a:spAutoFit/>
          </a:bodyPr>
          <a:lstStyle/>
          <a:p>
            <a:r>
              <a:rPr lang="en-US" dirty="0" smtClean="0">
                <a:solidFill>
                  <a:schemeClr val="bg1">
                    <a:lumMod val="95000"/>
                  </a:schemeClr>
                </a:solidFill>
              </a:rPr>
              <a:t>Lead</a:t>
            </a:r>
          </a:p>
          <a:p>
            <a:r>
              <a:rPr lang="en-US" dirty="0" smtClean="0">
                <a:solidFill>
                  <a:schemeClr val="bg1">
                    <a:lumMod val="95000"/>
                  </a:schemeClr>
                </a:solidFill>
              </a:rPr>
              <a:t>Scribe</a:t>
            </a:r>
          </a:p>
          <a:p>
            <a:r>
              <a:rPr lang="en-US" dirty="0" smtClean="0">
                <a:solidFill>
                  <a:schemeClr val="bg1">
                    <a:lumMod val="95000"/>
                  </a:schemeClr>
                </a:solidFill>
              </a:rPr>
              <a:t>DFR Liaison</a:t>
            </a:r>
          </a:p>
          <a:p>
            <a:r>
              <a:rPr lang="en-US" dirty="0" smtClean="0">
                <a:solidFill>
                  <a:schemeClr val="bg1">
                    <a:lumMod val="95000"/>
                  </a:schemeClr>
                </a:solidFill>
              </a:rPr>
              <a:t>GIS</a:t>
            </a:r>
          </a:p>
          <a:p>
            <a:r>
              <a:rPr lang="en-US" dirty="0" smtClean="0">
                <a:solidFill>
                  <a:schemeClr val="bg1">
                    <a:lumMod val="95000"/>
                  </a:schemeClr>
                </a:solidFill>
              </a:rPr>
              <a:t>Members</a:t>
            </a:r>
            <a:endParaRPr lang="en-US" dirty="0">
              <a:solidFill>
                <a:schemeClr val="bg1">
                  <a:lumMod val="9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790956" y="2973385"/>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tIns="91440" bIns="91440" rtlCol="0" anchor="ctr"/>
          <a:lstStyle/>
          <a:p>
            <a:pPr algn="r"/>
            <a:r>
              <a:rPr lang="en-US" sz="2400" dirty="0" smtClean="0"/>
              <a:t>NC DFR    </a:t>
            </a:r>
            <a:endParaRPr lang="en-US" sz="2400" dirty="0"/>
          </a:p>
        </p:txBody>
      </p:sp>
      <p:sp>
        <p:nvSpPr>
          <p:cNvPr id="3" name="Down Arrow 2"/>
          <p:cNvSpPr/>
          <p:nvPr/>
        </p:nvSpPr>
        <p:spPr>
          <a:xfrm>
            <a:off x="1776985" y="2973385"/>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r"/>
            <a:r>
              <a:rPr lang="en-US" sz="2400" dirty="0" smtClean="0"/>
              <a:t>Partners</a:t>
            </a:r>
            <a:endParaRPr lang="en-US" sz="2400" dirty="0"/>
          </a:p>
        </p:txBody>
      </p:sp>
      <p:sp>
        <p:nvSpPr>
          <p:cNvPr id="4" name="Connector 3"/>
          <p:cNvSpPr/>
          <p:nvPr/>
        </p:nvSpPr>
        <p:spPr>
          <a:xfrm>
            <a:off x="405384" y="609600"/>
            <a:ext cx="1307592" cy="762000"/>
          </a:xfrm>
          <a:prstGeom prst="flowChartConnecto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Threats to Working Forest</a:t>
            </a:r>
            <a:endParaRPr lang="en-US" sz="1000" dirty="0"/>
          </a:p>
        </p:txBody>
      </p:sp>
      <p:sp>
        <p:nvSpPr>
          <p:cNvPr id="5" name="Connector 10"/>
          <p:cNvSpPr/>
          <p:nvPr/>
        </p:nvSpPr>
        <p:spPr>
          <a:xfrm>
            <a:off x="1776984" y="609600"/>
            <a:ext cx="1307592" cy="762000"/>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Ecosystem Services</a:t>
            </a:r>
            <a:endParaRPr lang="en-US" sz="1000" dirty="0"/>
          </a:p>
        </p:txBody>
      </p:sp>
      <p:sp>
        <p:nvSpPr>
          <p:cNvPr id="6" name="Connector 11"/>
          <p:cNvSpPr/>
          <p:nvPr/>
        </p:nvSpPr>
        <p:spPr>
          <a:xfrm>
            <a:off x="3148584" y="609600"/>
            <a:ext cx="1330426" cy="762000"/>
          </a:xfrm>
          <a:prstGeom prst="flowChartConnector">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Forest Sustainability</a:t>
            </a:r>
            <a:endParaRPr lang="en-US" sz="1000" dirty="0"/>
          </a:p>
        </p:txBody>
      </p:sp>
      <p:sp>
        <p:nvSpPr>
          <p:cNvPr id="7" name="Connector 12"/>
          <p:cNvSpPr/>
          <p:nvPr/>
        </p:nvSpPr>
        <p:spPr>
          <a:xfrm>
            <a:off x="4596384" y="609600"/>
            <a:ext cx="1307592" cy="762000"/>
          </a:xfrm>
          <a:prstGeom prst="flowChartConnector">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Maintaining  </a:t>
            </a:r>
            <a:r>
              <a:rPr lang="en-US" sz="1000" dirty="0"/>
              <a:t>F</a:t>
            </a:r>
            <a:r>
              <a:rPr lang="en-US" sz="1000" dirty="0" smtClean="0"/>
              <a:t>orest </a:t>
            </a:r>
            <a:r>
              <a:rPr lang="en-US" sz="1000" dirty="0"/>
              <a:t>H</a:t>
            </a:r>
            <a:r>
              <a:rPr lang="en-US" sz="1000" dirty="0" smtClean="0"/>
              <a:t>ealth</a:t>
            </a:r>
            <a:endParaRPr lang="en-US" sz="1000" dirty="0"/>
          </a:p>
        </p:txBody>
      </p:sp>
      <p:sp>
        <p:nvSpPr>
          <p:cNvPr id="8" name="Connector 13"/>
          <p:cNvSpPr/>
          <p:nvPr/>
        </p:nvSpPr>
        <p:spPr>
          <a:xfrm>
            <a:off x="6120384" y="609600"/>
            <a:ext cx="1307592" cy="762000"/>
          </a:xfrm>
          <a:prstGeom prst="flowChartConnector">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Protecting from </a:t>
            </a:r>
          </a:p>
          <a:p>
            <a:pPr algn="ctr"/>
            <a:r>
              <a:rPr lang="en-US" sz="1000" dirty="0" smtClean="0"/>
              <a:t>Wildfire Risk</a:t>
            </a:r>
            <a:endParaRPr lang="en-US" sz="1000" dirty="0"/>
          </a:p>
        </p:txBody>
      </p:sp>
      <p:sp>
        <p:nvSpPr>
          <p:cNvPr id="9" name="Connector 14"/>
          <p:cNvSpPr/>
          <p:nvPr/>
        </p:nvSpPr>
        <p:spPr>
          <a:xfrm>
            <a:off x="7644384" y="609600"/>
            <a:ext cx="1307592" cy="762000"/>
          </a:xfrm>
          <a:prstGeom prst="flowChartConnector">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Maintaining Viable </a:t>
            </a:r>
          </a:p>
          <a:p>
            <a:pPr algn="ctr"/>
            <a:r>
              <a:rPr lang="en-US" sz="1000" dirty="0" smtClean="0"/>
              <a:t>Urban Forest</a:t>
            </a:r>
            <a:endParaRPr lang="en-US" sz="1000" dirty="0"/>
          </a:p>
        </p:txBody>
      </p:sp>
      <p:sp>
        <p:nvSpPr>
          <p:cNvPr id="10" name="Process 15"/>
          <p:cNvSpPr/>
          <p:nvPr/>
        </p:nvSpPr>
        <p:spPr>
          <a:xfrm>
            <a:off x="373380" y="2362200"/>
            <a:ext cx="2679192"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Conserving working forest landscapes</a:t>
            </a:r>
            <a:endParaRPr lang="en-US" sz="2000" dirty="0"/>
          </a:p>
        </p:txBody>
      </p:sp>
      <p:sp>
        <p:nvSpPr>
          <p:cNvPr id="11" name="Process 16"/>
          <p:cNvSpPr/>
          <p:nvPr/>
        </p:nvSpPr>
        <p:spPr>
          <a:xfrm>
            <a:off x="3224784" y="2362200"/>
            <a:ext cx="2679192"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Protecting forest from harm</a:t>
            </a:r>
            <a:endParaRPr lang="en-US" sz="2000" dirty="0"/>
          </a:p>
        </p:txBody>
      </p:sp>
      <p:sp>
        <p:nvSpPr>
          <p:cNvPr id="12" name="Process 17"/>
          <p:cNvSpPr/>
          <p:nvPr/>
        </p:nvSpPr>
        <p:spPr>
          <a:xfrm>
            <a:off x="6120384" y="2362200"/>
            <a:ext cx="2679192" cy="609600"/>
          </a:xfrm>
          <a:prstGeom prst="flowChartProcess">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Enhancing public benefit from trees and forest</a:t>
            </a:r>
            <a:endParaRPr lang="en-US" dirty="0"/>
          </a:p>
        </p:txBody>
      </p:sp>
      <p:cxnSp>
        <p:nvCxnSpPr>
          <p:cNvPr id="13" name="Straight Connector 12"/>
          <p:cNvCxnSpPr/>
          <p:nvPr/>
        </p:nvCxnSpPr>
        <p:spPr>
          <a:xfrm rot="16200000" flipH="1">
            <a:off x="1040892" y="1626108"/>
            <a:ext cx="990600" cy="48158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11" idx="0"/>
          </p:cNvCxnSpPr>
          <p:nvPr/>
        </p:nvCxnSpPr>
        <p:spPr>
          <a:xfrm>
            <a:off x="1295400" y="1371600"/>
            <a:ext cx="3268980" cy="9906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4"/>
            <a:endCxn id="10" idx="0"/>
          </p:cNvCxnSpPr>
          <p:nvPr/>
        </p:nvCxnSpPr>
        <p:spPr>
          <a:xfrm rot="5400000">
            <a:off x="1576578" y="1507998"/>
            <a:ext cx="990600" cy="7178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4"/>
            <a:endCxn id="11" idx="0"/>
          </p:cNvCxnSpPr>
          <p:nvPr/>
        </p:nvCxnSpPr>
        <p:spPr>
          <a:xfrm rot="16200000" flipH="1">
            <a:off x="3002280" y="800100"/>
            <a:ext cx="990600" cy="2133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5" idx="4"/>
            <a:endCxn id="12" idx="0"/>
          </p:cNvCxnSpPr>
          <p:nvPr/>
        </p:nvCxnSpPr>
        <p:spPr>
          <a:xfrm rot="16200000" flipH="1">
            <a:off x="4450080" y="-647700"/>
            <a:ext cx="990600" cy="5029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6" idx="4"/>
            <a:endCxn id="10" idx="0"/>
          </p:cNvCxnSpPr>
          <p:nvPr/>
        </p:nvCxnSpPr>
        <p:spPr>
          <a:xfrm rot="5400000">
            <a:off x="2268087" y="816490"/>
            <a:ext cx="990600" cy="2100821"/>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4"/>
            <a:endCxn id="11" idx="0"/>
          </p:cNvCxnSpPr>
          <p:nvPr/>
        </p:nvCxnSpPr>
        <p:spPr>
          <a:xfrm rot="16200000" flipH="1">
            <a:off x="3693788" y="1491608"/>
            <a:ext cx="990600" cy="75058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6" idx="4"/>
            <a:endCxn id="12" idx="0"/>
          </p:cNvCxnSpPr>
          <p:nvPr/>
        </p:nvCxnSpPr>
        <p:spPr>
          <a:xfrm rot="16200000" flipH="1">
            <a:off x="5141588" y="43808"/>
            <a:ext cx="990600" cy="364618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7" idx="4"/>
            <a:endCxn id="10" idx="0"/>
          </p:cNvCxnSpPr>
          <p:nvPr/>
        </p:nvCxnSpPr>
        <p:spPr>
          <a:xfrm rot="5400000">
            <a:off x="2986278" y="98298"/>
            <a:ext cx="990600" cy="353720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7" idx="4"/>
          </p:cNvCxnSpPr>
          <p:nvPr/>
        </p:nvCxnSpPr>
        <p:spPr>
          <a:xfrm rot="5400000">
            <a:off x="4427982" y="1540002"/>
            <a:ext cx="990600" cy="65379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7" idx="4"/>
            <a:endCxn id="12" idx="0"/>
          </p:cNvCxnSpPr>
          <p:nvPr/>
        </p:nvCxnSpPr>
        <p:spPr>
          <a:xfrm rot="16200000" flipH="1">
            <a:off x="5859780" y="762000"/>
            <a:ext cx="990600" cy="2209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8" idx="4"/>
            <a:endCxn id="11" idx="0"/>
          </p:cNvCxnSpPr>
          <p:nvPr/>
        </p:nvCxnSpPr>
        <p:spPr>
          <a:xfrm rot="5400000">
            <a:off x="5173980" y="762000"/>
            <a:ext cx="990600" cy="22098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8" idx="4"/>
            <a:endCxn id="10" idx="0"/>
          </p:cNvCxnSpPr>
          <p:nvPr/>
        </p:nvCxnSpPr>
        <p:spPr>
          <a:xfrm rot="5400000">
            <a:off x="3748278" y="-663702"/>
            <a:ext cx="990600" cy="5061204"/>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9" idx="4"/>
            <a:endCxn id="11" idx="0"/>
          </p:cNvCxnSpPr>
          <p:nvPr/>
        </p:nvCxnSpPr>
        <p:spPr>
          <a:xfrm rot="5400000">
            <a:off x="5935980" y="0"/>
            <a:ext cx="990600" cy="37338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4"/>
            <a:endCxn id="12" idx="0"/>
          </p:cNvCxnSpPr>
          <p:nvPr/>
        </p:nvCxnSpPr>
        <p:spPr>
          <a:xfrm rot="5400000">
            <a:off x="7383780" y="1447800"/>
            <a:ext cx="990600" cy="83820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Down Arrow 27"/>
          <p:cNvSpPr/>
          <p:nvPr/>
        </p:nvSpPr>
        <p:spPr>
          <a:xfrm>
            <a:off x="3521964" y="2970213"/>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tIns="91440" bIns="91440" rtlCol="0" anchor="ctr"/>
          <a:lstStyle/>
          <a:p>
            <a:pPr algn="r"/>
            <a:r>
              <a:rPr lang="en-US" sz="2400" dirty="0" smtClean="0"/>
              <a:t>NC DFR    </a:t>
            </a:r>
            <a:endParaRPr lang="en-US" sz="2400" dirty="0"/>
          </a:p>
        </p:txBody>
      </p:sp>
      <p:sp>
        <p:nvSpPr>
          <p:cNvPr id="29" name="Down Arrow 28"/>
          <p:cNvSpPr/>
          <p:nvPr/>
        </p:nvSpPr>
        <p:spPr>
          <a:xfrm>
            <a:off x="6505956" y="2973385"/>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tIns="91440" bIns="91440" rtlCol="0" anchor="ctr"/>
          <a:lstStyle/>
          <a:p>
            <a:pPr algn="r"/>
            <a:r>
              <a:rPr lang="en-US" sz="2400" dirty="0" smtClean="0"/>
              <a:t>NC DFR    </a:t>
            </a:r>
            <a:endParaRPr lang="en-US" sz="2400" dirty="0"/>
          </a:p>
        </p:txBody>
      </p:sp>
      <p:sp>
        <p:nvSpPr>
          <p:cNvPr id="30" name="Down Arrow 29"/>
          <p:cNvSpPr/>
          <p:nvPr/>
        </p:nvSpPr>
        <p:spPr>
          <a:xfrm>
            <a:off x="4596384" y="2973385"/>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r"/>
            <a:r>
              <a:rPr lang="en-US" sz="2400" dirty="0" smtClean="0"/>
              <a:t>Partners</a:t>
            </a:r>
            <a:endParaRPr lang="en-US" sz="2400" dirty="0"/>
          </a:p>
        </p:txBody>
      </p:sp>
      <p:sp>
        <p:nvSpPr>
          <p:cNvPr id="31" name="Down Arrow 30"/>
          <p:cNvSpPr/>
          <p:nvPr/>
        </p:nvSpPr>
        <p:spPr>
          <a:xfrm>
            <a:off x="7644384" y="2971800"/>
            <a:ext cx="922020" cy="2443512"/>
          </a:xfrm>
          <a:prstGeom prst="downArrow">
            <a:avLst/>
          </a:prstGeom>
          <a:solidFill>
            <a:srgbClr val="99663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r"/>
            <a:r>
              <a:rPr lang="en-US" sz="2400" dirty="0" smtClean="0"/>
              <a:t>Partners</a:t>
            </a:r>
            <a:endParaRPr lang="en-US" sz="2400" dirty="0"/>
          </a:p>
        </p:txBody>
      </p:sp>
      <p:sp>
        <p:nvSpPr>
          <p:cNvPr id="32" name="TextBox 31"/>
          <p:cNvSpPr txBox="1"/>
          <p:nvPr/>
        </p:nvSpPr>
        <p:spPr>
          <a:xfrm>
            <a:off x="373380" y="4214485"/>
            <a:ext cx="8546592" cy="692497"/>
          </a:xfrm>
          <a:prstGeom prst="rect">
            <a:avLst/>
          </a:prstGeom>
          <a:noFill/>
          <a:ln>
            <a:solidFill>
              <a:srgbClr val="FFC000"/>
            </a:solidFill>
          </a:ln>
        </p:spPr>
        <p:txBody>
          <a:bodyPr wrap="square" rtlCol="0">
            <a:spAutoFit/>
          </a:bodyPr>
          <a:lstStyle/>
          <a:p>
            <a:pPr algn="ctr"/>
            <a:r>
              <a:rPr lang="en-US" sz="3900" dirty="0" smtClean="0">
                <a:solidFill>
                  <a:srgbClr val="FFC000"/>
                </a:solidFill>
              </a:rPr>
              <a:t>Assessment</a:t>
            </a:r>
            <a:endParaRPr lang="en-US" sz="3900" dirty="0">
              <a:solidFill>
                <a:srgbClr val="FFC000"/>
              </a:solidFill>
            </a:endParaRPr>
          </a:p>
        </p:txBody>
      </p:sp>
      <p:sp>
        <p:nvSpPr>
          <p:cNvPr id="33" name="TextBox 32"/>
          <p:cNvSpPr txBox="1"/>
          <p:nvPr/>
        </p:nvSpPr>
        <p:spPr>
          <a:xfrm>
            <a:off x="443484" y="5416897"/>
            <a:ext cx="8546592" cy="707886"/>
          </a:xfrm>
          <a:prstGeom prst="rect">
            <a:avLst/>
          </a:prstGeom>
          <a:noFill/>
          <a:ln>
            <a:solidFill>
              <a:srgbClr val="FFC000"/>
            </a:solidFill>
          </a:ln>
        </p:spPr>
        <p:txBody>
          <a:bodyPr wrap="square" rtlCol="0">
            <a:spAutoFit/>
          </a:bodyPr>
          <a:lstStyle/>
          <a:p>
            <a:pPr algn="ctr"/>
            <a:r>
              <a:rPr lang="en-US" sz="4000" dirty="0" smtClean="0">
                <a:solidFill>
                  <a:srgbClr val="FFC000"/>
                </a:solidFill>
              </a:rPr>
              <a:t>Strategies</a:t>
            </a:r>
            <a:endParaRPr lang="en-US" sz="4000" dirty="0">
              <a:solidFill>
                <a:srgbClr val="FFC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3075"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3076" name="WordArt 4"/>
          <p:cNvSpPr>
            <a:spLocks noChangeArrowheads="1" noChangeShapeType="1" noTextEdit="1"/>
          </p:cNvSpPr>
          <p:nvPr/>
        </p:nvSpPr>
        <p:spPr bwMode="auto">
          <a:xfrm>
            <a:off x="1787525" y="2495549"/>
            <a:ext cx="6400800" cy="548640"/>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1) Conserve Working Forests</a:t>
            </a:r>
          </a:p>
        </p:txBody>
      </p:sp>
      <p:sp>
        <p:nvSpPr>
          <p:cNvPr id="3077" name="WordArt 4"/>
          <p:cNvSpPr>
            <a:spLocks noChangeArrowheads="1" noChangeShapeType="1" noTextEdit="1"/>
          </p:cNvSpPr>
          <p:nvPr/>
        </p:nvSpPr>
        <p:spPr bwMode="auto">
          <a:xfrm>
            <a:off x="1804988" y="3362325"/>
            <a:ext cx="6583680" cy="548640"/>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2) Protect Forests from Harm</a:t>
            </a:r>
          </a:p>
        </p:txBody>
      </p:sp>
      <p:sp>
        <p:nvSpPr>
          <p:cNvPr id="3078" name="WordArt 4"/>
          <p:cNvSpPr>
            <a:spLocks noChangeArrowheads="1" noChangeShapeType="1" noTextEdit="1"/>
          </p:cNvSpPr>
          <p:nvPr/>
        </p:nvSpPr>
        <p:spPr bwMode="auto">
          <a:xfrm>
            <a:off x="1819274" y="4183062"/>
            <a:ext cx="6766560" cy="1188720"/>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3) Enhance Public Benefit from</a:t>
            </a:r>
          </a:p>
          <a:p>
            <a:pPr algn="ctr">
              <a:defRPr/>
            </a:pPr>
            <a:r>
              <a:rPr lang="en-US" sz="4800" b="1" kern="10" dirty="0">
                <a:ln w="50800"/>
                <a:solidFill>
                  <a:schemeClr val="bg1">
                    <a:shade val="50000"/>
                  </a:schemeClr>
                </a:solidFill>
                <a:latin typeface="Arial Black"/>
              </a:rPr>
              <a:t>Trees and Forests</a:t>
            </a:r>
          </a:p>
        </p:txBody>
      </p:sp>
      <p:sp>
        <p:nvSpPr>
          <p:cNvPr id="3079" name="WordArt 3"/>
          <p:cNvSpPr>
            <a:spLocks noChangeArrowheads="1" noChangeShapeType="1" noTextEdit="1"/>
          </p:cNvSpPr>
          <p:nvPr/>
        </p:nvSpPr>
        <p:spPr bwMode="auto">
          <a:xfrm>
            <a:off x="1724024" y="1208088"/>
            <a:ext cx="6766560" cy="1371600"/>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Focused on Three Themes</a:t>
            </a:r>
          </a:p>
          <a:p>
            <a:pPr algn="ctr">
              <a:defRPr/>
            </a:pPr>
            <a:endParaRPr lang="en-US" sz="4800" b="1" kern="10" dirty="0">
              <a:ln w="50800"/>
              <a:solidFill>
                <a:schemeClr val="bg1">
                  <a:shade val="50000"/>
                </a:schemeClr>
              </a:solidFill>
              <a:latin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4099"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4100" name="WordArt 3"/>
          <p:cNvSpPr>
            <a:spLocks noChangeArrowheads="1" noChangeShapeType="1" noTextEdit="1"/>
          </p:cNvSpPr>
          <p:nvPr/>
        </p:nvSpPr>
        <p:spPr bwMode="auto">
          <a:xfrm>
            <a:off x="1724025" y="450850"/>
            <a:ext cx="5607050" cy="682625"/>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Conserve Working Forests</a:t>
            </a:r>
          </a:p>
        </p:txBody>
      </p:sp>
      <p:sp>
        <p:nvSpPr>
          <p:cNvPr id="9" name="TextBox 8"/>
          <p:cNvSpPr txBox="1"/>
          <p:nvPr/>
        </p:nvSpPr>
        <p:spPr>
          <a:xfrm>
            <a:off x="1797050" y="1174750"/>
            <a:ext cx="6464300" cy="522288"/>
          </a:xfrm>
          <a:prstGeom prst="rect">
            <a:avLst/>
          </a:prstGeom>
          <a:noFill/>
        </p:spPr>
        <p:txBody>
          <a:bodyPr>
            <a:spAutoFit/>
          </a:bodyPr>
          <a:lstStyle/>
          <a:p>
            <a:pPr>
              <a:defRPr/>
            </a:pPr>
            <a:r>
              <a:rPr lang="en-US" sz="2800" b="1" dirty="0">
                <a:solidFill>
                  <a:schemeClr val="accent5"/>
                </a:solidFill>
              </a:rPr>
              <a:t>1)  North Carolina’s Forests 2007</a:t>
            </a:r>
          </a:p>
        </p:txBody>
      </p:sp>
      <p:sp>
        <p:nvSpPr>
          <p:cNvPr id="10" name="TextBox 9"/>
          <p:cNvSpPr txBox="1"/>
          <p:nvPr/>
        </p:nvSpPr>
        <p:spPr>
          <a:xfrm>
            <a:off x="1811338" y="1728788"/>
            <a:ext cx="6462712" cy="522287"/>
          </a:xfrm>
          <a:prstGeom prst="rect">
            <a:avLst/>
          </a:prstGeom>
          <a:noFill/>
        </p:spPr>
        <p:txBody>
          <a:bodyPr>
            <a:spAutoFit/>
          </a:bodyPr>
          <a:lstStyle/>
          <a:p>
            <a:pPr>
              <a:defRPr/>
            </a:pPr>
            <a:r>
              <a:rPr lang="en-US" sz="2800" b="1" dirty="0">
                <a:solidFill>
                  <a:schemeClr val="accent5"/>
                </a:solidFill>
              </a:rPr>
              <a:t>2)  Declining Forest Types</a:t>
            </a:r>
          </a:p>
        </p:txBody>
      </p:sp>
      <p:sp>
        <p:nvSpPr>
          <p:cNvPr id="11" name="TextBox 10"/>
          <p:cNvSpPr txBox="1"/>
          <p:nvPr/>
        </p:nvSpPr>
        <p:spPr>
          <a:xfrm>
            <a:off x="1811338" y="2284413"/>
            <a:ext cx="7115175" cy="523875"/>
          </a:xfrm>
          <a:prstGeom prst="rect">
            <a:avLst/>
          </a:prstGeom>
          <a:noFill/>
        </p:spPr>
        <p:txBody>
          <a:bodyPr>
            <a:spAutoFit/>
          </a:bodyPr>
          <a:lstStyle/>
          <a:p>
            <a:pPr marL="457200" indent="-457200">
              <a:defRPr/>
            </a:pPr>
            <a:r>
              <a:rPr lang="en-US" sz="2800" b="1" dirty="0">
                <a:solidFill>
                  <a:schemeClr val="accent5"/>
                </a:solidFill>
              </a:rPr>
              <a:t>3)  Family &amp; Minority Forests Ownership</a:t>
            </a:r>
          </a:p>
        </p:txBody>
      </p:sp>
      <p:sp>
        <p:nvSpPr>
          <p:cNvPr id="12" name="TextBox 11"/>
          <p:cNvSpPr txBox="1"/>
          <p:nvPr/>
        </p:nvSpPr>
        <p:spPr>
          <a:xfrm>
            <a:off x="1825625" y="2882900"/>
            <a:ext cx="6791325" cy="1385888"/>
          </a:xfrm>
          <a:prstGeom prst="rect">
            <a:avLst/>
          </a:prstGeom>
          <a:noFill/>
        </p:spPr>
        <p:txBody>
          <a:bodyPr>
            <a:spAutoFit/>
          </a:bodyPr>
          <a:lstStyle/>
          <a:p>
            <a:pPr marL="508000" indent="-508000">
              <a:defRPr/>
            </a:pPr>
            <a:r>
              <a:rPr lang="en-US" sz="2800" b="1" dirty="0">
                <a:solidFill>
                  <a:schemeClr val="accent5"/>
                </a:solidFill>
              </a:rPr>
              <a:t>4)  Population Growth </a:t>
            </a:r>
            <a:r>
              <a:rPr lang="en-US" sz="2800" b="1" dirty="0" smtClean="0">
                <a:solidFill>
                  <a:schemeClr val="accent5"/>
                </a:solidFill>
              </a:rPr>
              <a:t>&amp; Land </a:t>
            </a:r>
            <a:r>
              <a:rPr lang="en-US" sz="2800" b="1" dirty="0">
                <a:solidFill>
                  <a:schemeClr val="accent5"/>
                </a:solidFill>
              </a:rPr>
              <a:t>Use Change Impacts on Forest Resources</a:t>
            </a:r>
          </a:p>
        </p:txBody>
      </p:sp>
      <p:sp>
        <p:nvSpPr>
          <p:cNvPr id="13" name="TextBox 12"/>
          <p:cNvSpPr txBox="1"/>
          <p:nvPr/>
        </p:nvSpPr>
        <p:spPr>
          <a:xfrm>
            <a:off x="1824038" y="4211638"/>
            <a:ext cx="6789737" cy="1385887"/>
          </a:xfrm>
          <a:prstGeom prst="rect">
            <a:avLst/>
          </a:prstGeom>
          <a:noFill/>
        </p:spPr>
        <p:txBody>
          <a:bodyPr>
            <a:spAutoFit/>
          </a:bodyPr>
          <a:lstStyle/>
          <a:p>
            <a:pPr marL="508000" indent="-508000">
              <a:defRPr/>
            </a:pPr>
            <a:r>
              <a:rPr lang="en-US" sz="2800" b="1" dirty="0">
                <a:solidFill>
                  <a:schemeClr val="accent5"/>
                </a:solidFill>
              </a:rPr>
              <a:t>5)  Forest Management Practices for Forestry &amp; Wildlife Management in North Carolina</a:t>
            </a:r>
          </a:p>
        </p:txBody>
      </p:sp>
      <p:sp>
        <p:nvSpPr>
          <p:cNvPr id="14" name="TextBox 13"/>
          <p:cNvSpPr txBox="1"/>
          <p:nvPr/>
        </p:nvSpPr>
        <p:spPr>
          <a:xfrm>
            <a:off x="1825625" y="5546725"/>
            <a:ext cx="6462713" cy="954088"/>
          </a:xfrm>
          <a:prstGeom prst="rect">
            <a:avLst/>
          </a:prstGeom>
          <a:noFill/>
        </p:spPr>
        <p:txBody>
          <a:bodyPr>
            <a:spAutoFit/>
          </a:bodyPr>
          <a:lstStyle/>
          <a:p>
            <a:pPr marL="508000" indent="-508000">
              <a:defRPr/>
            </a:pPr>
            <a:r>
              <a:rPr lang="en-US" sz="2800" b="1" dirty="0">
                <a:solidFill>
                  <a:schemeClr val="accent5"/>
                </a:solidFill>
              </a:rPr>
              <a:t>6)  Emerging Markets in Ecosystem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5123"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5124" name="WordArt 3"/>
          <p:cNvSpPr>
            <a:spLocks noChangeArrowheads="1" noChangeShapeType="1" noTextEdit="1"/>
          </p:cNvSpPr>
          <p:nvPr/>
        </p:nvSpPr>
        <p:spPr bwMode="auto">
          <a:xfrm>
            <a:off x="1724025" y="501650"/>
            <a:ext cx="6257925" cy="666750"/>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Protect Forests from Harm</a:t>
            </a:r>
          </a:p>
        </p:txBody>
      </p:sp>
      <p:sp>
        <p:nvSpPr>
          <p:cNvPr id="9" name="TextBox 8"/>
          <p:cNvSpPr txBox="1"/>
          <p:nvPr/>
        </p:nvSpPr>
        <p:spPr>
          <a:xfrm>
            <a:off x="1797050" y="1733550"/>
            <a:ext cx="6464300" cy="1384300"/>
          </a:xfrm>
          <a:prstGeom prst="rect">
            <a:avLst/>
          </a:prstGeom>
          <a:noFill/>
        </p:spPr>
        <p:txBody>
          <a:bodyPr>
            <a:spAutoFit/>
          </a:bodyPr>
          <a:lstStyle/>
          <a:p>
            <a:pPr marL="406400" indent="-406400">
              <a:defRPr/>
            </a:pPr>
            <a:r>
              <a:rPr lang="en-US" sz="2800" b="1" dirty="0">
                <a:solidFill>
                  <a:schemeClr val="accent5"/>
                </a:solidFill>
              </a:rPr>
              <a:t>1) Insects, Diseases, and Non-Native Invasive Plant Threats to Forest Health</a:t>
            </a:r>
          </a:p>
        </p:txBody>
      </p:sp>
      <p:sp>
        <p:nvSpPr>
          <p:cNvPr id="10" name="TextBox 9"/>
          <p:cNvSpPr txBox="1"/>
          <p:nvPr/>
        </p:nvSpPr>
        <p:spPr>
          <a:xfrm>
            <a:off x="1811338" y="3441700"/>
            <a:ext cx="6462712" cy="522288"/>
          </a:xfrm>
          <a:prstGeom prst="rect">
            <a:avLst/>
          </a:prstGeom>
          <a:noFill/>
        </p:spPr>
        <p:txBody>
          <a:bodyPr>
            <a:spAutoFit/>
          </a:bodyPr>
          <a:lstStyle/>
          <a:p>
            <a:pPr>
              <a:defRPr/>
            </a:pPr>
            <a:r>
              <a:rPr lang="en-US" sz="2800" b="1" dirty="0">
                <a:solidFill>
                  <a:schemeClr val="accent5"/>
                </a:solidFill>
              </a:rPr>
              <a:t>2) Fire and North Carolina’s Forests</a:t>
            </a:r>
          </a:p>
        </p:txBody>
      </p:sp>
      <p:sp>
        <p:nvSpPr>
          <p:cNvPr id="11" name="TextBox 10"/>
          <p:cNvSpPr txBox="1"/>
          <p:nvPr/>
        </p:nvSpPr>
        <p:spPr>
          <a:xfrm>
            <a:off x="1811338" y="4416425"/>
            <a:ext cx="7115175" cy="954088"/>
          </a:xfrm>
          <a:prstGeom prst="rect">
            <a:avLst/>
          </a:prstGeom>
          <a:noFill/>
        </p:spPr>
        <p:txBody>
          <a:bodyPr>
            <a:spAutoFit/>
          </a:bodyPr>
          <a:lstStyle/>
          <a:p>
            <a:pPr marL="457200" indent="-457200">
              <a:defRPr/>
            </a:pPr>
            <a:r>
              <a:rPr lang="en-US" sz="2800" b="1" dirty="0">
                <a:solidFill>
                  <a:schemeClr val="accent5"/>
                </a:solidFill>
              </a:rPr>
              <a:t>3) Climate, Atmosphere, and Natural Disasters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7"/>
          <p:cNvSpPr>
            <a:spLocks noChangeShapeType="1"/>
          </p:cNvSpPr>
          <p:nvPr/>
        </p:nvSpPr>
        <p:spPr bwMode="auto">
          <a:xfrm>
            <a:off x="0" y="0"/>
            <a:ext cx="0" cy="6858000"/>
          </a:xfrm>
          <a:prstGeom prst="line">
            <a:avLst/>
          </a:prstGeom>
          <a:noFill/>
          <a:ln w="9525">
            <a:solidFill>
              <a:schemeClr val="tx1"/>
            </a:solidFill>
            <a:round/>
            <a:headEnd/>
            <a:tailEnd/>
          </a:ln>
        </p:spPr>
        <p:txBody>
          <a:bodyPr/>
          <a:lstStyle/>
          <a:p>
            <a:endParaRPr lang="en-US"/>
          </a:p>
        </p:txBody>
      </p:sp>
      <p:pic>
        <p:nvPicPr>
          <p:cNvPr id="6147"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sp>
        <p:nvSpPr>
          <p:cNvPr id="6148" name="WordArt 3"/>
          <p:cNvSpPr>
            <a:spLocks noChangeArrowheads="1" noChangeShapeType="1" noTextEdit="1"/>
          </p:cNvSpPr>
          <p:nvPr/>
        </p:nvSpPr>
        <p:spPr bwMode="auto">
          <a:xfrm>
            <a:off x="1724025" y="46038"/>
            <a:ext cx="6970713" cy="1317625"/>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800" b="1" kern="10" dirty="0">
                <a:ln w="50800"/>
                <a:solidFill>
                  <a:schemeClr val="bg1">
                    <a:shade val="50000"/>
                  </a:schemeClr>
                </a:solidFill>
                <a:latin typeface="Arial Black"/>
              </a:rPr>
              <a:t>Enhance Public Benefit from </a:t>
            </a:r>
          </a:p>
          <a:p>
            <a:pPr algn="ctr">
              <a:defRPr/>
            </a:pPr>
            <a:r>
              <a:rPr lang="en-US" sz="4800" b="1" kern="10" dirty="0">
                <a:ln w="50800"/>
                <a:solidFill>
                  <a:schemeClr val="bg1">
                    <a:shade val="50000"/>
                  </a:schemeClr>
                </a:solidFill>
                <a:latin typeface="Arial Black"/>
              </a:rPr>
              <a:t>Trees and Forests</a:t>
            </a:r>
          </a:p>
        </p:txBody>
      </p:sp>
      <p:sp>
        <p:nvSpPr>
          <p:cNvPr id="9" name="TextBox 8"/>
          <p:cNvSpPr txBox="1"/>
          <p:nvPr/>
        </p:nvSpPr>
        <p:spPr>
          <a:xfrm>
            <a:off x="1673225" y="1379538"/>
            <a:ext cx="6462713" cy="523875"/>
          </a:xfrm>
          <a:prstGeom prst="rect">
            <a:avLst/>
          </a:prstGeom>
          <a:noFill/>
        </p:spPr>
        <p:txBody>
          <a:bodyPr>
            <a:spAutoFit/>
          </a:bodyPr>
          <a:lstStyle/>
          <a:p>
            <a:pPr>
              <a:defRPr/>
            </a:pPr>
            <a:r>
              <a:rPr lang="en-US" sz="2800" b="1" dirty="0">
                <a:solidFill>
                  <a:schemeClr val="accent5"/>
                </a:solidFill>
              </a:rPr>
              <a:t>1)  Forestry Employment</a:t>
            </a:r>
          </a:p>
        </p:txBody>
      </p:sp>
      <p:sp>
        <p:nvSpPr>
          <p:cNvPr id="10" name="TextBox 9"/>
          <p:cNvSpPr txBox="1"/>
          <p:nvPr/>
        </p:nvSpPr>
        <p:spPr>
          <a:xfrm>
            <a:off x="1687513" y="1857375"/>
            <a:ext cx="6462712" cy="523875"/>
          </a:xfrm>
          <a:prstGeom prst="rect">
            <a:avLst/>
          </a:prstGeom>
          <a:noFill/>
        </p:spPr>
        <p:txBody>
          <a:bodyPr>
            <a:spAutoFit/>
          </a:bodyPr>
          <a:lstStyle/>
          <a:p>
            <a:pPr>
              <a:defRPr/>
            </a:pPr>
            <a:r>
              <a:rPr lang="en-US" sz="2800" b="1" dirty="0">
                <a:solidFill>
                  <a:schemeClr val="accent5"/>
                </a:solidFill>
              </a:rPr>
              <a:t>2)  Timberland Property Values</a:t>
            </a:r>
          </a:p>
        </p:txBody>
      </p:sp>
      <p:sp>
        <p:nvSpPr>
          <p:cNvPr id="11" name="TextBox 10"/>
          <p:cNvSpPr txBox="1"/>
          <p:nvPr/>
        </p:nvSpPr>
        <p:spPr>
          <a:xfrm>
            <a:off x="1687513" y="2338388"/>
            <a:ext cx="7115175" cy="522287"/>
          </a:xfrm>
          <a:prstGeom prst="rect">
            <a:avLst/>
          </a:prstGeom>
          <a:noFill/>
        </p:spPr>
        <p:txBody>
          <a:bodyPr>
            <a:spAutoFit/>
          </a:bodyPr>
          <a:lstStyle/>
          <a:p>
            <a:pPr>
              <a:defRPr/>
            </a:pPr>
            <a:r>
              <a:rPr lang="en-US" sz="2800" b="1" dirty="0">
                <a:solidFill>
                  <a:schemeClr val="accent5"/>
                </a:solidFill>
              </a:rPr>
              <a:t>3)  Timber Stumpage Values</a:t>
            </a:r>
          </a:p>
        </p:txBody>
      </p:sp>
      <p:sp>
        <p:nvSpPr>
          <p:cNvPr id="12" name="TextBox 11"/>
          <p:cNvSpPr txBox="1"/>
          <p:nvPr/>
        </p:nvSpPr>
        <p:spPr>
          <a:xfrm>
            <a:off x="1676400" y="2849563"/>
            <a:ext cx="6791325" cy="522287"/>
          </a:xfrm>
          <a:prstGeom prst="rect">
            <a:avLst/>
          </a:prstGeom>
          <a:noFill/>
        </p:spPr>
        <p:txBody>
          <a:bodyPr>
            <a:spAutoFit/>
          </a:bodyPr>
          <a:lstStyle/>
          <a:p>
            <a:pPr>
              <a:defRPr/>
            </a:pPr>
            <a:r>
              <a:rPr lang="en-US" sz="2800" b="1" dirty="0">
                <a:solidFill>
                  <a:schemeClr val="accent5"/>
                </a:solidFill>
              </a:rPr>
              <a:t>4)  Primary Wood-Using </a:t>
            </a:r>
            <a:r>
              <a:rPr lang="en-US" sz="2800" b="1" dirty="0" smtClean="0">
                <a:solidFill>
                  <a:schemeClr val="accent5"/>
                </a:solidFill>
              </a:rPr>
              <a:t>Industries</a:t>
            </a:r>
            <a:endParaRPr lang="en-US" sz="2800" b="1" dirty="0">
              <a:solidFill>
                <a:schemeClr val="accent5"/>
              </a:solidFill>
            </a:endParaRPr>
          </a:p>
        </p:txBody>
      </p:sp>
      <p:sp>
        <p:nvSpPr>
          <p:cNvPr id="15" name="TextBox 14"/>
          <p:cNvSpPr txBox="1"/>
          <p:nvPr/>
        </p:nvSpPr>
        <p:spPr>
          <a:xfrm>
            <a:off x="1700213" y="3311525"/>
            <a:ext cx="6789737" cy="523875"/>
          </a:xfrm>
          <a:prstGeom prst="rect">
            <a:avLst/>
          </a:prstGeom>
          <a:noFill/>
        </p:spPr>
        <p:txBody>
          <a:bodyPr>
            <a:spAutoFit/>
          </a:bodyPr>
          <a:lstStyle/>
          <a:p>
            <a:pPr>
              <a:defRPr/>
            </a:pPr>
            <a:r>
              <a:rPr lang="en-US" sz="2800" b="1" dirty="0">
                <a:solidFill>
                  <a:schemeClr val="accent5"/>
                </a:solidFill>
              </a:rPr>
              <a:t>5)  Non-Timber Forest Products</a:t>
            </a:r>
          </a:p>
        </p:txBody>
      </p:sp>
      <p:sp>
        <p:nvSpPr>
          <p:cNvPr id="16" name="TextBox 15"/>
          <p:cNvSpPr txBox="1"/>
          <p:nvPr/>
        </p:nvSpPr>
        <p:spPr>
          <a:xfrm>
            <a:off x="1700213" y="3776663"/>
            <a:ext cx="6789737" cy="522287"/>
          </a:xfrm>
          <a:prstGeom prst="rect">
            <a:avLst/>
          </a:prstGeom>
          <a:noFill/>
        </p:spPr>
        <p:txBody>
          <a:bodyPr>
            <a:spAutoFit/>
          </a:bodyPr>
          <a:lstStyle/>
          <a:p>
            <a:pPr>
              <a:defRPr/>
            </a:pPr>
            <a:r>
              <a:rPr lang="en-US" sz="2800" b="1" dirty="0">
                <a:solidFill>
                  <a:schemeClr val="accent5"/>
                </a:solidFill>
              </a:rPr>
              <a:t>6)  Water Quality and Quantity</a:t>
            </a:r>
          </a:p>
        </p:txBody>
      </p:sp>
      <p:sp>
        <p:nvSpPr>
          <p:cNvPr id="17" name="TextBox 16"/>
          <p:cNvSpPr txBox="1"/>
          <p:nvPr/>
        </p:nvSpPr>
        <p:spPr>
          <a:xfrm>
            <a:off x="1700213" y="4241800"/>
            <a:ext cx="6789737" cy="522288"/>
          </a:xfrm>
          <a:prstGeom prst="rect">
            <a:avLst/>
          </a:prstGeom>
          <a:noFill/>
        </p:spPr>
        <p:txBody>
          <a:bodyPr>
            <a:spAutoFit/>
          </a:bodyPr>
          <a:lstStyle/>
          <a:p>
            <a:pPr>
              <a:defRPr/>
            </a:pPr>
            <a:r>
              <a:rPr lang="en-US" sz="2800" b="1" dirty="0">
                <a:solidFill>
                  <a:schemeClr val="accent5"/>
                </a:solidFill>
              </a:rPr>
              <a:t>7)  Forest Wildlife Habitat</a:t>
            </a:r>
          </a:p>
        </p:txBody>
      </p:sp>
      <p:sp>
        <p:nvSpPr>
          <p:cNvPr id="18" name="TextBox 17"/>
          <p:cNvSpPr txBox="1"/>
          <p:nvPr/>
        </p:nvSpPr>
        <p:spPr>
          <a:xfrm>
            <a:off x="1700213" y="4706938"/>
            <a:ext cx="6789737" cy="522287"/>
          </a:xfrm>
          <a:prstGeom prst="rect">
            <a:avLst/>
          </a:prstGeom>
          <a:noFill/>
        </p:spPr>
        <p:txBody>
          <a:bodyPr>
            <a:spAutoFit/>
          </a:bodyPr>
          <a:lstStyle/>
          <a:p>
            <a:pPr>
              <a:defRPr/>
            </a:pPr>
            <a:r>
              <a:rPr lang="en-US" sz="2800" b="1" dirty="0">
                <a:solidFill>
                  <a:schemeClr val="accent5"/>
                </a:solidFill>
              </a:rPr>
              <a:t>8)  Bio-energy in North Carolina</a:t>
            </a:r>
          </a:p>
        </p:txBody>
      </p:sp>
      <p:sp>
        <p:nvSpPr>
          <p:cNvPr id="19" name="TextBox 18"/>
          <p:cNvSpPr txBox="1"/>
          <p:nvPr/>
        </p:nvSpPr>
        <p:spPr>
          <a:xfrm>
            <a:off x="1700213" y="5172075"/>
            <a:ext cx="6789737" cy="522288"/>
          </a:xfrm>
          <a:prstGeom prst="rect">
            <a:avLst/>
          </a:prstGeom>
          <a:noFill/>
        </p:spPr>
        <p:txBody>
          <a:bodyPr>
            <a:spAutoFit/>
          </a:bodyPr>
          <a:lstStyle/>
          <a:p>
            <a:pPr>
              <a:defRPr/>
            </a:pPr>
            <a:r>
              <a:rPr lang="en-US" sz="2800" b="1" dirty="0">
                <a:solidFill>
                  <a:schemeClr val="accent5"/>
                </a:solidFill>
              </a:rPr>
              <a:t>9)  Recreation Resources</a:t>
            </a:r>
          </a:p>
        </p:txBody>
      </p:sp>
      <p:sp>
        <p:nvSpPr>
          <p:cNvPr id="20" name="TextBox 19"/>
          <p:cNvSpPr txBox="1"/>
          <p:nvPr/>
        </p:nvSpPr>
        <p:spPr>
          <a:xfrm>
            <a:off x="1522413" y="5605463"/>
            <a:ext cx="6789737" cy="522287"/>
          </a:xfrm>
          <a:prstGeom prst="rect">
            <a:avLst/>
          </a:prstGeom>
          <a:noFill/>
        </p:spPr>
        <p:txBody>
          <a:bodyPr>
            <a:spAutoFit/>
          </a:bodyPr>
          <a:lstStyle/>
          <a:p>
            <a:pPr>
              <a:defRPr/>
            </a:pPr>
            <a:r>
              <a:rPr lang="en-US" sz="2800" b="1" dirty="0">
                <a:solidFill>
                  <a:schemeClr val="accent5"/>
                </a:solidFill>
              </a:rPr>
              <a:t>10)  Heritage Resources</a:t>
            </a:r>
          </a:p>
        </p:txBody>
      </p:sp>
      <p:sp>
        <p:nvSpPr>
          <p:cNvPr id="21" name="TextBox 20"/>
          <p:cNvSpPr txBox="1"/>
          <p:nvPr/>
        </p:nvSpPr>
        <p:spPr>
          <a:xfrm>
            <a:off x="1547813" y="6054725"/>
            <a:ext cx="6789737" cy="523875"/>
          </a:xfrm>
          <a:prstGeom prst="rect">
            <a:avLst/>
          </a:prstGeom>
          <a:noFill/>
        </p:spPr>
        <p:txBody>
          <a:bodyPr>
            <a:spAutoFit/>
          </a:bodyPr>
          <a:lstStyle/>
          <a:p>
            <a:pPr>
              <a:defRPr/>
            </a:pPr>
            <a:r>
              <a:rPr lang="en-US" sz="2800" b="1" dirty="0">
                <a:solidFill>
                  <a:schemeClr val="accent5"/>
                </a:solidFill>
              </a:rPr>
              <a:t>11)  Maintaining Viable Urban Forests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0" descr="NC"/>
          <p:cNvPicPr>
            <a:picLocks noChangeAspect="1" noChangeArrowheads="1"/>
          </p:cNvPicPr>
          <p:nvPr/>
        </p:nvPicPr>
        <p:blipFill>
          <a:blip r:embed="rId3" cstate="print"/>
          <a:srcRect/>
          <a:stretch>
            <a:fillRect/>
          </a:stretch>
        </p:blipFill>
        <p:spPr bwMode="auto">
          <a:xfrm>
            <a:off x="136525" y="309563"/>
            <a:ext cx="1231900" cy="1193800"/>
          </a:xfrm>
          <a:prstGeom prst="rect">
            <a:avLst/>
          </a:prstGeom>
          <a:noFill/>
          <a:ln w="9525">
            <a:noFill/>
            <a:miter lim="800000"/>
            <a:headEnd/>
            <a:tailEnd/>
          </a:ln>
        </p:spPr>
      </p:pic>
      <p:graphicFrame>
        <p:nvGraphicFramePr>
          <p:cNvPr id="5" name="Table 4"/>
          <p:cNvGraphicFramePr>
            <a:graphicFrameLocks noGrp="1"/>
          </p:cNvGraphicFramePr>
          <p:nvPr/>
        </p:nvGraphicFramePr>
        <p:xfrm>
          <a:off x="1810584" y="1313513"/>
          <a:ext cx="6080760" cy="1290201"/>
        </p:xfrm>
        <a:graphic>
          <a:graphicData uri="http://schemas.openxmlformats.org/drawingml/2006/table">
            <a:tbl>
              <a:tblPr/>
              <a:tblGrid>
                <a:gridCol w="1897380"/>
                <a:gridCol w="4183380"/>
              </a:tblGrid>
              <a:tr h="1290201">
                <a:tc>
                  <a:txBody>
                    <a:bodyPr/>
                    <a:lstStyle/>
                    <a:p>
                      <a:pPr marL="0" marR="0" algn="ctr">
                        <a:spcBef>
                          <a:spcPts val="0"/>
                        </a:spcBef>
                        <a:spcAft>
                          <a:spcPts val="0"/>
                        </a:spcAft>
                      </a:pPr>
                      <a:endParaRPr lang="en-US" sz="1200" i="1" dirty="0">
                        <a:solidFill>
                          <a:srgbClr val="EC008B"/>
                        </a:solidFill>
                        <a:latin typeface="Calibri"/>
                        <a:ea typeface="Times New Roman"/>
                        <a:cs typeface="Calibri"/>
                      </a:endParaRPr>
                    </a:p>
                  </a:txBody>
                  <a:tcPr marL="68580" marR="68580" marT="0" marB="0">
                    <a:lnL>
                      <a:noFill/>
                    </a:lnL>
                    <a:lnR>
                      <a:noFill/>
                    </a:lnR>
                    <a:lnT>
                      <a:noFill/>
                    </a:lnT>
                    <a:lnB>
                      <a:noFill/>
                    </a:lnB>
                    <a:solidFill>
                      <a:schemeClr val="bg1"/>
                    </a:solidFill>
                  </a:tcPr>
                </a:tc>
                <a:tc>
                  <a:txBody>
                    <a:bodyPr/>
                    <a:lstStyle/>
                    <a:p>
                      <a:pPr marL="0" marR="0" algn="ctr">
                        <a:lnSpc>
                          <a:spcPct val="105000"/>
                        </a:lnSpc>
                        <a:spcBef>
                          <a:spcPts val="600"/>
                        </a:spcBef>
                        <a:spcAft>
                          <a:spcPts val="1000"/>
                        </a:spcAft>
                      </a:pPr>
                      <a:r>
                        <a:rPr lang="en-US" sz="1600" b="1" spc="100" dirty="0">
                          <a:latin typeface="Times New Roman"/>
                          <a:ea typeface="Times New Roman"/>
                          <a:cs typeface="Times New Roman"/>
                        </a:rPr>
                        <a:t>4.f.</a:t>
                      </a:r>
                    </a:p>
                    <a:p>
                      <a:pPr marL="0" marR="0" algn="ctr">
                        <a:lnSpc>
                          <a:spcPct val="105000"/>
                        </a:lnSpc>
                        <a:spcBef>
                          <a:spcPts val="600"/>
                        </a:spcBef>
                        <a:spcAft>
                          <a:spcPts val="1000"/>
                        </a:spcAft>
                      </a:pPr>
                      <a:r>
                        <a:rPr lang="en-US" sz="1600" b="1" spc="100" dirty="0">
                          <a:latin typeface="Times New Roman"/>
                          <a:ea typeface="Times New Roman"/>
                          <a:cs typeface="Times New Roman"/>
                        </a:rPr>
                        <a:t>Water Quality and Quantity</a:t>
                      </a:r>
                    </a:p>
                  </a:txBody>
                  <a:tcPr marL="68580" marR="68580" marT="0" marB="0">
                    <a:lnL>
                      <a:noFill/>
                    </a:lnL>
                    <a:lnR>
                      <a:noFill/>
                    </a:lnR>
                    <a:lnT>
                      <a:noFill/>
                    </a:lnT>
                    <a:lnB>
                      <a:noFill/>
                    </a:lnB>
                    <a:solidFill>
                      <a:schemeClr val="bg1"/>
                    </a:solidFill>
                  </a:tcPr>
                </a:tc>
              </a:tr>
            </a:tbl>
          </a:graphicData>
        </a:graphic>
      </p:graphicFrame>
      <p:pic>
        <p:nvPicPr>
          <p:cNvPr id="6" name="Picture 5" descr="stream-trees.gif"/>
          <p:cNvPicPr>
            <a:picLocks noChangeAspect="1"/>
          </p:cNvPicPr>
          <p:nvPr/>
        </p:nvPicPr>
        <p:blipFill>
          <a:blip r:embed="rId4" cstate="print"/>
          <a:stretch>
            <a:fillRect/>
          </a:stretch>
        </p:blipFill>
        <p:spPr>
          <a:xfrm>
            <a:off x="2185218" y="1394820"/>
            <a:ext cx="1094232" cy="1097280"/>
          </a:xfrm>
          <a:prstGeom prst="roundRect">
            <a:avLst>
              <a:gd name="adj" fmla="val 16667"/>
            </a:avLst>
          </a:prstGeom>
          <a:ln w="31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314" name="Rectangle 2"/>
          <p:cNvSpPr>
            <a:spLocks noChangeArrowheads="1"/>
          </p:cNvSpPr>
          <p:nvPr/>
        </p:nvSpPr>
        <p:spPr bwMode="auto">
          <a:xfrm>
            <a:off x="521232" y="2790247"/>
            <a:ext cx="8374795" cy="3431709"/>
          </a:xfrm>
          <a:prstGeom prst="rect">
            <a:avLst/>
          </a:prstGeom>
          <a:solidFill>
            <a:srgbClr val="DDD9C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Key Findings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North Carolina</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surface water supply watersheds are 60 percent forested, while the state</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groundwater wellhead protection areas are 36 percent forested. Forests and forest management practices play a vital role in sustaining clean, abundant, and affordable supplies of drinking water in North Carolina.</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Approximately two-thirds of the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subwatersheds</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North Carolina have less than 70 percent forest or natural land cover. Evidence has indicated that when a watershed</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land cover falls below this threshold percentage, a significant drop can be expected in the overall quality of the water delivered from that watershed.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Based upon the relatively rapid expansion of urbanizing areas, an emerging opportunity exists to re-evaluate and transform the role that forest management can serve in those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subwatersheds</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are located across urban, suburban, and rural transition areas.</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12060</TotalTime>
  <Words>1507</Words>
  <Application>Microsoft Office PowerPoint</Application>
  <PresentationFormat>On-screen Show (4:3)</PresentationFormat>
  <Paragraphs>279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TFS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Barber</dc:creator>
  <cp:lastModifiedBy>SuchL</cp:lastModifiedBy>
  <cp:revision>406</cp:revision>
  <dcterms:created xsi:type="dcterms:W3CDTF">2006-08-09T15:50:55Z</dcterms:created>
  <dcterms:modified xsi:type="dcterms:W3CDTF">2010-10-13T20:35:46Z</dcterms:modified>
</cp:coreProperties>
</file>