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18"/>
  </p:handoutMasterIdLst>
  <p:sldIdLst>
    <p:sldId id="256" r:id="rId3"/>
    <p:sldId id="257" r:id="rId4"/>
    <p:sldId id="259" r:id="rId5"/>
    <p:sldId id="260" r:id="rId6"/>
    <p:sldId id="261" r:id="rId7"/>
    <p:sldId id="266" r:id="rId8"/>
    <p:sldId id="262" r:id="rId9"/>
    <p:sldId id="265" r:id="rId10"/>
    <p:sldId id="263" r:id="rId11"/>
    <p:sldId id="268" r:id="rId12"/>
    <p:sldId id="267" r:id="rId13"/>
    <p:sldId id="264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5B38"/>
    <a:srgbClr val="005000"/>
    <a:srgbClr val="EEB000"/>
    <a:srgbClr val="303C18"/>
    <a:srgbClr val="004200"/>
    <a:srgbClr val="FFED01"/>
    <a:srgbClr val="C4BDB0"/>
    <a:srgbClr val="2E2A2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22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CD64A-C685-4672-ABBD-53B492E59CCF}" type="datetimeFigureOut">
              <a:rPr lang="en-US" smtClean="0"/>
              <a:t>10/18/2010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93A6D-F52E-41C6-9547-DB54EDD11C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0CA15DD-EBBD-4A54-9E03-0C80D505C591}" type="datetimeFigureOut">
              <a:rPr lang="en-US" smtClean="0"/>
              <a:pPr/>
              <a:t>10/18/2010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29CE624-1FAE-4B61-8979-B35A2861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438400"/>
          </a:xfrm>
          <a:solidFill>
            <a:schemeClr val="bg1">
              <a:lumMod val="50000"/>
              <a:alpha val="76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Statement 3</a:t>
            </a:r>
            <a:br>
              <a:rPr lang="en-US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North </a:t>
            </a:r>
            <a:r>
              <a:rPr lang="en-US" sz="2400" b="1" dirty="0"/>
              <a:t>Carolina’s Forest Resources Assessment</a:t>
            </a:r>
            <a:br>
              <a:rPr lang="en-US" sz="2400" b="1" dirty="0"/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statewide analysis of the past, current and projected future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conditions of North Carolina’s forest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resources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62000" y="4419600"/>
            <a:ext cx="4038600" cy="1219200"/>
          </a:xfrm>
          <a:solidFill>
            <a:schemeClr val="bg2">
              <a:lumMod val="25000"/>
              <a:alpha val="45000"/>
            </a:schemeClr>
          </a:solidFill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B</a:t>
            </a:r>
            <a:r>
              <a:rPr lang="en-US" dirty="0" smtClean="0">
                <a:solidFill>
                  <a:srgbClr val="FFC000"/>
                </a:solidFill>
              </a:rPr>
              <a:t>ill Pickens</a:t>
            </a:r>
          </a:p>
          <a:p>
            <a:pPr algn="l"/>
            <a:r>
              <a:rPr lang="en-US" dirty="0" smtClean="0">
                <a:solidFill>
                  <a:srgbClr val="FFC000"/>
                </a:solidFill>
              </a:rPr>
              <a:t>Conifer Silviculture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b</a:t>
            </a:r>
            <a:r>
              <a:rPr lang="en-US" dirty="0" smtClean="0">
                <a:solidFill>
                  <a:srgbClr val="FFC000"/>
                </a:solidFill>
              </a:rPr>
              <a:t>ill.pickens@ncdenr.gov</a:t>
            </a:r>
          </a:p>
          <a:p>
            <a:pPr algn="l"/>
            <a:endParaRPr lang="en-US" dirty="0" smtClean="0">
              <a:solidFill>
                <a:srgbClr val="FFC000"/>
              </a:solidFill>
            </a:endParaRPr>
          </a:p>
          <a:p>
            <a:pPr algn="l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3b. – Fire Exclusion in NC Forests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can0003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066800"/>
            <a:ext cx="5029200" cy="2837506"/>
          </a:xfrm>
          <a:ln w="127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057400" y="3962400"/>
            <a:ext cx="6477000" cy="2239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Lack of prescribe burning is a primary cause of increased fuel loading. </a:t>
            </a:r>
            <a:r>
              <a:rPr lang="en-US" sz="2000" dirty="0"/>
              <a:t>p</a:t>
            </a:r>
            <a:r>
              <a:rPr lang="en-US" sz="2000" dirty="0" smtClean="0"/>
              <a:t>p132</a:t>
            </a:r>
          </a:p>
          <a:p>
            <a:r>
              <a:rPr lang="en-US" sz="2400" dirty="0" smtClean="0"/>
              <a:t>Fire contributes to the diversity of plant communities supporting fire-dependent and fire-adapted ecosystems in NC.  </a:t>
            </a:r>
            <a:r>
              <a:rPr lang="en-US" sz="2000" dirty="0" smtClean="0"/>
              <a:t>pp132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3b. – Fire Exclusion in NC Forests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7620000" cy="20573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Many residents ….are not aware of the benefits that prescribed fire has on an ecosystem. </a:t>
            </a:r>
            <a:r>
              <a:rPr lang="en-US" sz="2400" dirty="0" smtClean="0"/>
              <a:t>pp134</a:t>
            </a:r>
          </a:p>
          <a:p>
            <a:r>
              <a:rPr lang="en-US" dirty="0" smtClean="0"/>
              <a:t>It will take working cooperatively to address smoke management and facilitate the planned increased burning….while complying with state and federal air quality laws.   </a:t>
            </a:r>
            <a:r>
              <a:rPr lang="en-US" sz="2400" dirty="0" smtClean="0"/>
              <a:t>pp134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scan000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3200400"/>
            <a:ext cx="5983224" cy="313279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/>
              <a:t>4g. – Forest Wildlife Habitat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  <a:solidFill>
            <a:schemeClr val="bg1">
              <a:lumMod val="85000"/>
              <a:alpha val="46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4700" dirty="0" smtClean="0"/>
              <a:t>Key Findings</a:t>
            </a:r>
          </a:p>
          <a:p>
            <a:r>
              <a:rPr lang="en-US" sz="3300" i="1" dirty="0" smtClean="0"/>
              <a:t>North </a:t>
            </a:r>
            <a:r>
              <a:rPr lang="en-US" sz="3300" i="1" dirty="0"/>
              <a:t>Carolina has a large diversity of wildlife species, many of which are in decline </a:t>
            </a:r>
            <a:r>
              <a:rPr lang="en-US" sz="3300" i="1" dirty="0" smtClean="0"/>
              <a:t>because the </a:t>
            </a:r>
            <a:r>
              <a:rPr lang="en-US" sz="3300" i="1" dirty="0"/>
              <a:t>forest ecosystems upon which they depend are in decline.</a:t>
            </a:r>
          </a:p>
          <a:p>
            <a:r>
              <a:rPr lang="en-US" sz="3300" i="1" dirty="0" smtClean="0"/>
              <a:t>Many </a:t>
            </a:r>
            <a:r>
              <a:rPr lang="en-US" sz="3300" i="1" dirty="0"/>
              <a:t>forest types, and thus the wildlife that depend upon them, continue to suffer </a:t>
            </a:r>
            <a:r>
              <a:rPr lang="en-US" sz="3300" i="1" dirty="0" smtClean="0"/>
              <a:t>from common </a:t>
            </a:r>
            <a:r>
              <a:rPr lang="en-US" sz="3300" i="1" dirty="0"/>
              <a:t>threats, including development ;</a:t>
            </a:r>
            <a:r>
              <a:rPr lang="en-US" sz="3300" i="1" dirty="0" smtClean="0"/>
              <a:t>conversion to monocultures </a:t>
            </a:r>
            <a:r>
              <a:rPr lang="en-US" sz="3300" i="1" dirty="0"/>
              <a:t>or </a:t>
            </a:r>
            <a:r>
              <a:rPr lang="en-US" sz="3300" i="1" dirty="0" smtClean="0"/>
              <a:t>non-historic </a:t>
            </a:r>
            <a:r>
              <a:rPr lang="en-US" sz="3300" i="1" dirty="0"/>
              <a:t>forest types; fragmentation; </a:t>
            </a:r>
            <a:r>
              <a:rPr lang="en-US" sz="3300" i="1" dirty="0">
                <a:solidFill>
                  <a:srgbClr val="FF0000"/>
                </a:solidFill>
              </a:rPr>
              <a:t>fire exclusion; </a:t>
            </a:r>
            <a:r>
              <a:rPr lang="en-US" sz="3300" i="1" dirty="0"/>
              <a:t>pests, </a:t>
            </a:r>
            <a:r>
              <a:rPr lang="en-US" sz="3300" i="1" dirty="0" smtClean="0"/>
              <a:t>nonnative pathogens, and exotic species; logging; lack of management</a:t>
            </a:r>
            <a:r>
              <a:rPr lang="en-US" sz="3300" i="1" dirty="0"/>
              <a:t>; and altered hydrology.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553200" cy="1143000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/>
              <a:t>4g. – Forest Wildlife Habitat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876800"/>
          </a:xfrm>
          <a:solidFill>
            <a:srgbClr val="303C18">
              <a:alpha val="64000"/>
            </a:srgb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i="1" dirty="0" smtClean="0">
                <a:solidFill>
                  <a:srgbClr val="EEB000"/>
                </a:solidFill>
              </a:rPr>
              <a:t>Ten out of  the 17 primary forest types across the state list fire suppression, lack of fire, or fire exclusion as a threat.  Table 4g-1;  pp 202 -204</a:t>
            </a:r>
          </a:p>
          <a:p>
            <a:pPr marL="914400" lvl="1" indent="-514350"/>
            <a:r>
              <a:rPr lang="en-US" sz="2900" i="1" dirty="0" smtClean="0">
                <a:solidFill>
                  <a:srgbClr val="EEB000"/>
                </a:solidFill>
              </a:rPr>
              <a:t>“Without fire oaks and shrubs increase in dominance”…..Longleaf pine forest</a:t>
            </a:r>
          </a:p>
          <a:p>
            <a:pPr marL="914400" lvl="1" indent="-514350"/>
            <a:r>
              <a:rPr lang="en-US" sz="2900" i="1" dirty="0" smtClean="0">
                <a:solidFill>
                  <a:srgbClr val="EEB000"/>
                </a:solidFill>
              </a:rPr>
              <a:t>“Table mountain pine and pitch pine can only reproduce in a fire maintained system.”…… Dry coniferous woodlands; mountain eco-region</a:t>
            </a:r>
          </a:p>
          <a:p>
            <a:pPr marL="914400" lvl="1" indent="-514350"/>
            <a:r>
              <a:rPr lang="en-US" sz="2900" i="1" dirty="0" smtClean="0">
                <a:solidFill>
                  <a:srgbClr val="EEB000"/>
                </a:solidFill>
              </a:rPr>
              <a:t>“Fire suppression affects species diversity and richness and composition, structure, and diversity” …. Oak forests; mountain and piedmont</a:t>
            </a:r>
          </a:p>
          <a:p>
            <a:pPr marL="914400" lvl="1" indent="-514350"/>
            <a:r>
              <a:rPr lang="en-US" sz="2900" i="1" dirty="0" smtClean="0">
                <a:solidFill>
                  <a:srgbClr val="EEB000"/>
                </a:solidFill>
              </a:rPr>
              <a:t>“Atlantic white cedar forest……overall abundance and distribution has been greatly reduced by lack of fire…”   Pocosins</a:t>
            </a:r>
          </a:p>
          <a:p>
            <a:pPr marL="514350" indent="-514350"/>
            <a:endParaRPr lang="en-US" sz="3300" i="1" dirty="0" smtClean="0"/>
          </a:p>
          <a:p>
            <a:pPr marL="514350" indent="-514350"/>
            <a:endParaRPr lang="en-US" sz="3300" i="1" dirty="0" smtClean="0"/>
          </a:p>
          <a:p>
            <a:pPr marL="514350" indent="-514350">
              <a:buAutoNum type="arabicPlain" startAt="10"/>
            </a:pPr>
            <a:endParaRPr lang="en-US" sz="3300" i="1" dirty="0"/>
          </a:p>
          <a:p>
            <a:pPr marL="514350" indent="-514350">
              <a:buNone/>
            </a:pPr>
            <a:endParaRPr lang="en-US" sz="33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1200"/>
          </a:xfrm>
          <a:solidFill>
            <a:srgbClr val="2E2A22">
              <a:alpha val="43000"/>
            </a:srgbClr>
          </a:solidFill>
          <a:ln w="38100">
            <a:solidFill>
              <a:srgbClr val="2E2A2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Goal Statement 3.—Increase the restoration, maintenance, and management of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fire-adapted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species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and ecosystems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153400" cy="4114800"/>
          </a:xfrm>
          <a:solidFill>
            <a:srgbClr val="C4BDB0">
              <a:alpha val="71000"/>
            </a:srgb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To meet this goal we must….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Promote the application of prescribed fire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Conduct research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Increase resource capacity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Publicize fires importance, value, and benefit.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Identify and support management and conservation of longleaf pine and other fire adapted ecosystems</a:t>
            </a:r>
          </a:p>
          <a:p>
            <a:pPr lvl="1">
              <a:buFont typeface="Wingdings" pitchFamily="2" charset="2"/>
              <a:buChar char="ü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C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LLStandRPM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4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flipH="1">
            <a:off x="838200" y="1828800"/>
            <a:ext cx="7543800" cy="1446213"/>
          </a:xfrm>
          <a:prstGeom prst="rect">
            <a:avLst/>
          </a:prstGeom>
          <a:solidFill>
            <a:schemeClr val="bg2">
              <a:lumMod val="50000"/>
              <a:alpha val="67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8800" dirty="0">
                <a:latin typeface="Times New Roman" pitchFamily="18" charset="0"/>
              </a:rPr>
              <a:t>QUESTIONS??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1200"/>
          </a:xfrm>
          <a:solidFill>
            <a:srgbClr val="2E2A22">
              <a:alpha val="43000"/>
            </a:srgbClr>
          </a:solidFill>
          <a:ln w="38100">
            <a:solidFill>
              <a:srgbClr val="2E2A2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Goal Statement 3.—Increase the restoration, maintenance, and management of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fire-adapted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species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and ecosystems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153400" cy="4114800"/>
          </a:xfrm>
          <a:solidFill>
            <a:srgbClr val="C4BDB0">
              <a:alpha val="71000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Fire shaped many ecosystems in NC</a:t>
            </a:r>
          </a:p>
          <a:p>
            <a:r>
              <a:rPr lang="en-US" dirty="0" smtClean="0"/>
              <a:t>Fire exclusion</a:t>
            </a:r>
          </a:p>
          <a:p>
            <a:r>
              <a:rPr lang="en-US" dirty="0" smtClean="0"/>
              <a:t>Through the use of prescribed fire</a:t>
            </a:r>
          </a:p>
          <a:p>
            <a:pPr lvl="1"/>
            <a:r>
              <a:rPr lang="en-US" dirty="0" smtClean="0"/>
              <a:t>Increase capacity</a:t>
            </a:r>
          </a:p>
          <a:p>
            <a:pPr lvl="1"/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Develop models and techniques </a:t>
            </a:r>
          </a:p>
          <a:p>
            <a:pPr lvl="1"/>
            <a:r>
              <a:rPr lang="en-US" dirty="0" smtClean="0"/>
              <a:t>Educate</a:t>
            </a:r>
          </a:p>
          <a:p>
            <a:pPr marL="401638" indent="-401638"/>
            <a:r>
              <a:rPr lang="en-US" dirty="0" smtClean="0"/>
              <a:t>Focus on Longleaf Pine and other fire-adapted ecosystems.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467600" cy="1524000"/>
          </a:xfrm>
          <a:solidFill>
            <a:schemeClr val="accent3">
              <a:lumMod val="60000"/>
              <a:lumOff val="40000"/>
              <a:alpha val="77000"/>
            </a:schemeClr>
          </a:solidFill>
          <a:ln w="158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200" b="1" dirty="0"/>
              <a:t>Goal Statement 3.—Increase the restoration, maintenance, and management of </a:t>
            </a:r>
            <a:r>
              <a:rPr lang="en-US" sz="3200" b="1" dirty="0" smtClean="0"/>
              <a:t>fire-adapted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species </a:t>
            </a:r>
            <a:r>
              <a:rPr lang="en-US" sz="3200" b="1" dirty="0" smtClean="0"/>
              <a:t>and ecosystems.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305800" cy="3154363"/>
          </a:xfrm>
          <a:solidFill>
            <a:schemeClr val="accent3">
              <a:lumMod val="60000"/>
              <a:lumOff val="40000"/>
              <a:alpha val="71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303C18"/>
                </a:solidFill>
              </a:rPr>
              <a:t>Objective 3.1.—Promote a greater acceptance of prescribed fire and its increased use</a:t>
            </a:r>
            <a:r>
              <a:rPr lang="en-US" sz="2800" b="1" dirty="0" smtClean="0">
                <a:solidFill>
                  <a:srgbClr val="303C18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303C18"/>
                </a:solidFill>
              </a:rPr>
              <a:t>Objective 3.2.—Restore and conserve fire-adapted species, habitats, and forest </a:t>
            </a:r>
            <a:r>
              <a:rPr lang="en-US" sz="2800" b="1" dirty="0" smtClean="0">
                <a:solidFill>
                  <a:srgbClr val="303C18"/>
                </a:solidFill>
              </a:rPr>
              <a:t>ecosystems</a:t>
            </a:r>
          </a:p>
          <a:p>
            <a:r>
              <a:rPr lang="en-US" sz="2800" b="1" dirty="0">
                <a:solidFill>
                  <a:srgbClr val="303C18"/>
                </a:solidFill>
              </a:rPr>
              <a:t>Objective 3.3.—Restore and conserve longleaf pine forests.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 3 – in </a:t>
            </a:r>
            <a:r>
              <a:rPr lang="en-US" b="1" dirty="0" smtClean="0"/>
              <a:t>North Carolina’s Forest Resources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7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Based on references and findings in….</a:t>
            </a:r>
          </a:p>
          <a:p>
            <a:pPr lvl="1"/>
            <a:r>
              <a:rPr lang="en-US" sz="3200" dirty="0" smtClean="0"/>
              <a:t>Chapter 2b. – Declining Forest Types</a:t>
            </a:r>
          </a:p>
          <a:p>
            <a:pPr lvl="1"/>
            <a:r>
              <a:rPr lang="en-US" sz="3200" dirty="0" smtClean="0"/>
              <a:t>Chapter 2c. - Management Practices for Forestry and Wildlife. </a:t>
            </a:r>
          </a:p>
          <a:p>
            <a:pPr lvl="1"/>
            <a:r>
              <a:rPr lang="en-US" sz="3200" dirty="0" smtClean="0"/>
              <a:t>Chapter 3b. – Fire Exclusion in NC Forests</a:t>
            </a:r>
          </a:p>
          <a:p>
            <a:pPr lvl="1"/>
            <a:r>
              <a:rPr lang="en-US" sz="3200" dirty="0" smtClean="0"/>
              <a:t>Chapter 4g. – Forest Wildlife Habitat</a:t>
            </a:r>
          </a:p>
          <a:p>
            <a:r>
              <a:rPr lang="en-US" sz="3600" dirty="0" smtClean="0"/>
              <a:t>And </a:t>
            </a:r>
          </a:p>
          <a:p>
            <a:pPr lvl="1"/>
            <a:r>
              <a:rPr lang="en-US" dirty="0" smtClean="0"/>
              <a:t>Chapter 2f. – Emerging Markets in Ecosystem Services.</a:t>
            </a:r>
          </a:p>
          <a:p>
            <a:pPr lvl="1"/>
            <a:r>
              <a:rPr lang="en-US" dirty="0" smtClean="0"/>
              <a:t>Chapter 3a. Insects, Diseases, and Non-native Invasive Plants: Threats to Forest Health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dirty="0" smtClean="0"/>
              <a:t>2b.        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Declining Forest Types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581400"/>
          </a:xfrm>
          <a:solidFill>
            <a:srgbClr val="303C18">
              <a:alpha val="47000"/>
            </a:srgbClr>
          </a:solidFill>
        </p:spPr>
        <p:txBody>
          <a:bodyPr/>
          <a:lstStyle/>
          <a:p>
            <a:pPr>
              <a:buNone/>
            </a:pPr>
            <a:r>
              <a:rPr lang="en-US" sz="4000" b="1" dirty="0" smtClean="0"/>
              <a:t>Key Finding</a:t>
            </a:r>
          </a:p>
          <a:p>
            <a:r>
              <a:rPr lang="en-US" b="1" i="1" dirty="0"/>
              <a:t>The volume and extent of longleaf pine, Atlantic white cedar, and shortleaf pine, species </a:t>
            </a:r>
            <a:r>
              <a:rPr lang="en-US" b="1" i="1" dirty="0" smtClean="0"/>
              <a:t>with ecological </a:t>
            </a:r>
            <a:r>
              <a:rPr lang="en-US" b="1" i="1" dirty="0"/>
              <a:t>and economic importance, has significantly declined in North Carolina.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2b.          Declining Forest Types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Content Placeholder 4" descr="LL range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295400"/>
            <a:ext cx="6045202" cy="2590801"/>
          </a:xfrm>
          <a:ln w="19050">
            <a:solidFill>
              <a:srgbClr val="005000"/>
            </a:solidFill>
          </a:ln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609600" y="3962400"/>
            <a:ext cx="8153400" cy="2743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Lost 73,000 acres of LL (FIA data)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Fire exclusion has contributed to LL decline.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Only 91 of 352 remnant stands maintained by fire. Frost 1993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Shortleaf – 70% decline (FIA data)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30288" lvl="1" indent="-1030288" algn="l" rtl="0">
              <a:spcBef>
                <a:spcPct val="0"/>
              </a:spcBef>
            </a:pPr>
            <a:r>
              <a:rPr lang="en-US" sz="3600" dirty="0" smtClean="0">
                <a:solidFill>
                  <a:srgbClr val="EEB000"/>
                </a:solidFill>
              </a:rPr>
              <a:t>2c. - Management Practices for Forestry and Wildlife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304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solidFill>
                  <a:srgbClr val="EEB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Finding</a:t>
            </a:r>
          </a:p>
          <a:p>
            <a:r>
              <a:rPr lang="en-US" i="1" dirty="0">
                <a:solidFill>
                  <a:srgbClr val="EEB000"/>
                </a:solidFill>
              </a:rPr>
              <a:t>Prescribed fire is an effective management activity to enhance and maintain many NC </a:t>
            </a:r>
            <a:r>
              <a:rPr lang="en-US" i="1" dirty="0" smtClean="0">
                <a:solidFill>
                  <a:srgbClr val="EEB000"/>
                </a:solidFill>
              </a:rPr>
              <a:t>forest habitat </a:t>
            </a:r>
            <a:r>
              <a:rPr lang="en-US" i="1" dirty="0">
                <a:solidFill>
                  <a:srgbClr val="EEB000"/>
                </a:solidFill>
              </a:rPr>
              <a:t>types and fire-dependent ecosystems.</a:t>
            </a:r>
            <a:endParaRPr lang="en-US" sz="5400" i="1" dirty="0">
              <a:solidFill>
                <a:srgbClr val="EEB000"/>
              </a:solidFill>
            </a:endParaRPr>
          </a:p>
        </p:txBody>
      </p:sp>
      <p:pic>
        <p:nvPicPr>
          <p:cNvPr id="4" name="Picture 3" descr="FFP D-7 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3810000"/>
            <a:ext cx="4371072" cy="290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30288" lvl="1" indent="-1030288" algn="l" rtl="0">
              <a:spcBef>
                <a:spcPct val="0"/>
              </a:spcBef>
            </a:pPr>
            <a:r>
              <a:rPr lang="en-US" sz="3600" dirty="0" smtClean="0">
                <a:solidFill>
                  <a:srgbClr val="EEB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2c. - Management Practices for Forestry and Wildlife </a:t>
            </a:r>
            <a:br>
              <a:rPr lang="en-US" sz="3600" dirty="0" smtClean="0">
                <a:solidFill>
                  <a:srgbClr val="EEB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solidFill>
                <a:srgbClr val="EEB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bg2">
              <a:lumMod val="10000"/>
              <a:alpha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EEB000"/>
                </a:solidFill>
              </a:rPr>
              <a:t>118,779 acres – average annual prescribe burn(2000-2005).  </a:t>
            </a:r>
            <a:r>
              <a:rPr lang="en-US" sz="2600" dirty="0" smtClean="0">
                <a:solidFill>
                  <a:srgbClr val="EEB000"/>
                </a:solidFill>
              </a:rPr>
              <a:t>pp93</a:t>
            </a:r>
          </a:p>
          <a:p>
            <a:pPr lvl="1"/>
            <a:r>
              <a:rPr lang="en-US" dirty="0" smtClean="0">
                <a:solidFill>
                  <a:srgbClr val="EEB000"/>
                </a:solidFill>
              </a:rPr>
              <a:t>2/3 HRB</a:t>
            </a:r>
          </a:p>
          <a:p>
            <a:pPr lvl="1"/>
            <a:r>
              <a:rPr lang="en-US" dirty="0" smtClean="0">
                <a:solidFill>
                  <a:srgbClr val="EEB000"/>
                </a:solidFill>
              </a:rPr>
              <a:t>70 percent on the coastal plain</a:t>
            </a:r>
          </a:p>
          <a:p>
            <a:r>
              <a:rPr lang="en-US" dirty="0" smtClean="0">
                <a:solidFill>
                  <a:srgbClr val="EEB000"/>
                </a:solidFill>
              </a:rPr>
              <a:t>NC Prescribe Fire Act</a:t>
            </a:r>
          </a:p>
          <a:p>
            <a:r>
              <a:rPr lang="en-US" dirty="0" smtClean="0">
                <a:solidFill>
                  <a:srgbClr val="EEB000"/>
                </a:solidFill>
              </a:rPr>
              <a:t>NC Prescribe Fire Council</a:t>
            </a:r>
          </a:p>
          <a:p>
            <a:r>
              <a:rPr lang="en-US" dirty="0" smtClean="0">
                <a:solidFill>
                  <a:srgbClr val="EEB000"/>
                </a:solidFill>
              </a:rPr>
              <a:t>NC Prescribe Fire Awareness Week</a:t>
            </a:r>
          </a:p>
          <a:p>
            <a:r>
              <a:rPr lang="en-US" i="1" dirty="0" smtClean="0">
                <a:solidFill>
                  <a:srgbClr val="EEB000"/>
                </a:solidFill>
              </a:rPr>
              <a:t>Fire exclusion threatens the health and existence of many native plant communities and the wildlife they support.  </a:t>
            </a:r>
            <a:r>
              <a:rPr lang="en-US" sz="2600" i="1" dirty="0">
                <a:solidFill>
                  <a:srgbClr val="EEB000"/>
                </a:solidFill>
              </a:rPr>
              <a:t>p</a:t>
            </a:r>
            <a:r>
              <a:rPr lang="en-US" sz="2600" i="1" dirty="0" smtClean="0">
                <a:solidFill>
                  <a:srgbClr val="EEB000"/>
                </a:solidFill>
              </a:rPr>
              <a:t>p94 </a:t>
            </a:r>
            <a:endParaRPr lang="en-US" sz="2600" i="1" dirty="0">
              <a:solidFill>
                <a:srgbClr val="EEB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/>
              <a:t>3b. – Fire and Fire Exclusion in NC Forests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4000" dirty="0" smtClean="0"/>
              <a:t>Key Findings</a:t>
            </a:r>
            <a:endParaRPr lang="en-US" sz="4000" dirty="0"/>
          </a:p>
          <a:p>
            <a:pPr lvl="1">
              <a:buFont typeface="Wingdings" pitchFamily="2" charset="2"/>
              <a:buChar char="§"/>
            </a:pPr>
            <a:r>
              <a:rPr lang="en-US" sz="3000" i="1" dirty="0" smtClean="0"/>
              <a:t>Fire exclusion contributes to the decline or loss of fire-dependent ecosystems and species, and creates fuel conditions that produce destructive wildfires</a:t>
            </a:r>
          </a:p>
          <a:p>
            <a:pPr lvl="1">
              <a:buFont typeface="Wingdings" pitchFamily="2" charset="2"/>
              <a:buChar char="§"/>
            </a:pPr>
            <a:r>
              <a:rPr lang="en-US" sz="3000" i="1" dirty="0"/>
              <a:t>Smoke-sensitive areas occur in much of North Carolina. These areas and air </a:t>
            </a:r>
            <a:r>
              <a:rPr lang="en-US" sz="3000" i="1" dirty="0" smtClean="0"/>
              <a:t>quality regulations </a:t>
            </a:r>
            <a:r>
              <a:rPr lang="en-US" sz="3000" i="1" dirty="0"/>
              <a:t>restrict controlled burning and necessitate coordinated planning at state, </a:t>
            </a:r>
            <a:r>
              <a:rPr lang="en-US" sz="3000" i="1" dirty="0" smtClean="0"/>
              <a:t>regional, and </a:t>
            </a:r>
            <a:r>
              <a:rPr lang="en-US" sz="3000" i="1" dirty="0"/>
              <a:t>national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354</TotalTime>
  <Words>774</Words>
  <Application>Microsoft Office PowerPoint</Application>
  <PresentationFormat>On-screen Show (4:3)</PresentationFormat>
  <Paragraphs>76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Apex</vt:lpstr>
      <vt:lpstr>GOAL Statement 3  North Carolina’s Forest Resources Assessment A statewide analysis of the past, current and projected future conditions of North Carolina’s forest resources </vt:lpstr>
      <vt:lpstr>Goal Statement 3.—Increase the restoration, maintenance, and management of fire-adapted species and ecosystems</vt:lpstr>
      <vt:lpstr>Goal Statement 3.—Increase the restoration, maintenance, and management of fire-adapted species and ecosystems.</vt:lpstr>
      <vt:lpstr>Goal 3 – in North Carolina’s Forest Resources Assessment</vt:lpstr>
      <vt:lpstr>2b.          Declining Forest Types </vt:lpstr>
      <vt:lpstr>2b.          Declining Forest Types </vt:lpstr>
      <vt:lpstr>2c. - Management Practices for Forestry and Wildlife  </vt:lpstr>
      <vt:lpstr>2c. - Management Practices for Forestry and Wildlife  </vt:lpstr>
      <vt:lpstr>3b. – Fire and Fire Exclusion in NC Forests </vt:lpstr>
      <vt:lpstr>3b. – Fire Exclusion in NC Forests </vt:lpstr>
      <vt:lpstr>3b. – Fire Exclusion in NC Forests </vt:lpstr>
      <vt:lpstr>4g. – Forest Wildlife Habitat </vt:lpstr>
      <vt:lpstr>4g. – Forest Wildlife Habitat </vt:lpstr>
      <vt:lpstr>Goal Statement 3.—Increase the restoration, maintenance, and management of fire-adapted species and ecosystems</vt:lpstr>
      <vt:lpstr>Slide 15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Carolina’s Forest Resources Assessment A statewide analysis of the past, current and projected future conditions of North Carolina’s forest resources 2010</dc:title>
  <dc:creator> </dc:creator>
  <cp:lastModifiedBy> </cp:lastModifiedBy>
  <cp:revision>30</cp:revision>
  <dcterms:created xsi:type="dcterms:W3CDTF">2010-10-18T11:16:06Z</dcterms:created>
  <dcterms:modified xsi:type="dcterms:W3CDTF">2010-10-18T18:40:16Z</dcterms:modified>
</cp:coreProperties>
</file>