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84"/>
  </p:notesMasterIdLst>
  <p:sldIdLst>
    <p:sldId id="351" r:id="rId2"/>
    <p:sldId id="258" r:id="rId3"/>
    <p:sldId id="334" r:id="rId4"/>
    <p:sldId id="333" r:id="rId5"/>
    <p:sldId id="259" r:id="rId6"/>
    <p:sldId id="257" r:id="rId7"/>
    <p:sldId id="271" r:id="rId8"/>
    <p:sldId id="260" r:id="rId9"/>
    <p:sldId id="261" r:id="rId10"/>
    <p:sldId id="262" r:id="rId11"/>
    <p:sldId id="264" r:id="rId12"/>
    <p:sldId id="265" r:id="rId13"/>
    <p:sldId id="266" r:id="rId14"/>
    <p:sldId id="267" r:id="rId15"/>
    <p:sldId id="290" r:id="rId16"/>
    <p:sldId id="353" r:id="rId17"/>
    <p:sldId id="269" r:id="rId18"/>
    <p:sldId id="268" r:id="rId19"/>
    <p:sldId id="270" r:id="rId20"/>
    <p:sldId id="273" r:id="rId21"/>
    <p:sldId id="274" r:id="rId22"/>
    <p:sldId id="275" r:id="rId23"/>
    <p:sldId id="276" r:id="rId24"/>
    <p:sldId id="337" r:id="rId25"/>
    <p:sldId id="277" r:id="rId26"/>
    <p:sldId id="278" r:id="rId27"/>
    <p:sldId id="345" r:id="rId28"/>
    <p:sldId id="281" r:id="rId29"/>
    <p:sldId id="282" r:id="rId30"/>
    <p:sldId id="283" r:id="rId31"/>
    <p:sldId id="284" r:id="rId32"/>
    <p:sldId id="286" r:id="rId33"/>
    <p:sldId id="287" r:id="rId34"/>
    <p:sldId id="348" r:id="rId35"/>
    <p:sldId id="280" r:id="rId36"/>
    <p:sldId id="291" r:id="rId37"/>
    <p:sldId id="292" r:id="rId38"/>
    <p:sldId id="293" r:id="rId39"/>
    <p:sldId id="294" r:id="rId40"/>
    <p:sldId id="297" r:id="rId41"/>
    <p:sldId id="295" r:id="rId42"/>
    <p:sldId id="346" r:id="rId43"/>
    <p:sldId id="308" r:id="rId44"/>
    <p:sldId id="349" r:id="rId45"/>
    <p:sldId id="299" r:id="rId46"/>
    <p:sldId id="300" r:id="rId47"/>
    <p:sldId id="301" r:id="rId48"/>
    <p:sldId id="302" r:id="rId49"/>
    <p:sldId id="309" r:id="rId50"/>
    <p:sldId id="303" r:id="rId51"/>
    <p:sldId id="304" r:id="rId52"/>
    <p:sldId id="305" r:id="rId53"/>
    <p:sldId id="306" r:id="rId54"/>
    <p:sldId id="310" r:id="rId55"/>
    <p:sldId id="311" r:id="rId56"/>
    <p:sldId id="307" r:id="rId57"/>
    <p:sldId id="312" r:id="rId58"/>
    <p:sldId id="315" r:id="rId59"/>
    <p:sldId id="313" r:id="rId60"/>
    <p:sldId id="314" r:id="rId61"/>
    <p:sldId id="317" r:id="rId62"/>
    <p:sldId id="338" r:id="rId63"/>
    <p:sldId id="319" r:id="rId64"/>
    <p:sldId id="320" r:id="rId65"/>
    <p:sldId id="321" r:id="rId66"/>
    <p:sldId id="322" r:id="rId67"/>
    <p:sldId id="323" r:id="rId68"/>
    <p:sldId id="316" r:id="rId69"/>
    <p:sldId id="324" r:id="rId70"/>
    <p:sldId id="325" r:id="rId71"/>
    <p:sldId id="326" r:id="rId72"/>
    <p:sldId id="327" r:id="rId73"/>
    <p:sldId id="328" r:id="rId74"/>
    <p:sldId id="329" r:id="rId75"/>
    <p:sldId id="352" r:id="rId76"/>
    <p:sldId id="330" r:id="rId77"/>
    <p:sldId id="332" r:id="rId78"/>
    <p:sldId id="347" r:id="rId79"/>
    <p:sldId id="341" r:id="rId80"/>
    <p:sldId id="342" r:id="rId81"/>
    <p:sldId id="350" r:id="rId82"/>
    <p:sldId id="344"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85FFBC"/>
    <a:srgbClr val="009242"/>
    <a:srgbClr val="00D05E"/>
    <a:srgbClr val="25FF88"/>
    <a:srgbClr val="57FFA3"/>
    <a:srgbClr val="00EE6C"/>
    <a:srgbClr val="00D25F"/>
    <a:srgbClr val="0A9C4B"/>
    <a:srgbClr val="548123"/>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18" autoAdjust="0"/>
    <p:restoredTop sz="76912" autoAdjust="0"/>
  </p:normalViewPr>
  <p:slideViewPr>
    <p:cSldViewPr snapToGrid="0">
      <p:cViewPr varScale="1">
        <p:scale>
          <a:sx n="85" d="100"/>
          <a:sy n="85" d="100"/>
        </p:scale>
        <p:origin x="1530" y="84"/>
      </p:cViewPr>
      <p:guideLst/>
    </p:cSldViewPr>
  </p:slideViewPr>
  <p:notesTextViewPr>
    <p:cViewPr>
      <p:scale>
        <a:sx n="125" d="100"/>
        <a:sy n="125" d="100"/>
      </p:scale>
      <p:origin x="0" y="0"/>
    </p:cViewPr>
  </p:notesTextViewPr>
  <p:sorterViewPr>
    <p:cViewPr varScale="1">
      <p:scale>
        <a:sx n="1" d="1"/>
        <a:sy n="1" d="1"/>
      </p:scale>
      <p:origin x="0" y="-180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1:57.41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87,'39'-2,"60"-11,-58 7,45-2,233 8,-143 1,-150 1,0 1,0 1,-1 1,0 2,33 12,-26-8,1-2,48 9,31-10,161-8,-108-3,1282 4,-1400-4,57-9,41-2,754 13,-434 3,-304 11,-37-1,218-9,-228-3,-86 1,0 2,0 1,38 11,37 6,136-9,-99-8,16 16,-48-4,444 1,-551-17,25-2,-1-1,1-1,-1-2,0 0,35-15,-32 10,1 2,0 2,47-8,108 11,5-1,-163 2,0-1,0-1,0-1,0-1,28-12,-3-4,0 3,2 3,1 1,0 3,0 2,1 3,81-2,655 12,-748-2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12-05T15:12:04.568"/>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58,'173'-1,"197"3,-202 11,-96-5,2-4,82-5,245-25,-292 13,32-2,-90 14,286 4,-247 9,-70-8,1-1,0-1,0 0,0-2,0 0,35-6,109-18,-73 12,-1 3,163 6,-144 5,1596-2,-1685 2,1 0,-1 1,1 2,21 7,45 8,126-9,-84-7,-23 8,11 2,84 0,76 2,164-3,10 1,-267-14,431-17,-24 4,-378 15,351-2,-553-1,1-1,-1 0,0-1,0 0,-1 0,23-11,-25 9,1 1,-1 1,1-1,0 1,0 1,1 0,-1 0,0 1,1 1,18 0,-16 2,0 0,-1 1,1 1,17 7,-11-1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5237809-4D58-4085-AB2E-4CBCF5199790}" type="datetimeFigureOut">
              <a:rPr lang="en-US" smtClean="0"/>
              <a:t>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D55BF8-9D55-4481-9DEB-B111ECBEFEC5}" type="slidenum">
              <a:rPr lang="en-US" smtClean="0"/>
              <a:t>‹#›</a:t>
            </a:fld>
            <a:endParaRPr lang="en-US"/>
          </a:p>
        </p:txBody>
      </p:sp>
    </p:spTree>
    <p:extLst>
      <p:ext uri="{BB962C8B-B14F-4D97-AF65-F5344CB8AC3E}">
        <p14:creationId xmlns:p14="http://schemas.microsoft.com/office/powerpoint/2010/main" val="34205532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FD55BF8-9D55-4481-9DEB-B111ECBEFEC5}" type="slidenum">
              <a:rPr lang="en-US" smtClean="0"/>
              <a:t>1</a:t>
            </a:fld>
            <a:endParaRPr lang="en-US"/>
          </a:p>
        </p:txBody>
      </p:sp>
    </p:spTree>
    <p:extLst>
      <p:ext uri="{BB962C8B-B14F-4D97-AF65-F5344CB8AC3E}">
        <p14:creationId xmlns:p14="http://schemas.microsoft.com/office/powerpoint/2010/main" val="4169931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aplicadores certificados no pueden dirigir ni permitir que ninguna persona no certificada trabaje con pesticidas, incluyendo mezclar, cargar o aplicar, trabajar en equipos utilizados para una aplicación de pesticidas, limpiar envases de pesticidas o realizar cualquier otra actividad relacionada con pesticidas sin antes estar debidamente calificado.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14</a:t>
            </a:fld>
            <a:endParaRPr lang="en-US"/>
          </a:p>
        </p:txBody>
      </p:sp>
    </p:spTree>
    <p:extLst>
      <p:ext uri="{BB962C8B-B14F-4D97-AF65-F5344CB8AC3E}">
        <p14:creationId xmlns:p14="http://schemas.microsoft.com/office/powerpoint/2010/main" val="3547206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Una forma de estar calificado es completando este entrenamiento de seguridad de pesticidas dentro de los 12 meses antes del uso de pesticidas. </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aplicadores comerciales deben mantener registros de la capacitación, incluyendo su aptitud, durante al menos tres años.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15</a:t>
            </a:fld>
            <a:endParaRPr lang="en-US"/>
          </a:p>
        </p:txBody>
      </p:sp>
    </p:spTree>
    <p:extLst>
      <p:ext uri="{BB962C8B-B14F-4D97-AF65-F5344CB8AC3E}">
        <p14:creationId xmlns:p14="http://schemas.microsoft.com/office/powerpoint/2010/main" val="3871134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EE230-DCE9-D8C7-C336-CF36725BDE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CE15A-6232-634C-23DC-50D65EBA7E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2A60F1-32D8-5AF9-BA0E-17BACBAECE70}"/>
              </a:ext>
            </a:extLst>
          </p:cNvPr>
          <p:cNvSpPr>
            <a:spLocks noGrp="1"/>
          </p:cNvSpPr>
          <p:nvPr>
            <p:ph type="body" idx="1"/>
          </p:nvPr>
        </p:nvSpPr>
        <p:spPr/>
        <p:txBody>
          <a:bodyPr/>
          <a:lstStyle/>
          <a:p>
            <a:r>
              <a:rPr lang="es-ES" dirty="0"/>
              <a:t>Este es un ejemplo de una hoja de registro de capacitación, disponible tanto en inglés como en español. Usted deberá firmar esta hoja, o una similar, después de completar esta capacitación. Nuevamente, el supervisor del aplicador comercial debe mantener un registro de esta capacitación durante al menos tres años después de cada aplicación.</a:t>
            </a:r>
            <a:endParaRPr lang="en-US" dirty="0"/>
          </a:p>
        </p:txBody>
      </p:sp>
      <p:sp>
        <p:nvSpPr>
          <p:cNvPr id="4" name="Slide Number Placeholder 3">
            <a:extLst>
              <a:ext uri="{FF2B5EF4-FFF2-40B4-BE49-F238E27FC236}">
                <a16:creationId xmlns:a16="http://schemas.microsoft.com/office/drawing/2014/main" id="{D56D0750-4872-71F5-FE1B-AFA3B6A4E112}"/>
              </a:ext>
            </a:extLst>
          </p:cNvPr>
          <p:cNvSpPr>
            <a:spLocks noGrp="1"/>
          </p:cNvSpPr>
          <p:nvPr>
            <p:ph type="sldNum" sz="quarter" idx="5"/>
          </p:nvPr>
        </p:nvSpPr>
        <p:spPr/>
        <p:txBody>
          <a:bodyPr/>
          <a:lstStyle/>
          <a:p>
            <a:fld id="{8FD55BF8-9D55-4481-9DEB-B111ECBEFEC5}" type="slidenum">
              <a:rPr lang="en-US" smtClean="0"/>
              <a:t>16</a:t>
            </a:fld>
            <a:endParaRPr lang="en-US"/>
          </a:p>
        </p:txBody>
      </p:sp>
    </p:spTree>
    <p:extLst>
      <p:ext uri="{BB962C8B-B14F-4D97-AF65-F5344CB8AC3E}">
        <p14:creationId xmlns:p14="http://schemas.microsoft.com/office/powerpoint/2010/main" val="7327382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Los tipos comunes de pesticidas incluyen </a:t>
            </a:r>
            <a:r>
              <a:rPr lang="es-ES" sz="1200" b="1" kern="1200" dirty="0">
                <a:solidFill>
                  <a:schemeClr val="tx1"/>
                </a:solidFill>
                <a:effectLst/>
                <a:latin typeface="+mn-lt"/>
                <a:ea typeface="+mn-ea"/>
                <a:cs typeface="+mn-cs"/>
              </a:rPr>
              <a:t>insecticidas, herbicidas y fungicidas.</a:t>
            </a:r>
            <a:r>
              <a:rPr lang="es-ES" sz="1200" kern="1200" dirty="0">
                <a:solidFill>
                  <a:schemeClr val="tx1"/>
                </a:solidFill>
                <a:effectLst/>
                <a:latin typeface="+mn-lt"/>
                <a:ea typeface="+mn-ea"/>
                <a:cs typeface="+mn-cs"/>
              </a:rPr>
              <a:t> Estos se aplican como líquidos, aerosoles, polvos, gránulos o gases, como fumigantes. </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18</a:t>
            </a:fld>
            <a:endParaRPr lang="en-US"/>
          </a:p>
        </p:txBody>
      </p:sp>
    </p:spTree>
    <p:extLst>
      <p:ext uri="{BB962C8B-B14F-4D97-AF65-F5344CB8AC3E}">
        <p14:creationId xmlns:p14="http://schemas.microsoft.com/office/powerpoint/2010/main" val="23730975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US" sz="1200" kern="1200" noProof="0" dirty="0">
                <a:solidFill>
                  <a:schemeClr val="tx1"/>
                </a:solidFill>
                <a:effectLst/>
                <a:latin typeface="+mn-lt"/>
                <a:ea typeface="+mn-ea"/>
                <a:cs typeface="+mn-cs"/>
              </a:rPr>
              <a:t>Los pesticidas están destinados a ser tóxicos para plagas específicas, pero también pueden ser tóxicos para los seres humanos. Los efectos de los pesticidas en la salud pueden diferir entre las personas dependiendo de su estado de salud general, edad u otros factores, incluyendo la toxicidad del propio pesticida. Por estas razones, usted siempre debe tomar medidas para minimizar la exposición a pesticidas. Incluso los pesticidas menos tóxicos pueden causar enfermedades cuando no se utilizan adecuadamente.</a:t>
            </a:r>
          </a:p>
        </p:txBody>
      </p:sp>
      <p:sp>
        <p:nvSpPr>
          <p:cNvPr id="4" name="Slide Number Placeholder 3"/>
          <p:cNvSpPr>
            <a:spLocks noGrp="1"/>
          </p:cNvSpPr>
          <p:nvPr>
            <p:ph type="sldNum" sz="quarter" idx="5"/>
          </p:nvPr>
        </p:nvSpPr>
        <p:spPr/>
        <p:txBody>
          <a:bodyPr/>
          <a:lstStyle/>
          <a:p>
            <a:fld id="{8FD55BF8-9D55-4481-9DEB-B111ECBEFEC5}" type="slidenum">
              <a:rPr lang="en-US" smtClean="0"/>
              <a:t>19</a:t>
            </a:fld>
            <a:endParaRPr lang="en-US"/>
          </a:p>
        </p:txBody>
      </p:sp>
    </p:spTree>
    <p:extLst>
      <p:ext uri="{BB962C8B-B14F-4D97-AF65-F5344CB8AC3E}">
        <p14:creationId xmlns:p14="http://schemas.microsoft.com/office/powerpoint/2010/main" val="3649294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Cuando se utiliza un RUP, o cualquier pesticida, es su responsabilidad proteger a las personas, animales y propiedades, y prevenir daños al medio ambiente, tales como peces, vida silvestre, especies en peligro de extinción o amenazadas o sus hábitats.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20</a:t>
            </a:fld>
            <a:endParaRPr lang="en-US"/>
          </a:p>
        </p:txBody>
      </p:sp>
    </p:spTree>
    <p:extLst>
      <p:ext uri="{BB962C8B-B14F-4D97-AF65-F5344CB8AC3E}">
        <p14:creationId xmlns:p14="http://schemas.microsoft.com/office/powerpoint/2010/main" val="5456082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Al realizar una aplicación, tome precauciones para evitar la exposición de pesticidas a usted mismo o a otras personas a través del </a:t>
            </a:r>
            <a:r>
              <a:rPr lang="es-ES" sz="1200" b="1" kern="1200" dirty="0">
                <a:solidFill>
                  <a:schemeClr val="tx1"/>
                </a:solidFill>
                <a:effectLst/>
                <a:latin typeface="+mn-lt"/>
                <a:ea typeface="+mn-ea"/>
                <a:cs typeface="+mn-cs"/>
              </a:rPr>
              <a:t>acarreo.</a:t>
            </a:r>
            <a:r>
              <a:rPr lang="es-ES" sz="1200" kern="1200" dirty="0">
                <a:solidFill>
                  <a:schemeClr val="tx1"/>
                </a:solidFill>
                <a:effectLst/>
                <a:latin typeface="+mn-lt"/>
                <a:ea typeface="+mn-ea"/>
                <a:cs typeface="+mn-cs"/>
              </a:rPr>
              <a:t> El acarreo es el movimiento de gotas de pesticida, vapor o polvo lejos del área de aplicación, generalmente debido a ciertas condiciones climáticas, como una inversión de temperatura o viento.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21</a:t>
            </a:fld>
            <a:endParaRPr lang="en-US"/>
          </a:p>
        </p:txBody>
      </p:sp>
    </p:spTree>
    <p:extLst>
      <p:ext uri="{BB962C8B-B14F-4D97-AF65-F5344CB8AC3E}">
        <p14:creationId xmlns:p14="http://schemas.microsoft.com/office/powerpoint/2010/main" val="5968697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Cuanto más pequeña y liviana es la gota de pesticida, estará más propensa de alejarse del sitio de aplicación con el movimiento del aire. Los pesticidas también pueden alejarse de un lugar tratado a través de la escorrentía del agua que podría contaminar otros cuerpos de agua.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22</a:t>
            </a:fld>
            <a:endParaRPr lang="en-US"/>
          </a:p>
        </p:txBody>
      </p:sp>
    </p:spTree>
    <p:extLst>
      <p:ext uri="{BB962C8B-B14F-4D97-AF65-F5344CB8AC3E}">
        <p14:creationId xmlns:p14="http://schemas.microsoft.com/office/powerpoint/2010/main" val="3739335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 toda costa, evite el acarreo, la escorrentía o el movimiento de pesticidas fuera del área de aplicación. Siempre verifique las condiciones climáticas y sus alrededores antes de hacer una aplicación para determinar si ésta podría causar lesiones o daños a las personas o la propiedad. Si una aplicación no se puede hacer sin la posibilidad de causar daño, entonces debe evitarse o detenerse. Tenga mucho cuidado y siga todas las protecciones y restricciones indicadas en la etiqueta del producto. El movimiento de pesticidas fuera del área de aplicación es una violación a las leyes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23</a:t>
            </a:fld>
            <a:endParaRPr lang="en-US"/>
          </a:p>
        </p:txBody>
      </p:sp>
    </p:spTree>
    <p:extLst>
      <p:ext uri="{BB962C8B-B14F-4D97-AF65-F5344CB8AC3E}">
        <p14:creationId xmlns:p14="http://schemas.microsoft.com/office/powerpoint/2010/main" val="9581711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movimiento de pesticidas fuera del área de aplicación puede ser una violación a las leyes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24</a:t>
            </a:fld>
            <a:endParaRPr lang="en-US"/>
          </a:p>
        </p:txBody>
      </p:sp>
    </p:spTree>
    <p:extLst>
      <p:ext uri="{BB962C8B-B14F-4D97-AF65-F5344CB8AC3E}">
        <p14:creationId xmlns:p14="http://schemas.microsoft.com/office/powerpoint/2010/main" val="531070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Bienvenido a la capacitación en seguridad de pesticidas para aplicadores no certificados. Esta presentación</a:t>
            </a:r>
            <a:r>
              <a:rPr lang="es-ES" sz="1200" kern="1200" baseline="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cumple con los requisitos de capacitación para aplicadores no certificados que usan pesticidas bajo supervisión directa de un aplicador certificado en lugares no agrícolas.</a:t>
            </a: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a:t>
            </a:fld>
            <a:endParaRPr lang="en-US"/>
          </a:p>
        </p:txBody>
      </p:sp>
    </p:spTree>
    <p:extLst>
      <p:ext uri="{BB962C8B-B14F-4D97-AF65-F5344CB8AC3E}">
        <p14:creationId xmlns:p14="http://schemas.microsoft.com/office/powerpoint/2010/main" val="14251440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Incluso cuando usted tiene mucho cuidado de protegerse a sí mismo y a los demás durante una aplicación, todavía existe la posibilidad de exponerse a residuos de pesticidas.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El residuo</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 pesticida</a:t>
            </a:r>
            <a:r>
              <a:rPr lang="es-ES" sz="1200" kern="1200" dirty="0">
                <a:solidFill>
                  <a:schemeClr val="tx1"/>
                </a:solidFill>
                <a:effectLst/>
                <a:latin typeface="+mn-lt"/>
                <a:ea typeface="+mn-ea"/>
                <a:cs typeface="+mn-cs"/>
              </a:rPr>
              <a:t> es una pequeña cantidad de pesticida que es difícil de detectar, pero que aún podría ser perjudicial para su salud, dependiendo de la cantidad y el tipo de pesticida al que se haya expuesto.</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25</a:t>
            </a:fld>
            <a:endParaRPr lang="en-US"/>
          </a:p>
        </p:txBody>
      </p:sp>
    </p:spTree>
    <p:extLst>
      <p:ext uri="{BB962C8B-B14F-4D97-AF65-F5344CB8AC3E}">
        <p14:creationId xmlns:p14="http://schemas.microsoft.com/office/powerpoint/2010/main" val="21320423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residuos de pesticidas se encuentran donde se aplicaron pesticidas, como en plantas tratadas, estructuras y equipos utilizados para hacer aplicaciones de pesticidas. Los residuos de pesticidas también se encuentran en la ropa de trabajo sucia, el equipo de protección personal usado (PPE, por sus siglas en inglés), los envases vacíos de pesticidas, en las áreas utilizadas para almacenar y mezclar pesticidas, y en el suelo.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26</a:t>
            </a:fld>
            <a:endParaRPr lang="en-US"/>
          </a:p>
        </p:txBody>
      </p:sp>
    </p:spTree>
    <p:extLst>
      <p:ext uri="{BB962C8B-B14F-4D97-AF65-F5344CB8AC3E}">
        <p14:creationId xmlns:p14="http://schemas.microsoft.com/office/powerpoint/2010/main" val="1962678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Hay cuatro formas comunes en que los pesticidas pueden entrar al cuerpo: los ojos, la nariz, la boca o la piel. Para reducir los riesgos para su salud, use siempre el PPE de protección requerido por la etiqueta del producto y sepa dónde encontrar los suministros de descontaminación.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27</a:t>
            </a:fld>
            <a:endParaRPr lang="en-US"/>
          </a:p>
        </p:txBody>
      </p:sp>
    </p:spTree>
    <p:extLst>
      <p:ext uri="{BB962C8B-B14F-4D97-AF65-F5344CB8AC3E}">
        <p14:creationId xmlns:p14="http://schemas.microsoft.com/office/powerpoint/2010/main" val="13230640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Saber qué hacer en una emergencia puede ser crítico para minimizar el daño a su salud causado por la exposición a pesticidas. Como mínimo, los suministros de descontaminación deben incluir jabón, toallas de un solo uso, cambio de ropa y agua para el lavado de rutina o de emergencia. </a:t>
            </a:r>
            <a:endParaRPr lang="es-US"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28</a:t>
            </a:fld>
            <a:endParaRPr lang="en-US"/>
          </a:p>
        </p:txBody>
      </p:sp>
    </p:spTree>
    <p:extLst>
      <p:ext uri="{BB962C8B-B14F-4D97-AF65-F5344CB8AC3E}">
        <p14:creationId xmlns:p14="http://schemas.microsoft.com/office/powerpoint/2010/main" val="35447133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otra fuente de agua limpia, como un arroyo, un lago o un estanque está más cerca de usted, debería usarla en caso de emergencia. También se pueden requerir suministros adicionales para el lavado de ojos de emergencia o una estación de lavado de ojos en caso de exposición accidental de un pesticida en sus ojos.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29</a:t>
            </a:fld>
            <a:endParaRPr lang="en-US"/>
          </a:p>
        </p:txBody>
      </p:sp>
    </p:spTree>
    <p:extLst>
      <p:ext uri="{BB962C8B-B14F-4D97-AF65-F5344CB8AC3E}">
        <p14:creationId xmlns:p14="http://schemas.microsoft.com/office/powerpoint/2010/main" val="32525332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 su responsabilidad, tanto como del aplicador certificado que le supervisa, utilizar correctamente cada pesticida siguiendo las instrucciones de la etiqueta del pesticida. Cuando use un pesticida de uso restringido, el aplicador que lo supervisa a usted debe darle acceso a la etiqueta del producto en todo momento mientras esté utilizando el producto, incluyendo la mezcla, la carga y/o la aplicación.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31</a:t>
            </a:fld>
            <a:endParaRPr lang="en-US"/>
          </a:p>
        </p:txBody>
      </p:sp>
    </p:spTree>
    <p:extLst>
      <p:ext uri="{BB962C8B-B14F-4D97-AF65-F5344CB8AC3E}">
        <p14:creationId xmlns:p14="http://schemas.microsoft.com/office/powerpoint/2010/main" val="207378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etiquetas se encuentran en los envases de productos pesticidas y le proporcionan información sobre el uso </a:t>
            </a:r>
            <a:r>
              <a:rPr lang="es-ES" sz="1200" b="1" kern="1200" dirty="0">
                <a:solidFill>
                  <a:schemeClr val="tx1"/>
                </a:solidFill>
                <a:effectLst/>
                <a:latin typeface="+mn-lt"/>
                <a:ea typeface="+mn-ea"/>
                <a:cs typeface="+mn-cs"/>
              </a:rPr>
              <a:t>seguro y eficaz</a:t>
            </a:r>
            <a:r>
              <a:rPr lang="es-ES" sz="1200" kern="1200" dirty="0">
                <a:solidFill>
                  <a:schemeClr val="tx1"/>
                </a:solidFill>
                <a:effectLst/>
                <a:latin typeface="+mn-lt"/>
                <a:ea typeface="+mn-ea"/>
                <a:cs typeface="+mn-cs"/>
              </a:rPr>
              <a:t> del producto. Como aplicador de pesticidas, una de las partes más importantes de su trabajo es poder leer, entender y seguir todas las instrucciones y restricciones de aplicación en una etiqueta.  Esto incluye información que podría acompañar el envase, como un folleto desmontable o un manual separado. Si no puede leer y entender el etiquetado de un producto, su supervisor debe explicárselo. </a:t>
            </a:r>
            <a:r>
              <a:rPr lang="es-ES" sz="1200" b="1" kern="1200" dirty="0">
                <a:solidFill>
                  <a:schemeClr val="tx1"/>
                </a:solidFill>
                <a:effectLst/>
                <a:latin typeface="+mn-lt"/>
                <a:ea typeface="+mn-ea"/>
                <a:cs typeface="+mn-cs"/>
              </a:rPr>
              <a:t>La etiqueta es la ley.</a:t>
            </a:r>
            <a:endParaRPr lang="en-US" sz="1200" kern="1200" dirty="0">
              <a:solidFill>
                <a:schemeClr val="tx1"/>
              </a:solidFill>
              <a:effectLst/>
              <a:latin typeface="+mn-lt"/>
              <a:ea typeface="+mn-ea"/>
              <a:cs typeface="+mn-cs"/>
            </a:endParaRPr>
          </a:p>
          <a:p>
            <a:endParaRPr lang="es-MX" sz="1200" kern="1200" noProof="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32</a:t>
            </a:fld>
            <a:endParaRPr lang="en-US"/>
          </a:p>
        </p:txBody>
      </p:sp>
    </p:spTree>
    <p:extLst>
      <p:ext uri="{BB962C8B-B14F-4D97-AF65-F5344CB8AC3E}">
        <p14:creationId xmlns:p14="http://schemas.microsoft.com/office/powerpoint/2010/main" val="42809518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Además de las instrucciones de la etiqueta del producto, el aplicador que lo supervisa también debe proporcionarle instrucciones específicas sobre el lugar, el equipo a utilizarse, el método de aplicación y cualquier precaución que deba tomar para realizar la aplicación. Estas instrucciones también deben incluir medidas para disminuir el riesgo al medio ambiente.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33</a:t>
            </a:fld>
            <a:endParaRPr lang="en-US"/>
          </a:p>
        </p:txBody>
      </p:sp>
    </p:spTree>
    <p:extLst>
      <p:ext uri="{BB962C8B-B14F-4D97-AF65-F5344CB8AC3E}">
        <p14:creationId xmlns:p14="http://schemas.microsoft.com/office/powerpoint/2010/main" val="38862431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Es importante conocer las diferentes partes de una etiqueta de pesticida y la información contenida en cada parte. Usted siempre debe revisar la etiqueta del producto antes de usar cualquier pesticida.</a:t>
            </a:r>
            <a:endParaRPr lang="en-US" sz="1200" kern="1200" dirty="0">
              <a:solidFill>
                <a:schemeClr val="tx1"/>
              </a:solidFill>
              <a:effectLst/>
              <a:latin typeface="+mn-lt"/>
              <a:ea typeface="+mn-ea"/>
              <a:cs typeface="+mn-cs"/>
            </a:endParaRPr>
          </a:p>
          <a:p>
            <a:endParaRPr lang="es-MX" sz="1200" kern="1200" noProof="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 pesticidas de uso restringido contendrán una </a:t>
            </a:r>
            <a:r>
              <a:rPr lang="es-ES" sz="1200" b="1" kern="1200" dirty="0">
                <a:solidFill>
                  <a:schemeClr val="tx1"/>
                </a:solidFill>
                <a:effectLst/>
                <a:latin typeface="+mn-lt"/>
                <a:ea typeface="+mn-ea"/>
                <a:cs typeface="+mn-cs"/>
              </a:rPr>
              <a:t>declaración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 pesticida de</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uso restringido </a:t>
            </a:r>
            <a:r>
              <a:rPr lang="es-ES" sz="1200" kern="1200" dirty="0">
                <a:solidFill>
                  <a:schemeClr val="tx1"/>
                </a:solidFill>
                <a:effectLst/>
                <a:latin typeface="+mn-lt"/>
                <a:ea typeface="+mn-ea"/>
                <a:cs typeface="+mn-cs"/>
              </a:rPr>
              <a:t>dentro de un cuadro situado en la parte frontal superior de la etiqueta del producto. Esta declaración indica por qué la EPA clasificó el producto como RUP, si su venta y uso se limita únicamente a aplicadores certificados, o también a aplicadores no certificados bajo la supervisión directa de un aplicador certificado. Esta declaración también le informará si el aplicador certificado debe estar </a:t>
            </a:r>
            <a:r>
              <a:rPr lang="es-ES" sz="1200" b="1" kern="1200" dirty="0">
                <a:solidFill>
                  <a:schemeClr val="tx1"/>
                </a:solidFill>
                <a:effectLst/>
                <a:latin typeface="+mn-lt"/>
                <a:ea typeface="+mn-ea"/>
                <a:cs typeface="+mn-cs"/>
              </a:rPr>
              <a:t>físicamente presente</a:t>
            </a:r>
            <a:r>
              <a:rPr lang="es-ES" sz="1200" kern="1200" dirty="0">
                <a:solidFill>
                  <a:schemeClr val="tx1"/>
                </a:solidFill>
                <a:effectLst/>
                <a:latin typeface="+mn-lt"/>
                <a:ea typeface="+mn-ea"/>
                <a:cs typeface="+mn-cs"/>
              </a:rPr>
              <a:t> cuando usted use el producto.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34</a:t>
            </a:fld>
            <a:endParaRPr lang="en-US"/>
          </a:p>
        </p:txBody>
      </p:sp>
    </p:spTree>
    <p:extLst>
      <p:ext uri="{BB962C8B-B14F-4D97-AF65-F5344CB8AC3E}">
        <p14:creationId xmlns:p14="http://schemas.microsoft.com/office/powerpoint/2010/main" val="1456214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Otra información importante en las etiquetas de los productos pesticidas que usted debe saber incluye:</a:t>
            </a:r>
            <a:endParaRPr lang="en-US" sz="1200" kern="1200" dirty="0">
              <a:solidFill>
                <a:schemeClr val="tx1"/>
              </a:solidFill>
              <a:effectLst/>
              <a:latin typeface="+mn-lt"/>
              <a:ea typeface="+mn-ea"/>
              <a:cs typeface="+mn-cs"/>
            </a:endParaRPr>
          </a:p>
          <a:p>
            <a:endParaRPr lang="es-MX" sz="1200" kern="1200" noProof="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El </a:t>
            </a:r>
            <a:r>
              <a:rPr lang="es-ES" sz="1200" b="1" kern="1200" dirty="0">
                <a:solidFill>
                  <a:schemeClr val="tx1"/>
                </a:solidFill>
                <a:effectLst/>
                <a:latin typeface="+mn-lt"/>
                <a:ea typeface="+mn-ea"/>
                <a:cs typeface="+mn-cs"/>
              </a:rPr>
              <a:t>Nombre de la Marca</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o el nombre comercial del pesticida. Generalmente, esta es la palabra más grande y notable en el frente de la etiqueta.</a:t>
            </a:r>
            <a:endParaRPr lang="en-US" sz="1200" kern="1200" dirty="0">
              <a:solidFill>
                <a:schemeClr val="tx1"/>
              </a:solidFill>
              <a:effectLst/>
              <a:latin typeface="+mn-lt"/>
              <a:ea typeface="+mn-ea"/>
              <a:cs typeface="+mn-cs"/>
            </a:endParaRPr>
          </a:p>
          <a:p>
            <a:pPr marL="171450" indent="-171450">
              <a:buFontTx/>
              <a:buChar char="-"/>
            </a:pPr>
            <a:endParaRPr lang="es-MX" sz="1200" b="0" kern="1200" noProof="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El </a:t>
            </a:r>
            <a:r>
              <a:rPr lang="es-ES" sz="1200" b="1" kern="1200" dirty="0">
                <a:solidFill>
                  <a:schemeClr val="tx1"/>
                </a:solidFill>
                <a:effectLst/>
                <a:latin typeface="+mn-lt"/>
                <a:ea typeface="+mn-ea"/>
                <a:cs typeface="+mn-cs"/>
              </a:rPr>
              <a:t>Número de Registro de</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la EPA</a:t>
            </a:r>
            <a:r>
              <a:rPr lang="es-ES" sz="1200" kern="1200" dirty="0">
                <a:solidFill>
                  <a:schemeClr val="tx1"/>
                </a:solidFill>
                <a:effectLst/>
                <a:latin typeface="+mn-lt"/>
                <a:ea typeface="+mn-ea"/>
                <a:cs typeface="+mn-cs"/>
              </a:rPr>
              <a:t> es un número único dado a cada pesticida por la EPA. Este número identifica el producto y en caso de emergencia proporciona información valiosa al personal médico.</a:t>
            </a:r>
            <a:endParaRPr lang="en-US" sz="1200" kern="1200" dirty="0">
              <a:solidFill>
                <a:schemeClr val="tx1"/>
              </a:solidFill>
              <a:effectLst/>
              <a:latin typeface="+mn-lt"/>
              <a:ea typeface="+mn-ea"/>
              <a:cs typeface="+mn-cs"/>
            </a:endParaRP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35</a:t>
            </a:fld>
            <a:endParaRPr lang="en-US"/>
          </a:p>
        </p:txBody>
      </p:sp>
    </p:spTree>
    <p:extLst>
      <p:ext uri="{BB962C8B-B14F-4D97-AF65-F5344CB8AC3E}">
        <p14:creationId xmlns:p14="http://schemas.microsoft.com/office/powerpoint/2010/main" val="1808538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Ejemplos de lugares no agrícolas incluyen áreas silvestres, áreas urbanas, instalaciones para tratamiento de madera, estructuras, mercancías, paisajes naturales, áreas de derecho al paso, campos de golf y otros.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a:t>
            </a:fld>
            <a:endParaRPr lang="en-US"/>
          </a:p>
        </p:txBody>
      </p:sp>
    </p:spTree>
    <p:extLst>
      <p:ext uri="{BB962C8B-B14F-4D97-AF65-F5344CB8AC3E}">
        <p14:creationId xmlns:p14="http://schemas.microsoft.com/office/powerpoint/2010/main" val="14336116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s-ES" sz="1200" b="1" kern="1200" dirty="0">
                <a:solidFill>
                  <a:schemeClr val="tx1"/>
                </a:solidFill>
                <a:effectLst/>
                <a:latin typeface="+mn-lt"/>
                <a:ea typeface="+mn-ea"/>
                <a:cs typeface="+mn-cs"/>
              </a:rPr>
              <a:t>Las Palabras de Advertencia</a:t>
            </a:r>
            <a:r>
              <a:rPr lang="es-ES" sz="1200" kern="1200" dirty="0">
                <a:solidFill>
                  <a:schemeClr val="tx1"/>
                </a:solidFill>
                <a:effectLst/>
                <a:latin typeface="+mn-lt"/>
                <a:ea typeface="+mn-ea"/>
                <a:cs typeface="+mn-cs"/>
              </a:rPr>
              <a:t> que indican que tan venenoso es el producto se encuentran en letras mayúsculas en la parte frontal de una etiqueta. Hay cuatro palabras de advertencia utilizadas para describir la toxicidad inmediata o aguda a corto plazo del producto:</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s-E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PELIGRO CON CALAVERA Y HUESOS CRUZADOS</a:t>
            </a:r>
            <a:r>
              <a:rPr lang="es-ES" sz="1200" kern="1200" dirty="0">
                <a:solidFill>
                  <a:schemeClr val="tx1"/>
                </a:solidFill>
                <a:effectLst/>
                <a:latin typeface="+mn-lt"/>
                <a:ea typeface="+mn-ea"/>
                <a:cs typeface="+mn-cs"/>
              </a:rPr>
              <a:t> y la palabra </a:t>
            </a:r>
            <a:r>
              <a:rPr lang="es-ES" sz="1200" b="1" kern="1200" dirty="0">
                <a:solidFill>
                  <a:schemeClr val="tx1"/>
                </a:solidFill>
                <a:effectLst/>
                <a:latin typeface="+mn-lt"/>
                <a:ea typeface="+mn-ea"/>
                <a:cs typeface="+mn-cs"/>
              </a:rPr>
              <a:t>VENENO </a:t>
            </a:r>
            <a:r>
              <a:rPr lang="es-ES" sz="1200" kern="1200" dirty="0">
                <a:solidFill>
                  <a:schemeClr val="tx1"/>
                </a:solidFill>
                <a:effectLst/>
                <a:latin typeface="+mn-lt"/>
                <a:ea typeface="+mn-ea"/>
                <a:cs typeface="+mn-cs"/>
              </a:rPr>
              <a:t>impresa en tinta roja. Esto significa que el pesticida es altamente tóxico o extremadamente venenoso y lo pondrá muy enfermo o puede causarle la muerte si se absorbe a través de una o más vías, incluyendo la piel, si se ingiere o si se inhala. </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PELIGRO </a:t>
            </a:r>
            <a:r>
              <a:rPr lang="es-ES" sz="1200" kern="1200" dirty="0">
                <a:solidFill>
                  <a:schemeClr val="tx1"/>
                </a:solidFill>
                <a:effectLst/>
                <a:latin typeface="+mn-lt"/>
                <a:ea typeface="+mn-ea"/>
                <a:cs typeface="+mn-cs"/>
              </a:rPr>
              <a:t>significa que el pesticida es muy venenoso si entra en su cuerpo, o es corrosivo y causa daños irreversibles en la piel u ojos. Incluso pequeñas cantidades de este producto pueden causar daños graves.</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ADVERTENCIA </a:t>
            </a:r>
            <a:r>
              <a:rPr lang="es-ES" sz="1200" kern="1200" dirty="0">
                <a:solidFill>
                  <a:schemeClr val="tx1"/>
                </a:solidFill>
                <a:effectLst/>
                <a:latin typeface="+mn-lt"/>
                <a:ea typeface="+mn-ea"/>
                <a:cs typeface="+mn-cs"/>
              </a:rPr>
              <a:t>significa que el pesticida es moderadamente tóxico o venenoso a través de una o más vías, incluyendo si se absorbe a través de la piel, si se ingiere o si se inhala o causa irritación moderada en los ojos o la piel.</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PRECAUCIÓN</a:t>
            </a:r>
            <a:r>
              <a:rPr lang="es-ES" sz="1200" kern="1200" dirty="0">
                <a:solidFill>
                  <a:schemeClr val="tx1"/>
                </a:solidFill>
                <a:effectLst/>
                <a:latin typeface="+mn-lt"/>
                <a:ea typeface="+mn-ea"/>
                <a:cs typeface="+mn-cs"/>
              </a:rPr>
              <a:t> significa ligeramente tóxico, pero todavía puede enfermarle si se absorbe a través de una o más vías, incluyendo la piel, si se inhala, o si entra en el ojo.</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36</a:t>
            </a:fld>
            <a:endParaRPr lang="en-US"/>
          </a:p>
        </p:txBody>
      </p:sp>
    </p:spTree>
    <p:extLst>
      <p:ext uri="{BB962C8B-B14F-4D97-AF65-F5344CB8AC3E}">
        <p14:creationId xmlns:p14="http://schemas.microsoft.com/office/powerpoint/2010/main" val="13330136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 </a:t>
            </a:r>
            <a:r>
              <a:rPr lang="es-ES" sz="1200" b="1" kern="1200" dirty="0">
                <a:solidFill>
                  <a:schemeClr val="tx1"/>
                </a:solidFill>
                <a:effectLst/>
                <a:latin typeface="+mn-lt"/>
                <a:ea typeface="+mn-ea"/>
                <a:cs typeface="+mn-cs"/>
              </a:rPr>
              <a:t>Instrucciones de Primeros Auxilios </a:t>
            </a:r>
            <a:r>
              <a:rPr lang="es-ES" sz="1200" kern="1200" dirty="0">
                <a:solidFill>
                  <a:schemeClr val="tx1"/>
                </a:solidFill>
                <a:effectLst/>
                <a:latin typeface="+mn-lt"/>
                <a:ea typeface="+mn-ea"/>
                <a:cs typeface="+mn-cs"/>
              </a:rPr>
              <a:t>le indican qué hacer si le entra pesticida en los ojos, lo inhala en sus pulmones, lo traga o le cae en la piel. También proporciona un número donde llamar en caso de una emergencia.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a:t>
            </a:r>
            <a:r>
              <a:rPr lang="en-U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Declaraciones de Precaución</a:t>
            </a:r>
            <a:r>
              <a:rPr lang="es-ES" sz="1200" kern="1200" dirty="0">
                <a:solidFill>
                  <a:schemeClr val="tx1"/>
                </a:solidFill>
                <a:effectLst/>
                <a:latin typeface="+mn-lt"/>
                <a:ea typeface="+mn-ea"/>
                <a:cs typeface="+mn-cs"/>
              </a:rPr>
              <a:t> explican los peligros potenciales para las personas y los animales domésticos, los riesgos para la salud y las protecciones que se debe tomar durante el uso del producto. También le indicará el equipo de protección personal (PPE) que debe utilizar al mezclar, cargar o aplicar el pesticida, o cuando limpia, repara y mantiene el equipo de aplicación. El tipo de PPE depende de la toxicidad del producto.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a:t>
            </a:r>
            <a:r>
              <a:rPr lang="es-ES" sz="1200" b="1" kern="1200" dirty="0">
                <a:solidFill>
                  <a:schemeClr val="tx1"/>
                </a:solidFill>
                <a:effectLst/>
                <a:latin typeface="+mn-lt"/>
                <a:ea typeface="+mn-ea"/>
                <a:cs typeface="+mn-cs"/>
              </a:rPr>
              <a:t>Declaración de Riesgos Ambientales</a:t>
            </a:r>
            <a:r>
              <a:rPr lang="es-ES" sz="1200" kern="1200" dirty="0">
                <a:solidFill>
                  <a:schemeClr val="tx1"/>
                </a:solidFill>
                <a:effectLst/>
                <a:latin typeface="+mn-lt"/>
                <a:ea typeface="+mn-ea"/>
                <a:cs typeface="+mn-cs"/>
              </a:rPr>
              <a:t> se encuentra en las Declaraciones de Precaución. Esta le proporciona información sobre cómo el pesticida puede dañar el medio ambiente y los pasos que debe tomar para evitar la contaminación.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sección de </a:t>
            </a:r>
            <a:r>
              <a:rPr lang="es-ES" sz="1200" b="1" kern="1200" dirty="0">
                <a:solidFill>
                  <a:schemeClr val="tx1"/>
                </a:solidFill>
                <a:effectLst/>
                <a:latin typeface="+mn-lt"/>
                <a:ea typeface="+mn-ea"/>
                <a:cs typeface="+mn-cs"/>
              </a:rPr>
              <a:t>Instrucciones de Uso</a:t>
            </a:r>
            <a:r>
              <a:rPr lang="es-ES" sz="1200" kern="1200" dirty="0">
                <a:solidFill>
                  <a:schemeClr val="tx1"/>
                </a:solidFill>
                <a:effectLst/>
                <a:latin typeface="+mn-lt"/>
                <a:ea typeface="+mn-ea"/>
                <a:cs typeface="+mn-cs"/>
              </a:rPr>
              <a:t> inicia con dos declaraciones importantes que recuerdan al aplicador que siga todas las instrucciones en las etiquetas de pesticida y que no permita que el pesticida entre en contacto con ninguna persona ya sea de forma directa o indirecta. Esta sección identifica los lugares donde puede usar el pesticida, las cantidades de aplicación, el tipo de equipo a utilizar y cualquier tipo de restricción en la aplicación.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37</a:t>
            </a:fld>
            <a:endParaRPr lang="en-US"/>
          </a:p>
        </p:txBody>
      </p:sp>
    </p:spTree>
    <p:extLst>
      <p:ext uri="{BB962C8B-B14F-4D97-AF65-F5344CB8AC3E}">
        <p14:creationId xmlns:p14="http://schemas.microsoft.com/office/powerpoint/2010/main" val="40816871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Toda la información en la etiqueta del producto es muy importante para la seguridad y el éxito de su trabajo. Otras cosas que el aplicador certificado que lo supervisa a usted debe hacer (y que usted puede hacer) para aplicar el pesticida en forma segura son:</a:t>
            </a:r>
            <a:endParaRPr lang="en-US" sz="1200" kern="1200" dirty="0">
              <a:solidFill>
                <a:schemeClr val="tx1"/>
              </a:solidFill>
              <a:effectLst/>
              <a:latin typeface="+mn-lt"/>
              <a:ea typeface="+mn-ea"/>
              <a:cs typeface="+mn-cs"/>
            </a:endParaRPr>
          </a:p>
          <a:p>
            <a:pPr lvl="0"/>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El</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aplicador certificado que lo supervisa es responsable de </a:t>
            </a:r>
            <a:r>
              <a:rPr lang="es-ES" sz="1200" b="1" kern="1200" dirty="0">
                <a:solidFill>
                  <a:schemeClr val="tx1"/>
                </a:solidFill>
                <a:effectLst/>
                <a:latin typeface="+mn-lt"/>
                <a:ea typeface="+mn-ea"/>
                <a:cs typeface="+mn-cs"/>
              </a:rPr>
              <a:t>inspeccionar</a:t>
            </a:r>
            <a:r>
              <a:rPr lang="es-ES" sz="1200" kern="1200" dirty="0">
                <a:solidFill>
                  <a:schemeClr val="tx1"/>
                </a:solidFill>
                <a:effectLst/>
                <a:latin typeface="+mn-lt"/>
                <a:ea typeface="+mn-ea"/>
                <a:cs typeface="+mn-cs"/>
              </a:rPr>
              <a:t> su equipo cada vez antes de que se utilice para mezclar, cargar, transferir o aplicar pesticidas para asegurarse de que funciona correctamente. También deben asegurarse de que usted sepa cómo utilizar el equipo en forma segura para prevenir accidentes o la exposición de pesticidas a usted, a otros o al medio ambiente.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38</a:t>
            </a:fld>
            <a:endParaRPr lang="en-US"/>
          </a:p>
        </p:txBody>
      </p:sp>
    </p:spTree>
    <p:extLst>
      <p:ext uri="{BB962C8B-B14F-4D97-AF65-F5344CB8AC3E}">
        <p14:creationId xmlns:p14="http://schemas.microsoft.com/office/powerpoint/2010/main" val="792739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Siempre</a:t>
            </a:r>
            <a:r>
              <a:rPr lang="en-U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transporte</a:t>
            </a:r>
            <a:r>
              <a:rPr lang="es-ES" sz="1200" kern="1200" dirty="0">
                <a:solidFill>
                  <a:schemeClr val="tx1"/>
                </a:solidFill>
                <a:effectLst/>
                <a:latin typeface="+mn-lt"/>
                <a:ea typeface="+mn-ea"/>
                <a:cs typeface="+mn-cs"/>
              </a:rPr>
              <a:t> los pesticidas de forma segura en el cajón de una camioneta, área de carga u otra zona lejos de la cabina del conductor o del compartimento de pasajeros. Revise que los envases no tengan fugas antes de cargarlos y descargarlos, protéjalos de daños y vigílelos durante el transporte. Nunca deje los pesticidas desatendidos y cuando sea posible almacénelos en un área bajo llave.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8FD55BF8-9D55-4481-9DEB-B111ECBEFEC5}" type="slidenum">
              <a:rPr lang="en-US" smtClean="0"/>
              <a:t>39</a:t>
            </a:fld>
            <a:endParaRPr lang="en-US"/>
          </a:p>
        </p:txBody>
      </p:sp>
    </p:spTree>
    <p:extLst>
      <p:ext uri="{BB962C8B-B14F-4D97-AF65-F5344CB8AC3E}">
        <p14:creationId xmlns:p14="http://schemas.microsoft.com/office/powerpoint/2010/main" val="280584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La información sobre cómo </a:t>
            </a:r>
            <a:r>
              <a:rPr lang="es-ES" sz="1200" b="1" kern="1200" dirty="0">
                <a:solidFill>
                  <a:schemeClr val="tx1"/>
                </a:solidFill>
                <a:effectLst/>
                <a:latin typeface="+mn-lt"/>
                <a:ea typeface="+mn-ea"/>
                <a:cs typeface="+mn-cs"/>
              </a:rPr>
              <a:t>almacenar o desechar</a:t>
            </a:r>
            <a:r>
              <a:rPr lang="es-ES" sz="1200" kern="1200" dirty="0">
                <a:solidFill>
                  <a:schemeClr val="tx1"/>
                </a:solidFill>
                <a:effectLst/>
                <a:latin typeface="+mn-lt"/>
                <a:ea typeface="+mn-ea"/>
                <a:cs typeface="+mn-cs"/>
              </a:rPr>
              <a:t> el producto no utilizado se encuentra típicamente cerca de la parte final de la etiqueta. Es posible que se requieran condiciones de almacenamiento específicas, como el rango de temperatura o la distancia con respecto a otros productos, para mantener el producto seguro para su uso futuro o para evitar crear un peligro, como un incendio o contaminación ambiental.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40</a:t>
            </a:fld>
            <a:endParaRPr lang="en-US"/>
          </a:p>
        </p:txBody>
      </p:sp>
    </p:spTree>
    <p:extLst>
      <p:ext uri="{BB962C8B-B14F-4D97-AF65-F5344CB8AC3E}">
        <p14:creationId xmlns:p14="http://schemas.microsoft.com/office/powerpoint/2010/main" val="2543183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También</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es importante leer la etiqueta antes de usar un pesticida en caso de </a:t>
            </a:r>
            <a:r>
              <a:rPr lang="es-ES" sz="1200" b="1" kern="1200" dirty="0">
                <a:solidFill>
                  <a:schemeClr val="tx1"/>
                </a:solidFill>
                <a:effectLst/>
                <a:latin typeface="+mn-lt"/>
                <a:ea typeface="+mn-ea"/>
                <a:cs typeface="+mn-cs"/>
              </a:rPr>
              <a:t>derrame.</a:t>
            </a:r>
            <a:r>
              <a:rPr lang="es-ES" sz="1200" kern="1200" dirty="0">
                <a:solidFill>
                  <a:schemeClr val="tx1"/>
                </a:solidFill>
                <a:effectLst/>
                <a:latin typeface="+mn-lt"/>
                <a:ea typeface="+mn-ea"/>
                <a:cs typeface="+mn-cs"/>
              </a:rPr>
              <a:t> Si se produce un derrame, primero protéjase utilizando el PPE que aparece en la etiqueta del producto. Siempre póngase en contacto con su supervisor para obtener instrucciones o, en una emergencia, llame al 9-1-1. Para obtener ayuda adicional, llame al número de contacto de emergencia que aparece en la etiqueta del producto.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41</a:t>
            </a:fld>
            <a:endParaRPr lang="en-US"/>
          </a:p>
        </p:txBody>
      </p:sp>
    </p:spTree>
    <p:extLst>
      <p:ext uri="{BB962C8B-B14F-4D97-AF65-F5344CB8AC3E}">
        <p14:creationId xmlns:p14="http://schemas.microsoft.com/office/powerpoint/2010/main" val="33206228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Los</a:t>
            </a:r>
            <a:r>
              <a:rPr lang="en-U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cuatro</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pasos de emergencia para derrames son:</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Controlar </a:t>
            </a:r>
            <a:r>
              <a:rPr lang="es-ES" sz="1200" kern="1200" dirty="0">
                <a:solidFill>
                  <a:schemeClr val="tx1"/>
                </a:solidFill>
                <a:effectLst/>
                <a:latin typeface="+mn-lt"/>
                <a:ea typeface="+mn-ea"/>
                <a:cs typeface="+mn-cs"/>
              </a:rPr>
              <a:t>el derrame. Detenga el derrame o la fuga devolviendo el recipiente a una posición vertical, apagando la bomba o cerrando las válvulas.</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Contener</a:t>
            </a:r>
            <a:r>
              <a:rPr lang="es-ES" sz="1200" kern="1200" dirty="0">
                <a:solidFill>
                  <a:schemeClr val="tx1"/>
                </a:solidFill>
                <a:effectLst/>
                <a:latin typeface="+mn-lt"/>
                <a:ea typeface="+mn-ea"/>
                <a:cs typeface="+mn-cs"/>
              </a:rPr>
              <a:t> el derrame con material absorbente, como arena para gatos, arena o tierra.  Mantenga a los demás alejados del área de derrame.</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Limpiar </a:t>
            </a:r>
            <a:r>
              <a:rPr lang="es-ES" sz="1200" kern="1200" dirty="0">
                <a:solidFill>
                  <a:schemeClr val="tx1"/>
                </a:solidFill>
                <a:effectLst/>
                <a:latin typeface="+mn-lt"/>
                <a:ea typeface="+mn-ea"/>
                <a:cs typeface="+mn-cs"/>
              </a:rPr>
              <a:t>el derrame. Nunca lo lave, ya que esto solo contaminará un área mucho más grande. Deseche los residuos de pesticidas de acuerdo con las instrucciones de la etiqueta y de una manera segura y legal. </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Comuníquese </a:t>
            </a:r>
            <a:r>
              <a:rPr lang="es-ES" sz="1200" kern="1200" dirty="0">
                <a:solidFill>
                  <a:schemeClr val="tx1"/>
                </a:solidFill>
                <a:effectLst/>
                <a:latin typeface="+mn-lt"/>
                <a:ea typeface="+mn-ea"/>
                <a:cs typeface="+mn-cs"/>
              </a:rPr>
              <a:t>con el aplicador que lo supervisa inmediatamente. Los estados y tribus pueden requerir que reporte los derrames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42</a:t>
            </a:fld>
            <a:endParaRPr lang="en-US"/>
          </a:p>
        </p:txBody>
      </p:sp>
    </p:spTree>
    <p:extLst>
      <p:ext uri="{BB962C8B-B14F-4D97-AF65-F5344CB8AC3E}">
        <p14:creationId xmlns:p14="http://schemas.microsoft.com/office/powerpoint/2010/main" val="4835789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Usar</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el PPE requerido por la etiqueta del pesticida es la forma más eficaz de protegerse de los pesticidas y los residuos de pesticidas antes, durante y después de usar un pesticida. La etiqueta del producto le indicará qué tipo de PPE debe utilizar.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44</a:t>
            </a:fld>
            <a:endParaRPr lang="en-US"/>
          </a:p>
        </p:txBody>
      </p:sp>
    </p:spTree>
    <p:extLst>
      <p:ext uri="{BB962C8B-B14F-4D97-AF65-F5344CB8AC3E}">
        <p14:creationId xmlns:p14="http://schemas.microsoft.com/office/powerpoint/2010/main" val="3801889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responsabilidad del aplicador certificado que lo supervisa proporcionarle el PPE requerido conforme a la etiqueta del producto y asegurarse de que se lo ha puesto adecuadamente y lo usa correctamente al mezclar, cargar, aplicar o al utilizar el pesticida de otra manera. El PPE debe estar limpio y en buenas condiciones de funcionamiento. El PPE está hecho de diferentes tipos de materiales dependiendo de la protección necesaria para el pesticida que esté utilizando y puede ser reutilizable o desechable. El PPE reutilizable, como guantes, delantales, protección ocular, overoles, botas y respiradores, debe limpiarse y mantenerse adecuadamente después de cada uso. Deseche el PPE si está roto o saturado de pesticidas. Nunca utilice PPE dañado ni limpie y reutilice el PPE de un solo uso.</a:t>
            </a:r>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45</a:t>
            </a:fld>
            <a:endParaRPr lang="en-US"/>
          </a:p>
        </p:txBody>
      </p:sp>
    </p:spTree>
    <p:extLst>
      <p:ext uri="{BB962C8B-B14F-4D97-AF65-F5344CB8AC3E}">
        <p14:creationId xmlns:p14="http://schemas.microsoft.com/office/powerpoint/2010/main" val="18483776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una etiqueta de pesticida requiere que usted use un respirador, este debe estar limpio, funcionando correctamente y ser inspeccionado antes de su uso. El aplicador que lo supervisa es responsable de asegurarse de tomar todas las medidas necesarias para que usted use un respirador en forma segura.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46</a:t>
            </a:fld>
            <a:endParaRPr lang="en-US"/>
          </a:p>
        </p:txBody>
      </p:sp>
    </p:spTree>
    <p:extLst>
      <p:ext uri="{BB962C8B-B14F-4D97-AF65-F5344CB8AC3E}">
        <p14:creationId xmlns:p14="http://schemas.microsoft.com/office/powerpoint/2010/main" val="2482877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 regulaciones federales requieren esta capacitación para </a:t>
            </a:r>
            <a:r>
              <a:rPr lang="es-ES" sz="1200" b="1" kern="1200" dirty="0">
                <a:solidFill>
                  <a:schemeClr val="tx1"/>
                </a:solidFill>
                <a:effectLst/>
                <a:latin typeface="+mn-lt"/>
                <a:ea typeface="+mn-ea"/>
                <a:cs typeface="+mn-cs"/>
              </a:rPr>
              <a:t>informarle</a:t>
            </a:r>
            <a:r>
              <a:rPr lang="es-ES" sz="1200" kern="1200" dirty="0">
                <a:solidFill>
                  <a:schemeClr val="tx1"/>
                </a:solidFill>
                <a:effectLst/>
                <a:latin typeface="+mn-lt"/>
                <a:ea typeface="+mn-ea"/>
                <a:cs typeface="+mn-cs"/>
              </a:rPr>
              <a:t> sobre los peligros que usted puede encontrar en los pesticidas y demostrar los pasos que puede tomar para </a:t>
            </a:r>
            <a:r>
              <a:rPr lang="es-ES" sz="1200" b="1" kern="1200" dirty="0">
                <a:solidFill>
                  <a:schemeClr val="tx1"/>
                </a:solidFill>
                <a:effectLst/>
                <a:latin typeface="+mn-lt"/>
                <a:ea typeface="+mn-ea"/>
                <a:cs typeface="+mn-cs"/>
              </a:rPr>
              <a:t>protegerse</a:t>
            </a:r>
            <a:r>
              <a:rPr lang="es-ES" sz="1200" kern="1200" dirty="0">
                <a:solidFill>
                  <a:schemeClr val="tx1"/>
                </a:solidFill>
                <a:effectLst/>
                <a:latin typeface="+mn-lt"/>
                <a:ea typeface="+mn-ea"/>
                <a:cs typeface="+mn-cs"/>
              </a:rPr>
              <a:t> a usted, a su familia y a otras personas de la exposición a pesticidas. También aprenderá las responsabilidades específicas que le corresponden a usted y a su supervisor cuando se aplican pesticidas de uso restringido.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8</a:t>
            </a:fld>
            <a:endParaRPr lang="en-US"/>
          </a:p>
        </p:txBody>
      </p:sp>
    </p:spTree>
    <p:extLst>
      <p:ext uri="{BB962C8B-B14F-4D97-AF65-F5344CB8AC3E}">
        <p14:creationId xmlns:p14="http://schemas.microsoft.com/office/powerpoint/2010/main" val="2938277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evitar el contacto con pesticidas y residuos de pesticidas, nunca se quite su PPE cuando está haciendo actividades como mezclar, cargar o trabajar en el equipo de aplicación.</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Para evitar la exposición a residuos, cuando termine de usar un </a:t>
            </a:r>
            <a:r>
              <a:rPr lang="es-ES" sz="1200" kern="1200" dirty="0">
                <a:solidFill>
                  <a:srgbClr val="FF0000"/>
                </a:solidFill>
                <a:effectLst/>
                <a:highlight>
                  <a:srgbClr val="FFFF00"/>
                </a:highlight>
                <a:latin typeface="+mn-lt"/>
                <a:ea typeface="+mn-ea"/>
                <a:cs typeface="+mn-cs"/>
              </a:rPr>
              <a:t>RUP</a:t>
            </a:r>
            <a:r>
              <a:rPr lang="es-ES" sz="1200" kern="1200" dirty="0">
                <a:solidFill>
                  <a:srgbClr val="FF0000"/>
                </a:solidFill>
                <a:effectLst/>
                <a:latin typeface="+mn-lt"/>
                <a:ea typeface="+mn-ea"/>
                <a:cs typeface="+mn-cs"/>
              </a:rPr>
              <a:t> </a:t>
            </a:r>
            <a:r>
              <a:rPr lang="es-ES" sz="1200" kern="1200" dirty="0">
                <a:solidFill>
                  <a:schemeClr val="tx1"/>
                </a:solidFill>
                <a:effectLst/>
                <a:latin typeface="+mn-lt"/>
                <a:ea typeface="+mn-ea"/>
                <a:cs typeface="+mn-cs"/>
              </a:rPr>
              <a:t>retire cada pieza del PPE en un orden específico. Recuerde que los guantes </a:t>
            </a:r>
            <a:r>
              <a:rPr lang="es-ES" sz="1200" b="1" kern="1200" dirty="0">
                <a:solidFill>
                  <a:schemeClr val="tx1"/>
                </a:solidFill>
                <a:effectLst/>
                <a:latin typeface="+mn-lt"/>
                <a:ea typeface="+mn-ea"/>
                <a:cs typeface="+mn-cs"/>
              </a:rPr>
              <a:t>sucios</a:t>
            </a:r>
            <a:r>
              <a:rPr lang="es-ES" sz="1200" kern="1200" dirty="0">
                <a:solidFill>
                  <a:schemeClr val="tx1"/>
                </a:solidFill>
                <a:effectLst/>
                <a:latin typeface="+mn-lt"/>
                <a:ea typeface="+mn-ea"/>
                <a:cs typeface="+mn-cs"/>
              </a:rPr>
              <a:t> tocan el exterior del PPE </a:t>
            </a:r>
            <a:r>
              <a:rPr lang="es-ES" sz="1200" b="1" kern="1200" dirty="0">
                <a:solidFill>
                  <a:schemeClr val="tx1"/>
                </a:solidFill>
                <a:effectLst/>
                <a:latin typeface="+mn-lt"/>
                <a:ea typeface="+mn-ea"/>
                <a:cs typeface="+mn-cs"/>
              </a:rPr>
              <a:t>sucio</a:t>
            </a:r>
            <a:r>
              <a:rPr lang="es-ES" sz="1200" kern="1200" dirty="0">
                <a:solidFill>
                  <a:schemeClr val="tx1"/>
                </a:solidFill>
                <a:effectLst/>
                <a:latin typeface="+mn-lt"/>
                <a:ea typeface="+mn-ea"/>
                <a:cs typeface="+mn-cs"/>
              </a:rPr>
              <a:t>, y los guantes </a:t>
            </a:r>
            <a:r>
              <a:rPr lang="es-ES" sz="1200" b="1" kern="1200" dirty="0">
                <a:solidFill>
                  <a:schemeClr val="tx1"/>
                </a:solidFill>
                <a:effectLst/>
                <a:latin typeface="+mn-lt"/>
                <a:ea typeface="+mn-ea"/>
                <a:cs typeface="+mn-cs"/>
              </a:rPr>
              <a:t>limpios</a:t>
            </a:r>
            <a:r>
              <a:rPr lang="es-ES" sz="1200" kern="1200" dirty="0">
                <a:solidFill>
                  <a:schemeClr val="tx1"/>
                </a:solidFill>
                <a:effectLst/>
                <a:latin typeface="+mn-lt"/>
                <a:ea typeface="+mn-ea"/>
                <a:cs typeface="+mn-cs"/>
              </a:rPr>
              <a:t> o las manos </a:t>
            </a:r>
            <a:r>
              <a:rPr lang="es-ES" sz="1200" b="1" kern="1200" dirty="0">
                <a:solidFill>
                  <a:schemeClr val="tx1"/>
                </a:solidFill>
                <a:effectLst/>
                <a:latin typeface="+mn-lt"/>
                <a:ea typeface="+mn-ea"/>
                <a:cs typeface="+mn-cs"/>
              </a:rPr>
              <a:t>limpias</a:t>
            </a:r>
            <a:r>
              <a:rPr lang="es-ES" sz="1200" kern="1200" dirty="0">
                <a:solidFill>
                  <a:schemeClr val="tx1"/>
                </a:solidFill>
                <a:effectLst/>
                <a:latin typeface="+mn-lt"/>
                <a:ea typeface="+mn-ea"/>
                <a:cs typeface="+mn-cs"/>
              </a:rPr>
              <a:t> tocan las partes </a:t>
            </a:r>
            <a:r>
              <a:rPr lang="es-ES" sz="1200" b="1" kern="1200" dirty="0">
                <a:solidFill>
                  <a:schemeClr val="tx1"/>
                </a:solidFill>
                <a:effectLst/>
                <a:latin typeface="+mn-lt"/>
                <a:ea typeface="+mn-ea"/>
                <a:cs typeface="+mn-cs"/>
              </a:rPr>
              <a:t>limpias</a:t>
            </a:r>
            <a:r>
              <a:rPr lang="es-ES" sz="1200" kern="1200" dirty="0">
                <a:solidFill>
                  <a:schemeClr val="tx1"/>
                </a:solidFill>
                <a:effectLst/>
                <a:latin typeface="+mn-lt"/>
                <a:ea typeface="+mn-ea"/>
                <a:cs typeface="+mn-cs"/>
              </a:rPr>
              <a:t> de su PPE.  Use siempre guantes, protección para los ojos y botas al lavar el PPE sucio, y mantenga su ropa y PPE limpios en un área libre de pesticidas o residuos de pesticidas.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47</a:t>
            </a:fld>
            <a:endParaRPr lang="en-US"/>
          </a:p>
        </p:txBody>
      </p:sp>
    </p:spTree>
    <p:extLst>
      <p:ext uri="{BB962C8B-B14F-4D97-AF65-F5344CB8AC3E}">
        <p14:creationId xmlns:p14="http://schemas.microsoft.com/office/powerpoint/2010/main" val="14388472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Al</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finalizar su jornada de trabajo, báñese con jabón, lávese el cabello con champú y póngase ropa limpia, especialmente antes de tener cualquier contacto físico con los demás. Esto es importante ya que su ropa de trabajo puede tener residuos de pesticidas y estos pasos reducen el riesgo de exposición de pesticidas para usted y los demás.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48</a:t>
            </a:fld>
            <a:endParaRPr lang="en-US"/>
          </a:p>
        </p:txBody>
      </p:sp>
    </p:spTree>
    <p:extLst>
      <p:ext uri="{BB962C8B-B14F-4D97-AF65-F5344CB8AC3E}">
        <p14:creationId xmlns:p14="http://schemas.microsoft.com/office/powerpoint/2010/main" val="21108462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Dado</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que es posible que haya residuos de pesticidas dañinos sobre usted y en su ropa de trabajo, hay cosas que usted puede hacer para protegerse a sí mismo, a sus compañeros de trabajo, a sus hijos y a otros miembros de la familia de la exposición a residuos de pesticidas. Los niños y personas embarazadas están especialmente en riesgo, ya que la exposición a pesticidas puede provocar defectos de nacimiento, problemas de aprendizaje, bajo peso al nacer, nacimiento prematuro o aborto espontáneo.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50</a:t>
            </a:fld>
            <a:endParaRPr lang="en-US"/>
          </a:p>
        </p:txBody>
      </p:sp>
    </p:spTree>
    <p:extLst>
      <p:ext uri="{BB962C8B-B14F-4D97-AF65-F5344CB8AC3E}">
        <p14:creationId xmlns:p14="http://schemas.microsoft.com/office/powerpoint/2010/main" val="5364840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Para mantener a todos a salvo, usted debe: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Lavar</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sus manos antes de tocarse los ojos o la boca y antes de comer, beber y fumar, masticar chicle o tabaco, usar el baño y manipular su teléfono.</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Nunca lleve pesticidas o recipientes vacíos de pesticidas a su casa. Incluso si se enjuagan, nunca están completamente libres de pesticidas. No coloque pesticidas en ningún recipiente sin marcar y nunca vierta pesticidas de sus envases originales en recipientes de alimentos o bebidas. Esto es muy peligroso e ilegal. Un adulto o niño desprevenidos puede confundir el pesticida con alimentos o bebidas y tragarlo.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51</a:t>
            </a:fld>
            <a:endParaRPr lang="en-US"/>
          </a:p>
        </p:txBody>
      </p:sp>
    </p:spTree>
    <p:extLst>
      <p:ext uri="{BB962C8B-B14F-4D97-AF65-F5344CB8AC3E}">
        <p14:creationId xmlns:p14="http://schemas.microsoft.com/office/powerpoint/2010/main" val="11236603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s-ES" sz="1200" kern="1200" dirty="0">
                <a:solidFill>
                  <a:schemeClr val="tx1"/>
                </a:solidFill>
                <a:effectLst/>
                <a:latin typeface="+mn-lt"/>
                <a:ea typeface="+mn-ea"/>
                <a:cs typeface="+mn-cs"/>
              </a:rPr>
              <a:t>- Quítese los zapatos de trabajo o las botas antes de entrar a su casa.</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Mantenga la ropa de trabajo sucia separada de la ropa familiar u otra y lejos de los niños.</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Lave la ropa de trabajo con agua caliente y jabón antes de volver a usarla. No lave su ropa de trabajo junto con la ropa que no es de trabajo.</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Cuando sea posible, enjuague la lavadora al menos dos veces antes de lavar la ropa de la familia.</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 Cuando sea posible, seque la ropa de trabajo al aire libre, para permitir que la luz del sol ayude a descomponer cualquier residuo de pesticida restante.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s-US" sz="1200" kern="1200" noProof="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52</a:t>
            </a:fld>
            <a:endParaRPr lang="en-US"/>
          </a:p>
        </p:txBody>
      </p:sp>
    </p:spTree>
    <p:extLst>
      <p:ext uri="{BB962C8B-B14F-4D97-AF65-F5344CB8AC3E}">
        <p14:creationId xmlns:p14="http://schemas.microsoft.com/office/powerpoint/2010/main" val="22634085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a:t>
            </a:r>
            <a:r>
              <a:rPr lang="en-US" sz="1200" kern="1200" dirty="0">
                <a:solidFill>
                  <a:schemeClr val="tx1"/>
                </a:solidFill>
                <a:effectLst/>
                <a:latin typeface="+mn-lt"/>
                <a:ea typeface="+mn-ea"/>
                <a:cs typeface="+mn-cs"/>
              </a:rPr>
              <a:t> </a:t>
            </a:r>
            <a:r>
              <a:rPr lang="es-ES" sz="1200" kern="1200" dirty="0">
                <a:solidFill>
                  <a:schemeClr val="tx1"/>
                </a:solidFill>
                <a:effectLst/>
                <a:latin typeface="+mn-lt"/>
                <a:ea typeface="+mn-ea"/>
                <a:cs typeface="+mn-cs"/>
              </a:rPr>
              <a:t>exposición a pesticidas y residuos de pesticidas puede ser perjudicial para cualquier persona, por lo tanto, mantenga a los miembros del hogar alejados de áreas tratadas o de artículos que puedan tener residuos de pesticidas. Recuerde siempre mantener los pesticidas fuera del alcance de los niños.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53</a:t>
            </a:fld>
            <a:endParaRPr lang="en-US"/>
          </a:p>
        </p:txBody>
      </p:sp>
    </p:spTree>
    <p:extLst>
      <p:ext uri="{BB962C8B-B14F-4D97-AF65-F5344CB8AC3E}">
        <p14:creationId xmlns:p14="http://schemas.microsoft.com/office/powerpoint/2010/main" val="21514379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El contacto con un pesticida o residuo de pesticida se denomina </a:t>
            </a:r>
            <a:r>
              <a:rPr lang="es-ES" sz="1200" b="1" kern="1200" dirty="0">
                <a:solidFill>
                  <a:schemeClr val="tx1"/>
                </a:solidFill>
                <a:effectLst/>
                <a:latin typeface="+mn-lt"/>
                <a:ea typeface="+mn-ea"/>
                <a:cs typeface="+mn-cs"/>
              </a:rPr>
              <a:t>exposición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a pesticidas</a:t>
            </a:r>
            <a:r>
              <a:rPr lang="es-ES" sz="1200" kern="1200" dirty="0">
                <a:solidFill>
                  <a:schemeClr val="tx1"/>
                </a:solidFill>
                <a:effectLst/>
                <a:latin typeface="+mn-lt"/>
                <a:ea typeface="+mn-ea"/>
                <a:cs typeface="+mn-cs"/>
              </a:rPr>
              <a:t> y puede afectar a algunas personas más que a otras.</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Dado que los pesticidas son diferentes entre sí, también lo es el</a:t>
            </a:r>
            <a:r>
              <a:rPr lang="es-ES" sz="1200" b="1" kern="1200" dirty="0">
                <a:solidFill>
                  <a:schemeClr val="tx1"/>
                </a:solidFill>
                <a:effectLst/>
                <a:latin typeface="+mn-lt"/>
                <a:ea typeface="+mn-ea"/>
                <a:cs typeface="+mn-cs"/>
              </a:rPr>
              <a:t> peligro </a:t>
            </a:r>
            <a:r>
              <a:rPr lang="es-ES" sz="1200" kern="1200" dirty="0">
                <a:solidFill>
                  <a:schemeClr val="tx1"/>
                </a:solidFill>
                <a:effectLst/>
                <a:latin typeface="+mn-lt"/>
                <a:ea typeface="+mn-ea"/>
                <a:cs typeface="+mn-cs"/>
              </a:rPr>
              <a:t>potencial, o daño, que pueden tener para su salud.</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55</a:t>
            </a:fld>
            <a:endParaRPr lang="en-US"/>
          </a:p>
        </p:txBody>
      </p:sp>
    </p:spTree>
    <p:extLst>
      <p:ext uri="{BB962C8B-B14F-4D97-AF65-F5344CB8AC3E}">
        <p14:creationId xmlns:p14="http://schemas.microsoft.com/office/powerpoint/2010/main" val="1527314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Una </a:t>
            </a:r>
            <a:r>
              <a:rPr lang="es-ES" sz="1200" b="1" kern="1200" dirty="0">
                <a:solidFill>
                  <a:schemeClr val="tx1"/>
                </a:solidFill>
                <a:effectLst/>
                <a:latin typeface="+mn-lt"/>
                <a:ea typeface="+mn-ea"/>
                <a:cs typeface="+mn-cs"/>
              </a:rPr>
              <a:t>enfermedad aguda por pesticidas </a:t>
            </a:r>
            <a:r>
              <a:rPr lang="es-ES" sz="1200" kern="1200" dirty="0">
                <a:solidFill>
                  <a:schemeClr val="tx1"/>
                </a:solidFill>
                <a:effectLst/>
                <a:latin typeface="+mn-lt"/>
                <a:ea typeface="+mn-ea"/>
                <a:cs typeface="+mn-cs"/>
              </a:rPr>
              <a:t>es aquella que ocurre inmediatamente luego de una única o corta exposición, y cuyos síntomas generalmente aparecen dentro de las 24 horas. Algunos de los síntomas más comunes incluyen dolor de cabeza, sudoración, debilidad, pulso rápido o lento, náuseas o pérdida del conocimiento. La intoxicación aguda por pesticidas puede ser grave y requerir tratamiento médico, y, en casos extremos, las personas pueden morir.</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Una </a:t>
            </a:r>
            <a:r>
              <a:rPr lang="es-ES" sz="1200" b="1" kern="1200" dirty="0">
                <a:solidFill>
                  <a:schemeClr val="tx1"/>
                </a:solidFill>
                <a:effectLst/>
                <a:latin typeface="+mn-lt"/>
                <a:ea typeface="+mn-ea"/>
                <a:cs typeface="+mn-cs"/>
              </a:rPr>
              <a:t>enfermedad crónica por pesticidas</a:t>
            </a:r>
            <a:r>
              <a:rPr lang="es-ES" sz="1200" kern="1200" dirty="0">
                <a:solidFill>
                  <a:schemeClr val="tx1"/>
                </a:solidFill>
                <a:effectLst/>
                <a:latin typeface="+mn-lt"/>
                <a:ea typeface="+mn-ea"/>
                <a:cs typeface="+mn-cs"/>
              </a:rPr>
              <a:t> puede resultar de repetidas exposiciones a pequeñas cantidades de pesticidas sobre períodos largos de tiempo. Los síntomas de una enfermedad crónica por pesticidas pueden retrasarse, lo que significa que pueden no aparecer hasta mucho después de que haya ocurrido la exposición. Los </a:t>
            </a:r>
            <a:r>
              <a:rPr lang="es-ES" sz="1200" b="1" kern="1200" dirty="0">
                <a:solidFill>
                  <a:schemeClr val="tx1"/>
                </a:solidFill>
                <a:effectLst/>
                <a:latin typeface="+mn-lt"/>
                <a:ea typeface="+mn-ea"/>
                <a:cs typeface="+mn-cs"/>
              </a:rPr>
              <a:t>efectos retardado</a:t>
            </a:r>
            <a:r>
              <a:rPr lang="es-ES" sz="1200" kern="1200" dirty="0">
                <a:solidFill>
                  <a:schemeClr val="tx1"/>
                </a:solidFill>
                <a:effectLst/>
                <a:latin typeface="+mn-lt"/>
                <a:ea typeface="+mn-ea"/>
                <a:cs typeface="+mn-cs"/>
              </a:rPr>
              <a:t>s o crónicos graves pueden incluir cáncer o daño al sistema respiratorio o nervioso.</a:t>
            </a:r>
          </a:p>
          <a:p>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exposición repetida a pesticidas puede causarle </a:t>
            </a:r>
            <a:r>
              <a:rPr lang="es-ES" sz="1200" b="1" kern="1200" dirty="0">
                <a:solidFill>
                  <a:schemeClr val="tx1"/>
                </a:solidFill>
                <a:effectLst/>
                <a:latin typeface="+mn-lt"/>
                <a:ea typeface="+mn-ea"/>
                <a:cs typeface="+mn-cs"/>
              </a:rPr>
              <a:t>sensibilización </a:t>
            </a:r>
            <a:r>
              <a:rPr lang="es-ES" sz="1200" kern="1200" dirty="0">
                <a:solidFill>
                  <a:schemeClr val="tx1"/>
                </a:solidFill>
                <a:effectLst/>
                <a:latin typeface="+mn-lt"/>
                <a:ea typeface="+mn-ea"/>
                <a:cs typeface="+mn-cs"/>
              </a:rPr>
              <a:t>al pesticida al que usted estuvo expuesto. Esto es similar a una reacción alérgica que puede empeorar cada vez que usted está expuesto e incluso puede llegar a ser mortal. Las reacciones típicas de la sensibilización son erupciones cutáneas y problemas respiratorios. Si cree que tiene síntomas causados por cualquier tipo de exposición a pesticidas, comuníquese de inmediato con su empleador o supervisor y consiga atención médica.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56</a:t>
            </a:fld>
            <a:endParaRPr lang="en-US"/>
          </a:p>
        </p:txBody>
      </p:sp>
    </p:spTree>
    <p:extLst>
      <p:ext uri="{BB962C8B-B14F-4D97-AF65-F5344CB8AC3E}">
        <p14:creationId xmlns:p14="http://schemas.microsoft.com/office/powerpoint/2010/main" val="192445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exposición a pesticidas puede ser peligrosa. Como se mencionó anteriormente, los pesticidas pueden entrar en su cuerpo a través de cuatro vías: su </a:t>
            </a:r>
            <a:r>
              <a:rPr lang="es-ES" sz="1200" b="1" kern="1200" dirty="0">
                <a:solidFill>
                  <a:schemeClr val="tx1"/>
                </a:solidFill>
                <a:effectLst/>
                <a:latin typeface="+mn-lt"/>
                <a:ea typeface="+mn-ea"/>
                <a:cs typeface="+mn-cs"/>
              </a:rPr>
              <a:t>piel,</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ojos,</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nariz </a:t>
            </a:r>
            <a:r>
              <a:rPr lang="es-ES" sz="1200" kern="1200" dirty="0">
                <a:solidFill>
                  <a:schemeClr val="tx1"/>
                </a:solidFill>
                <a:effectLst/>
                <a:latin typeface="+mn-lt"/>
                <a:ea typeface="+mn-ea"/>
                <a:cs typeface="+mn-cs"/>
              </a:rPr>
              <a:t>y </a:t>
            </a:r>
            <a:r>
              <a:rPr lang="es-ES" sz="1200" b="1" kern="1200" dirty="0">
                <a:solidFill>
                  <a:schemeClr val="tx1"/>
                </a:solidFill>
                <a:effectLst/>
                <a:latin typeface="+mn-lt"/>
                <a:ea typeface="+mn-ea"/>
                <a:cs typeface="+mn-cs"/>
              </a:rPr>
              <a:t>boca.</a:t>
            </a:r>
            <a:r>
              <a:rPr lang="es-ES" sz="1200" kern="1200" dirty="0">
                <a:solidFill>
                  <a:schemeClr val="tx1"/>
                </a:solidFill>
                <a:effectLst/>
                <a:latin typeface="+mn-lt"/>
                <a:ea typeface="+mn-ea"/>
                <a:cs typeface="+mn-cs"/>
              </a:rPr>
              <a:t>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58</a:t>
            </a:fld>
            <a:endParaRPr lang="en-US"/>
          </a:p>
        </p:txBody>
      </p:sp>
    </p:spTree>
    <p:extLst>
      <p:ext uri="{BB962C8B-B14F-4D97-AF65-F5344CB8AC3E}">
        <p14:creationId xmlns:p14="http://schemas.microsoft.com/office/powerpoint/2010/main" val="12873021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Conocer los síntomas de exposición a través de estas vías, y saber qué hacer si usted, o un compañero de trabajo, son expuestos a pesticidas, es importante para la seguridad de todos. El aplicador que lo supervisa está obligado a establecer una manera de comunicación inmediata con usted, durante todo el tiempo que esté trabajando con pesticidas, en caso de una emergencia por pesticida.</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59</a:t>
            </a:fld>
            <a:endParaRPr lang="en-US"/>
          </a:p>
        </p:txBody>
      </p:sp>
    </p:spTree>
    <p:extLst>
      <p:ext uri="{BB962C8B-B14F-4D97-AF65-F5344CB8AC3E}">
        <p14:creationId xmlns:p14="http://schemas.microsoft.com/office/powerpoint/2010/main" val="23172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Cualquier persona que trabaje en un entorno agrícola donde se utilicen pesticidas debe cumplir con los requisitos adicionales de adiestramiento descritos en la </a:t>
            </a:r>
            <a:r>
              <a:rPr lang="es-ES" sz="1200" b="1" kern="1200" dirty="0">
                <a:solidFill>
                  <a:schemeClr val="tx1"/>
                </a:solidFill>
                <a:effectLst/>
                <a:latin typeface="+mn-lt"/>
                <a:ea typeface="+mn-ea"/>
                <a:cs typeface="+mn-cs"/>
              </a:rPr>
              <a:t>Ley de Protección al Trabajador Agrícola</a:t>
            </a:r>
            <a:r>
              <a:rPr lang="es-ES"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9</a:t>
            </a:fld>
            <a:endParaRPr lang="en-US"/>
          </a:p>
        </p:txBody>
      </p:sp>
    </p:spTree>
    <p:extLst>
      <p:ext uri="{BB962C8B-B14F-4D97-AF65-F5344CB8AC3E}">
        <p14:creationId xmlns:p14="http://schemas.microsoft.com/office/powerpoint/2010/main" val="27727525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Muchas de las exposiciones y lesiones de pesticidas provienen de pesticidas que entran en el cuerpo a través de la</a:t>
            </a:r>
            <a:r>
              <a:rPr lang="es-ES" sz="1200" b="1" kern="1200" dirty="0">
                <a:solidFill>
                  <a:schemeClr val="tx1"/>
                </a:solidFill>
                <a:effectLst/>
                <a:latin typeface="+mn-lt"/>
                <a:ea typeface="+mn-ea"/>
                <a:cs typeface="+mn-cs"/>
              </a:rPr>
              <a:t> piel.</a:t>
            </a:r>
            <a:r>
              <a:rPr lang="es-ES" sz="1200" kern="1200" dirty="0">
                <a:solidFill>
                  <a:schemeClr val="tx1"/>
                </a:solidFill>
                <a:effectLst/>
                <a:latin typeface="+mn-lt"/>
                <a:ea typeface="+mn-ea"/>
                <a:cs typeface="+mn-cs"/>
              </a:rPr>
              <a:t> El contacto de pesticidas con la piel puede ocurrir mientras se mezclan, cargan y se aplican pesticidas, cuando éstos salpican, gotean o son acarreados, o al ponerse en contacto con residuos de pesticidas en plantas, suelo, ropa de trabajo sucia, equipo contaminado o incluso su teléfono. Algunos pesticidas causan irritación de la piel o pueden pasar a través de la piel y ser absorbidos en el torrente sanguíneo ocasionando reacciones o complicaciones más graves.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60</a:t>
            </a:fld>
            <a:endParaRPr lang="en-US"/>
          </a:p>
        </p:txBody>
      </p:sp>
    </p:spTree>
    <p:extLst>
      <p:ext uri="{BB962C8B-B14F-4D97-AF65-F5344CB8AC3E}">
        <p14:creationId xmlns:p14="http://schemas.microsoft.com/office/powerpoint/2010/main" val="19978228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cree que su piel ha estado en contacto con un pesticida o residuo de pesticida, retire la ropa contaminada con pesticidas e inmediatamente lave con agua y jabón la zona afectada para retardar o impedir que la piel absorba más pesticida. En caso de emergencia, utilice el agua limpia más cercana, como un arroyo o un estanque, si los suministros de descontaminación están lejos. Tan pronto como sea posible, lávese con agua y jabón, lávese el cabello con champú y póngase ropa limpia. Si desarrolla algún síntoma por la exposición a pesticidas, busque atención médica.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61</a:t>
            </a:fld>
            <a:endParaRPr lang="en-US"/>
          </a:p>
        </p:txBody>
      </p:sp>
    </p:spTree>
    <p:extLst>
      <p:ext uri="{BB962C8B-B14F-4D97-AF65-F5344CB8AC3E}">
        <p14:creationId xmlns:p14="http://schemas.microsoft.com/office/powerpoint/2010/main" val="2638347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pesticidas pueden entrar en</a:t>
            </a:r>
            <a:r>
              <a:rPr lang="es-ES" sz="1200" b="1" kern="1200" dirty="0">
                <a:solidFill>
                  <a:schemeClr val="tx1"/>
                </a:solidFill>
                <a:effectLst/>
                <a:latin typeface="+mn-lt"/>
                <a:ea typeface="+mn-ea"/>
                <a:cs typeface="+mn-cs"/>
              </a:rPr>
              <a:t> sus ojos</a:t>
            </a:r>
            <a:r>
              <a:rPr lang="es-ES" sz="1200" kern="1200" dirty="0">
                <a:solidFill>
                  <a:schemeClr val="tx1"/>
                </a:solidFill>
                <a:effectLst/>
                <a:latin typeface="+mn-lt"/>
                <a:ea typeface="+mn-ea"/>
                <a:cs typeface="+mn-cs"/>
              </a:rPr>
              <a:t> debido al polvo o partículas en el aire, salpicaduras o derrames, mangueras rotas, neblina de pulverización, al frotarlos con las manos contaminadas o por residuos en PPE sucios. Los tejidos del ojo son extremadamente absorbentes. Debido a esto, los pesticidas pueden moverse fácilmente desde los ojos a otras partes del cuerpo y causar otros efectos graves para la salud.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62</a:t>
            </a:fld>
            <a:endParaRPr lang="en-US"/>
          </a:p>
        </p:txBody>
      </p:sp>
    </p:spTree>
    <p:extLst>
      <p:ext uri="{BB962C8B-B14F-4D97-AF65-F5344CB8AC3E}">
        <p14:creationId xmlns:p14="http://schemas.microsoft.com/office/powerpoint/2010/main" val="32936312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le entra un pesticida en su ojo, lávelo inmediatamente, enjuagándolo con un equipo de lavado de ojos o cualquier fuente de agua limpia. Asegúrese de que el flujo de agua sea suave y gire la cabeza para que el ojo lesionado esté debajo del ojo no afectado. Esto evitará que el agua contaminada entre en el ojo no afectado. Mantenga el ojo lesionado tan abierto como pueda y enjuáguelo por lo menos durante 15 minutos. Para evitar más lesiones en los ojos, asegúrese de que el agua esté limpia, no demasiado caliente y nunca ponga nada en el agua o en el ojo. Consiga atención médica lo antes posible.</a:t>
            </a:r>
            <a:endParaRPr lang="en-US" sz="1200" kern="1200" dirty="0">
              <a:solidFill>
                <a:schemeClr val="tx1"/>
              </a:solidFill>
              <a:effectLst/>
              <a:latin typeface="+mn-lt"/>
              <a:ea typeface="+mn-ea"/>
              <a:cs typeface="+mn-cs"/>
            </a:endParaRPr>
          </a:p>
          <a:p>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63</a:t>
            </a:fld>
            <a:endParaRPr lang="en-US"/>
          </a:p>
        </p:txBody>
      </p:sp>
    </p:spTree>
    <p:extLst>
      <p:ext uri="{BB962C8B-B14F-4D97-AF65-F5344CB8AC3E}">
        <p14:creationId xmlns:p14="http://schemas.microsoft.com/office/powerpoint/2010/main" val="33471279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pesticidas pueden entrar a su </a:t>
            </a:r>
            <a:r>
              <a:rPr lang="es-ES" sz="1200" b="1" kern="1200" dirty="0">
                <a:solidFill>
                  <a:schemeClr val="tx1"/>
                </a:solidFill>
                <a:effectLst/>
                <a:latin typeface="+mn-lt"/>
                <a:ea typeface="+mn-ea"/>
                <a:cs typeface="+mn-cs"/>
              </a:rPr>
              <a:t>boca</a:t>
            </a:r>
            <a:r>
              <a:rPr lang="es-ES" sz="1200" kern="1200" dirty="0">
                <a:solidFill>
                  <a:schemeClr val="tx1"/>
                </a:solidFill>
                <a:effectLst/>
                <a:latin typeface="+mn-lt"/>
                <a:ea typeface="+mn-ea"/>
                <a:cs typeface="+mn-cs"/>
              </a:rPr>
              <a:t> cuando come, bebe, fuma, o mastica chicle o tabaco sin antes lavarse las manos. Nunca coma ni beba de ningún envase utilizado para pesticidas, incluso si el envase ha sido lavado.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64</a:t>
            </a:fld>
            <a:endParaRPr lang="en-US"/>
          </a:p>
        </p:txBody>
      </p:sp>
    </p:spTree>
    <p:extLst>
      <p:ext uri="{BB962C8B-B14F-4D97-AF65-F5344CB8AC3E}">
        <p14:creationId xmlns:p14="http://schemas.microsoft.com/office/powerpoint/2010/main" val="30116484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una persona accidentalmente traga pesticida, siga las instrucciones de primeros auxilios de emergencia en la etiqueta del pesticida. Nunca haga vomitar a una persona si la persona está inconsciente, tiene convulsiones o está boca arriba. El paso más importante es llevar a la persona a un centro médico cercano lo más pronto posible.</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65</a:t>
            </a:fld>
            <a:endParaRPr lang="en-US"/>
          </a:p>
        </p:txBody>
      </p:sp>
    </p:spTree>
    <p:extLst>
      <p:ext uri="{BB962C8B-B14F-4D97-AF65-F5344CB8AC3E}">
        <p14:creationId xmlns:p14="http://schemas.microsoft.com/office/powerpoint/2010/main" val="190900846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exposición a pesticidas también puede ocurrir por </a:t>
            </a:r>
            <a:r>
              <a:rPr lang="es-ES" sz="1200" b="1" kern="1200" dirty="0">
                <a:solidFill>
                  <a:schemeClr val="tx1"/>
                </a:solidFill>
                <a:effectLst/>
                <a:latin typeface="+mn-lt"/>
                <a:ea typeface="+mn-ea"/>
                <a:cs typeface="+mn-cs"/>
              </a:rPr>
              <a:t>inhalación</a:t>
            </a:r>
            <a:r>
              <a:rPr lang="es-ES" sz="1200" kern="1200" dirty="0">
                <a:solidFill>
                  <a:schemeClr val="tx1"/>
                </a:solidFill>
                <a:effectLst/>
                <a:latin typeface="+mn-lt"/>
                <a:ea typeface="+mn-ea"/>
                <a:cs typeface="+mn-cs"/>
              </a:rPr>
              <a:t> o la respiración de vapores de pesticidas, polvo o partículas en aerosol a través de la nariz y la boca. Este tipo de exposición es más grave con algunos pesticidas que con otros, en particular pesticidas fumigantes que forman gases. Una vez en los pulmones, los pesticidas pueden entrar en otras partes del cuerpo rápidamente, y dañar otros órganos. La inhalación de fumigantes puede causar dificultades respiratorias permanentes o la muerte.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66</a:t>
            </a:fld>
            <a:endParaRPr lang="en-US"/>
          </a:p>
        </p:txBody>
      </p:sp>
    </p:spTree>
    <p:extLst>
      <p:ext uri="{BB962C8B-B14F-4D97-AF65-F5344CB8AC3E}">
        <p14:creationId xmlns:p14="http://schemas.microsoft.com/office/powerpoint/2010/main" val="153244870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Si usted u otra persona ha inhalado un pesticida, evalúe la situación para asegurarse de que sea seguro ingresar al área y nunca entre en un área cerrada a menos que se proteja con el equipo respiratorio adecuado. Si es seguro ingresar, lleve a la persona al aire libre y afloje cualquier ropa que pueda dificultar la respiración. La inhalación de un pesticida puede ser muy grave y es importante recibir tratamiento médico de emergencia lo más rápido posible.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67</a:t>
            </a:fld>
            <a:endParaRPr lang="en-US"/>
          </a:p>
        </p:txBody>
      </p:sp>
    </p:spTree>
    <p:extLst>
      <p:ext uri="{BB962C8B-B14F-4D97-AF65-F5344CB8AC3E}">
        <p14:creationId xmlns:p14="http://schemas.microsoft.com/office/powerpoint/2010/main" val="359052420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Además de la exposición a pesticidas, las condiciones de trabajo a altas temperaturas también pueden causarle daño. Si está trabajando en el calor excesivo, con movimiento limitado del aire o alta humedad y comienza a sentirse enfermo o mareado, podría estar sufriendo de estrés por calor y no exposición a pesticidas. Si tiene problemas cardíacos, presión arterial alta, diabetes u otros problemas médicos, tiene un riesgo mucho mayor de padecer enfermedades relacionadas con el calor que alguien sin estas afecciones. Las enfermedades relacionadas con el calor ocurren cuando suda y su cuerpo pierde la humedad y la sal que tanto necesita. Los resultados pueden ser leves o muy graves y la acción que usted realice puede marcar la diferencia. </a:t>
            </a: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Tome precauciones para prevenir enfermedades relacionadas con el calor, teniendo en cuenta el calor y la humedad en los que está trabajando, el PPE que lleva puesto, la sombra a la que tiene acceso, tomando descansos cortos frecuentes y, lo que es más importante, bebiendo mucha agua.</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68</a:t>
            </a:fld>
            <a:endParaRPr lang="en-US"/>
          </a:p>
        </p:txBody>
      </p:sp>
    </p:spTree>
    <p:extLst>
      <p:ext uri="{BB962C8B-B14F-4D97-AF65-F5344CB8AC3E}">
        <p14:creationId xmlns:p14="http://schemas.microsoft.com/office/powerpoint/2010/main" val="214421794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Las cuatro enfermedades más comunes relacionadas con el calor, sus síntomas y los pasos de primeros auxilios que puede seguir son:</a:t>
            </a:r>
            <a:endParaRPr lang="en-US" sz="1200" kern="1200" dirty="0">
              <a:solidFill>
                <a:schemeClr val="tx1"/>
              </a:solidFill>
              <a:effectLst/>
              <a:latin typeface="+mn-lt"/>
              <a:ea typeface="+mn-ea"/>
              <a:cs typeface="+mn-cs"/>
            </a:endParaRPr>
          </a:p>
          <a:p>
            <a:pPr lvl="0"/>
            <a:endParaRPr lang="es-ES" sz="1200" b="1"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Erupción por calor</a:t>
            </a:r>
            <a:r>
              <a:rPr lang="es-ES" sz="1200" kern="1200" dirty="0">
                <a:solidFill>
                  <a:schemeClr val="tx1"/>
                </a:solidFill>
                <a:effectLst/>
                <a:latin typeface="+mn-lt"/>
                <a:ea typeface="+mn-ea"/>
                <a:cs typeface="+mn-cs"/>
              </a:rPr>
              <a:t>. Se trata de una irritación de la piel, como sarpullido y ampollas. Si desarrolla una irritación de la piel, mantenga la zona afectada seca y, si es posible, cambie su entorno de trabajo. </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Calambres por calor. </a:t>
            </a:r>
            <a:r>
              <a:rPr lang="es-ES" sz="1200" kern="1200" dirty="0">
                <a:solidFill>
                  <a:schemeClr val="tx1"/>
                </a:solidFill>
                <a:effectLst/>
                <a:latin typeface="+mn-lt"/>
                <a:ea typeface="+mn-ea"/>
                <a:cs typeface="+mn-cs"/>
              </a:rPr>
              <a:t>Agotar el cuerpo de sales y agua provoca calambres, generalmente en el estómago, los brazos y las piernas. Esta es una señal de advertencia temprana de enfermedad por calor.</a:t>
            </a:r>
            <a:br>
              <a:rPr lang="es-ES" sz="1200" kern="1200" dirty="0">
                <a:solidFill>
                  <a:schemeClr val="tx1"/>
                </a:solidFill>
                <a:effectLst/>
                <a:latin typeface="+mn-lt"/>
                <a:ea typeface="+mn-ea"/>
                <a:cs typeface="+mn-cs"/>
              </a:rPr>
            </a:br>
            <a:endParaRPr lang="es-ES"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Los síntomas de </a:t>
            </a:r>
            <a:r>
              <a:rPr lang="es-ES" sz="1200" b="1" kern="1200" dirty="0">
                <a:solidFill>
                  <a:schemeClr val="tx1"/>
                </a:solidFill>
                <a:effectLst/>
                <a:latin typeface="+mn-lt"/>
                <a:ea typeface="+mn-ea"/>
                <a:cs typeface="+mn-cs"/>
              </a:rPr>
              <a:t>agotamiento por calor</a:t>
            </a:r>
            <a:r>
              <a:rPr lang="es-ES" sz="1200" kern="1200" dirty="0">
                <a:solidFill>
                  <a:schemeClr val="tx1"/>
                </a:solidFill>
                <a:effectLst/>
                <a:latin typeface="+mn-lt"/>
                <a:ea typeface="+mn-ea"/>
                <a:cs typeface="+mn-cs"/>
              </a:rPr>
              <a:t> incluyen sudoración intensa, piel pegajosa/húmeda, debilidad extrema o fatiga, mareos, náuseas y respiración rápida. El agotamiento por calor puede convertirse en un golpe de calor.</a:t>
            </a:r>
            <a:br>
              <a:rPr lang="es-E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0"/>
            <a:r>
              <a:rPr lang="es-ES" sz="1200" b="1" kern="1200" dirty="0">
                <a:solidFill>
                  <a:schemeClr val="tx1"/>
                </a:solidFill>
                <a:effectLst/>
                <a:latin typeface="+mn-lt"/>
                <a:ea typeface="+mn-ea"/>
                <a:cs typeface="+mn-cs"/>
              </a:rPr>
              <a:t>El golpe de calor</a:t>
            </a:r>
            <a:r>
              <a:rPr lang="es-ES" sz="1200" kern="1200" dirty="0">
                <a:solidFill>
                  <a:schemeClr val="tx1"/>
                </a:solidFill>
                <a:effectLst/>
                <a:latin typeface="+mn-lt"/>
                <a:ea typeface="+mn-ea"/>
                <a:cs typeface="+mn-cs"/>
              </a:rPr>
              <a:t> es la enfermedad más peligrosa relacionada con el calor. Aquí es donde el cuerpo se sobrecalienta seriamente y no puede enfriarse. Los síntomas incluyen piel caliente y seca, poca o sin sudoración, escalofríos, dolor de cabeza palpitante, confusión y convulsiones. Una persona puede quedar inconsciente, sufrir discapacidades permanentes o morir muy rápidamente por un golpe de calor. Tome estos síntomas seriamente y llame al</a:t>
            </a:r>
            <a:r>
              <a:rPr lang="es-ES" sz="1200" b="1" kern="1200" dirty="0">
                <a:solidFill>
                  <a:schemeClr val="tx1"/>
                </a:solidFill>
                <a:effectLst/>
                <a:latin typeface="+mn-lt"/>
                <a:ea typeface="+mn-ea"/>
                <a:cs typeface="+mn-cs"/>
              </a:rPr>
              <a:t> 9-1-1 </a:t>
            </a:r>
            <a:r>
              <a:rPr lang="es-ES" sz="1200" kern="1200" dirty="0">
                <a:solidFill>
                  <a:schemeClr val="tx1"/>
                </a:solidFill>
                <a:effectLst/>
                <a:latin typeface="+mn-lt"/>
                <a:ea typeface="+mn-ea"/>
                <a:cs typeface="+mn-cs"/>
              </a:rPr>
              <a:t>inmediatamente, informe a su supervisor y quédese con la persona hasta que llegue la ayuda médica profesional.</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69</a:t>
            </a:fld>
            <a:endParaRPr lang="en-US"/>
          </a:p>
        </p:txBody>
      </p:sp>
    </p:spTree>
    <p:extLst>
      <p:ext uri="{BB962C8B-B14F-4D97-AF65-F5344CB8AC3E}">
        <p14:creationId xmlns:p14="http://schemas.microsoft.com/office/powerpoint/2010/main" val="19261545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Para los aplicadores que son nuevos trabajando con pesticidas, un </a:t>
            </a:r>
            <a:r>
              <a:rPr lang="es-ES" sz="1200" b="1" kern="1200" dirty="0">
                <a:solidFill>
                  <a:schemeClr val="tx1"/>
                </a:solidFill>
                <a:effectLst/>
                <a:latin typeface="+mn-lt"/>
                <a:ea typeface="+mn-ea"/>
                <a:cs typeface="+mn-cs"/>
              </a:rPr>
              <a:t>pesticida</a:t>
            </a:r>
            <a:r>
              <a:rPr lang="es-ES" sz="1200" kern="1200" dirty="0">
                <a:solidFill>
                  <a:schemeClr val="tx1"/>
                </a:solidFill>
                <a:effectLst/>
                <a:latin typeface="+mn-lt"/>
                <a:ea typeface="+mn-ea"/>
                <a:cs typeface="+mn-cs"/>
              </a:rPr>
              <a:t> es una sustancia utilizada para controlar plagas no deseadas, como insectos, malezas y enfermedades. La EPA, o Agencia de Protección Ambiental de los Estados Unidos, clasifica los productos pesticidas como de "uso restringido" o "uso general".</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10</a:t>
            </a:fld>
            <a:endParaRPr lang="en-US"/>
          </a:p>
        </p:txBody>
      </p:sp>
    </p:spTree>
    <p:extLst>
      <p:ext uri="{BB962C8B-B14F-4D97-AF65-F5344CB8AC3E}">
        <p14:creationId xmlns:p14="http://schemas.microsoft.com/office/powerpoint/2010/main" val="1954576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Si usted u otra persona muestran signos de enfermedad relacionada con el calor, muévase a una zona fresca o sombreada, quítese el PPE y la ropa extra, y beba agua. Si es posible, use un ventilador o compresas húmedas frías en la cabeza y el cuello para enfriarse o tome un baño o ducha fría. Cuando su cuerpo se sobrecalienta y no puede controlar su temperatura, puede morir rápidamente si no recibe tratamiento médico de inmediato.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70</a:t>
            </a:fld>
            <a:endParaRPr lang="en-US"/>
          </a:p>
        </p:txBody>
      </p:sp>
    </p:spTree>
    <p:extLst>
      <p:ext uri="{BB962C8B-B14F-4D97-AF65-F5344CB8AC3E}">
        <p14:creationId xmlns:p14="http://schemas.microsoft.com/office/powerpoint/2010/main" val="21054128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Como puede ver, muchos de los síntomas de </a:t>
            </a:r>
            <a:r>
              <a:rPr lang="es-ES" sz="1200" b="1" kern="1200" dirty="0">
                <a:solidFill>
                  <a:schemeClr val="tx1"/>
                </a:solidFill>
                <a:effectLst/>
                <a:latin typeface="+mn-lt"/>
                <a:ea typeface="+mn-ea"/>
                <a:cs typeface="+mn-cs"/>
              </a:rPr>
              <a:t>enfermedades relacionadas con</a:t>
            </a:r>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el calor</a:t>
            </a:r>
            <a:r>
              <a:rPr lang="es-ES" sz="1200" kern="1200" dirty="0">
                <a:solidFill>
                  <a:schemeClr val="tx1"/>
                </a:solidFill>
                <a:effectLst/>
                <a:latin typeface="+mn-lt"/>
                <a:ea typeface="+mn-ea"/>
                <a:cs typeface="+mn-cs"/>
              </a:rPr>
              <a:t> e </a:t>
            </a:r>
            <a:r>
              <a:rPr lang="es-ES" sz="1200" b="1" kern="1200" dirty="0">
                <a:solidFill>
                  <a:schemeClr val="tx1"/>
                </a:solidFill>
                <a:effectLst/>
                <a:latin typeface="+mn-lt"/>
                <a:ea typeface="+mn-ea"/>
                <a:cs typeface="+mn-cs"/>
              </a:rPr>
              <a:t>intoxicaciones por pesticidas</a:t>
            </a:r>
            <a:r>
              <a:rPr lang="es-ES" sz="1200" kern="1200" dirty="0">
                <a:solidFill>
                  <a:schemeClr val="tx1"/>
                </a:solidFill>
                <a:effectLst/>
                <a:latin typeface="+mn-lt"/>
                <a:ea typeface="+mn-ea"/>
                <a:cs typeface="+mn-cs"/>
              </a:rPr>
              <a:t> son similares. Esto puede dificultar la determinación de la causa de los síntomas sin conocer las circunstancias detrás de ellos. Tanto la intoxicación por pesticidas como el golpe de calor pueden ser potencialmente mortales y requieren tratamiento inmediato. Usted debe saber cómo y cuándo conseguir atención médica. Si sospecha que hay una intoxicación por pesticidas o una enfermedad relacionada con el calor, lo más importante es obtener ayuda médica de inmediato. Tome estos síntomas en serio. Llame inmediatamente al 9-1-1 e informe a su supervisor. Quédese con la persona hasta que llegue ayuda médica profesional. Nunca conduzca usted mismo, ya que puede estar poniéndose a usted y a los demás en más peligro.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71</a:t>
            </a:fld>
            <a:endParaRPr lang="en-US"/>
          </a:p>
        </p:txBody>
      </p:sp>
    </p:spTree>
    <p:extLst>
      <p:ext uri="{BB962C8B-B14F-4D97-AF65-F5344CB8AC3E}">
        <p14:creationId xmlns:p14="http://schemas.microsoft.com/office/powerpoint/2010/main" val="228880386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72</a:t>
            </a:fld>
            <a:endParaRPr lang="en-US"/>
          </a:p>
        </p:txBody>
      </p:sp>
    </p:spTree>
    <p:extLst>
      <p:ext uri="{BB962C8B-B14F-4D97-AF65-F5344CB8AC3E}">
        <p14:creationId xmlns:p14="http://schemas.microsoft.com/office/powerpoint/2010/main" val="113985817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Esta capacitación ha abarcado muchos temas relacionados con los peligros potenciales de los pesticidas, especialmente cuando se utilizan pesticidas de uso restringido. Hemos explicado las responsabilidades que le corresponden a usted y a su supervisor para evitar la exposición a pesticidas. Estas responsabilidades incluyen leer, comprender y seguir las instrucciones de la etiqueta del pesticida, y la importancia de utilizar el equipo de protección personal correcto, requerido por la etiqueta.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73</a:t>
            </a:fld>
            <a:endParaRPr lang="en-US"/>
          </a:p>
        </p:txBody>
      </p:sp>
    </p:spTree>
    <p:extLst>
      <p:ext uri="{BB962C8B-B14F-4D97-AF65-F5344CB8AC3E}">
        <p14:creationId xmlns:p14="http://schemas.microsoft.com/office/powerpoint/2010/main" val="13201091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También hemos revisado qué debemos hacer si se produce una exposición, cómo reconocer los signos y síntomas de la exposición a pesticidas y enfermedades relacionadas con el calor, y la importancia de conocer los procedimientos de emergencia básicos de descontaminación y primeros auxilios. Si sospecha que hay una violación en el uso de pesticidas, comuníquese con su agencia estatal o tribal responsable de la aplicación de pesticidas. Conozca quién regula el uso de pesticidas en su área y tenga esos contactos disponibles. Recuerde que los estados y las tribus pueden tener requisitos más estrictos y es importante conocer y cumplir con todas las regulaciones aplicables.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74</a:t>
            </a:fld>
            <a:endParaRPr lang="en-US"/>
          </a:p>
        </p:txBody>
      </p:sp>
    </p:spTree>
    <p:extLst>
      <p:ext uri="{BB962C8B-B14F-4D97-AF65-F5344CB8AC3E}">
        <p14:creationId xmlns:p14="http://schemas.microsoft.com/office/powerpoint/2010/main" val="29764698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C1091-61FE-449F-1BA4-79835940CE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FF086C-F5FC-74F3-77B0-B274C105E1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25C39A-7D3E-A811-451C-FC4CCE27DB87}"/>
              </a:ext>
            </a:extLst>
          </p:cNvPr>
          <p:cNvSpPr>
            <a:spLocks noGrp="1"/>
          </p:cNvSpPr>
          <p:nvPr>
            <p:ph type="body" idx="1"/>
          </p:nvPr>
        </p:nvSpPr>
        <p:spPr/>
        <p:txBody>
          <a:bodyPr/>
          <a:lstStyle/>
          <a:p>
            <a:pPr>
              <a:lnSpc>
                <a:spcPts val="2900"/>
              </a:lnSpc>
              <a:spcAft>
                <a:spcPts val="2400"/>
              </a:spcAft>
            </a:pPr>
            <a:r>
              <a:rPr lang="es-AR" noProof="0" dirty="0"/>
              <a:t>Usted puede </a:t>
            </a:r>
            <a:r>
              <a:rPr lang="es-AR" sz="1200" b="0" noProof="0" dirty="0">
                <a:latin typeface="+mn-lt"/>
              </a:rPr>
              <a:t>reportar un posible uso indebido o una exposición a pesticidas en Carolina del Norte al Departamento de Agricultura y Servicios al Consumidor de Carolina del Norte.</a:t>
            </a:r>
          </a:p>
          <a:p>
            <a:pPr>
              <a:lnSpc>
                <a:spcPts val="2900"/>
              </a:lnSpc>
              <a:spcAft>
                <a:spcPts val="2400"/>
              </a:spcAft>
            </a:pPr>
            <a:r>
              <a:rPr lang="es-AR" sz="1200" b="0" noProof="0" dirty="0">
                <a:latin typeface="+mn-lt"/>
              </a:rPr>
              <a:t>En la División de Control de Plagas en Estructuras y Pesticidas</a:t>
            </a:r>
          </a:p>
          <a:p>
            <a:pPr>
              <a:lnSpc>
                <a:spcPts val="2900"/>
              </a:lnSpc>
              <a:spcAft>
                <a:spcPts val="2400"/>
              </a:spcAft>
            </a:pPr>
            <a:r>
              <a:rPr lang="es-AR" sz="1200" b="0" noProof="0" dirty="0">
                <a:latin typeface="+mn-lt"/>
              </a:rPr>
              <a:t>Dirección: </a:t>
            </a:r>
          </a:p>
          <a:p>
            <a:pPr>
              <a:lnSpc>
                <a:spcPts val="2900"/>
              </a:lnSpc>
              <a:spcAft>
                <a:spcPts val="2400"/>
              </a:spcAft>
            </a:pPr>
            <a:r>
              <a:rPr lang="es-AR" sz="1200" b="0" noProof="0" dirty="0">
                <a:latin typeface="+mn-lt"/>
              </a:rPr>
              <a:t>4400 </a:t>
            </a:r>
            <a:r>
              <a:rPr lang="es-AR" sz="1200" b="0" noProof="0" dirty="0" err="1">
                <a:latin typeface="+mn-lt"/>
              </a:rPr>
              <a:t>Reedy</a:t>
            </a:r>
            <a:r>
              <a:rPr lang="es-AR" sz="1200" b="0" noProof="0" dirty="0">
                <a:latin typeface="+mn-lt"/>
              </a:rPr>
              <a:t> Creek </a:t>
            </a:r>
            <a:r>
              <a:rPr lang="es-AR" sz="1200" b="0" noProof="0" dirty="0" err="1">
                <a:latin typeface="+mn-lt"/>
              </a:rPr>
              <a:t>Rd</a:t>
            </a:r>
            <a:r>
              <a:rPr lang="es-AR" sz="1200" b="0" noProof="0" dirty="0">
                <a:latin typeface="+mn-lt"/>
              </a:rPr>
              <a:t>     </a:t>
            </a:r>
          </a:p>
          <a:p>
            <a:pPr>
              <a:lnSpc>
                <a:spcPts val="2900"/>
              </a:lnSpc>
              <a:spcAft>
                <a:spcPts val="2400"/>
              </a:spcAft>
            </a:pPr>
            <a:r>
              <a:rPr lang="es-AR" sz="1200" b="0" noProof="0" dirty="0">
                <a:latin typeface="+mn-lt"/>
              </a:rPr>
              <a:t>Raleigh, NC 27607               </a:t>
            </a:r>
          </a:p>
          <a:p>
            <a:pPr>
              <a:lnSpc>
                <a:spcPts val="2900"/>
              </a:lnSpc>
              <a:spcAft>
                <a:spcPts val="2400"/>
              </a:spcAft>
            </a:pPr>
            <a:r>
              <a:rPr lang="es-AR" sz="1200" b="0" noProof="0" dirty="0">
                <a:latin typeface="+mn-lt"/>
              </a:rPr>
              <a:t>Teléfono: (984) 236-4575</a:t>
            </a:r>
          </a:p>
          <a:p>
            <a:pPr>
              <a:lnSpc>
                <a:spcPts val="2900"/>
              </a:lnSpc>
              <a:spcAft>
                <a:spcPts val="2400"/>
              </a:spcAft>
            </a:pPr>
            <a:r>
              <a:rPr lang="es-AR" sz="1200" b="0" noProof="0" dirty="0">
                <a:latin typeface="+mn-lt"/>
              </a:rPr>
              <a:t>En línea: www.ncagr.gov/SPCAP</a:t>
            </a:r>
          </a:p>
          <a:p>
            <a:pPr>
              <a:lnSpc>
                <a:spcPts val="2900"/>
              </a:lnSpc>
              <a:spcAft>
                <a:spcPts val="2400"/>
              </a:spcAft>
            </a:pPr>
            <a:endParaRPr lang="es-AR" sz="1200" b="0" noProof="0" dirty="0">
              <a:latin typeface="+mn-lt"/>
            </a:endParaRPr>
          </a:p>
          <a:p>
            <a:pPr>
              <a:lnSpc>
                <a:spcPts val="2900"/>
              </a:lnSpc>
              <a:spcAft>
                <a:spcPts val="2400"/>
              </a:spcAft>
            </a:pPr>
            <a:r>
              <a:rPr lang="es-AR" sz="1200" b="0" noProof="0" dirty="0">
                <a:latin typeface="+mn-lt"/>
              </a:rPr>
              <a:t>Usted también puede escanear con su teléfono el código QR que aparece en la pantalla. Este lo llevara a un cuestionario en línea. Los cuestionarios están disponibles en inglés y en español.</a:t>
            </a:r>
            <a:br>
              <a:rPr lang="es-AR" sz="1200" kern="1200" noProof="0" dirty="0">
                <a:solidFill>
                  <a:schemeClr val="tx1"/>
                </a:solidFill>
                <a:effectLst/>
                <a:latin typeface="+mn-lt"/>
                <a:ea typeface="+mn-ea"/>
                <a:cs typeface="+mn-cs"/>
              </a:rPr>
            </a:br>
            <a:endParaRPr lang="es-AR" sz="1200" kern="1200" noProof="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BD0D4EF-8916-8B35-0A8A-808B54D28A6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FD55BF8-9D55-4481-9DEB-B111ECBEFE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530450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Las industrias que utilizan aplicadores no certificados para aplicar pesticidas bajo la supervisión directa de un aplicador certificado quieren que usted tenga la información que necesita para estar seguro. Estas regulaciones están en vigencia no sólo para su propia protección, sino también para la protección de sus compañeros de trabajo, su familia y nuestro medio ambiente.</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Si desea una copia de su registro de capacitación o si tiene alguna pregunta sobre los temas tratados en este video, asegúrese de preguntarle a su entrenador o aplicador que lo supervisa.</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76</a:t>
            </a:fld>
            <a:endParaRPr lang="en-US"/>
          </a:p>
        </p:txBody>
      </p:sp>
    </p:spTree>
    <p:extLst>
      <p:ext uri="{BB962C8B-B14F-4D97-AF65-F5344CB8AC3E}">
        <p14:creationId xmlns:p14="http://schemas.microsoft.com/office/powerpoint/2010/main" val="29784484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FD55BF8-9D55-4481-9DEB-B111ECBEFEC5}" type="slidenum">
              <a:rPr lang="en-US" smtClean="0"/>
              <a:t>81</a:t>
            </a:fld>
            <a:endParaRPr lang="en-US"/>
          </a:p>
        </p:txBody>
      </p:sp>
    </p:spTree>
    <p:extLst>
      <p:ext uri="{BB962C8B-B14F-4D97-AF65-F5344CB8AC3E}">
        <p14:creationId xmlns:p14="http://schemas.microsoft.com/office/powerpoint/2010/main" val="1998802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La ley federal limita la compra y el uso de </a:t>
            </a:r>
            <a:r>
              <a:rPr lang="es-ES" sz="1200" b="1" kern="1200" dirty="0">
                <a:solidFill>
                  <a:schemeClr val="tx1"/>
                </a:solidFill>
                <a:effectLst/>
                <a:latin typeface="+mn-lt"/>
                <a:ea typeface="+mn-ea"/>
                <a:cs typeface="+mn-cs"/>
              </a:rPr>
              <a:t>Pesticidas de Uso Restringido, o "</a:t>
            </a:r>
            <a:r>
              <a:rPr lang="es-ES" sz="1200" b="1" kern="1200" dirty="0" err="1">
                <a:solidFill>
                  <a:schemeClr val="tx1"/>
                </a:solidFill>
                <a:effectLst/>
                <a:latin typeface="+mn-lt"/>
                <a:ea typeface="+mn-ea"/>
                <a:cs typeface="+mn-cs"/>
              </a:rPr>
              <a:t>RUPs</a:t>
            </a:r>
            <a:r>
              <a:rPr lang="es-ES" sz="1200" b="1" kern="1200" dirty="0">
                <a:solidFill>
                  <a:schemeClr val="tx1"/>
                </a:solidFill>
                <a:effectLst/>
                <a:latin typeface="+mn-lt"/>
                <a:ea typeface="+mn-ea"/>
                <a:cs typeface="+mn-cs"/>
              </a:rPr>
              <a:t>"</a:t>
            </a:r>
            <a:r>
              <a:rPr lang="es-ES" sz="1200" kern="1200" dirty="0">
                <a:solidFill>
                  <a:schemeClr val="tx1"/>
                </a:solidFill>
                <a:effectLst/>
                <a:latin typeface="+mn-lt"/>
                <a:ea typeface="+mn-ea"/>
                <a:cs typeface="+mn-cs"/>
              </a:rPr>
              <a:t> (para abreviar por sus siglas en inglés), solamente a aplicadores certificados o aplicadores no certificados que trabajan bajo su supervisión directa. Los estados y las tribus pueden tener requisitos más restrictivos y es importante conocer y cumplir con todas las regulaciones correspondientes. Los </a:t>
            </a:r>
            <a:r>
              <a:rPr lang="es-ES" sz="1200" kern="1200" dirty="0" err="1">
                <a:solidFill>
                  <a:schemeClr val="tx1"/>
                </a:solidFill>
                <a:effectLst/>
                <a:latin typeface="+mn-lt"/>
                <a:ea typeface="+mn-ea"/>
                <a:cs typeface="+mn-cs"/>
              </a:rPr>
              <a:t>RUPs</a:t>
            </a:r>
            <a:r>
              <a:rPr lang="es-ES" sz="1200" kern="1200" dirty="0">
                <a:solidFill>
                  <a:schemeClr val="tx1"/>
                </a:solidFill>
                <a:effectLst/>
                <a:latin typeface="+mn-lt"/>
                <a:ea typeface="+mn-ea"/>
                <a:cs typeface="+mn-cs"/>
              </a:rPr>
              <a:t> tienen el potencial de causar daños significativos a las personas y al medio ambiente si no se utilizan de acuerdo con las instrucciones de la etiqueta y sin la capacitación adecuada. No hay requisitos federales para que los usuarios estén certificados para usar pesticidas de uso general. </a:t>
            </a:r>
            <a:r>
              <a:rPr lang="es-ES" dirty="0"/>
              <a:t>Sin embargo, algunos estados, incluido Carolina del Norte, exigen que los aplicadores comerciales y los operadores públicos estén certificados y autorizados para aplicar pesticidas de uso general en la propiedad de otros.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11</a:t>
            </a:fld>
            <a:endParaRPr lang="en-US"/>
          </a:p>
        </p:txBody>
      </p:sp>
    </p:spTree>
    <p:extLst>
      <p:ext uri="{BB962C8B-B14F-4D97-AF65-F5344CB8AC3E}">
        <p14:creationId xmlns:p14="http://schemas.microsoft.com/office/powerpoint/2010/main" val="1044393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kern="1200" dirty="0">
                <a:solidFill>
                  <a:schemeClr val="tx1"/>
                </a:solidFill>
                <a:effectLst/>
                <a:latin typeface="+mn-lt"/>
                <a:ea typeface="+mn-ea"/>
                <a:cs typeface="+mn-cs"/>
              </a:rPr>
              <a:t>¿Cuál es la diferencia entre un aplicador certificado y uno no certificado?</a:t>
            </a:r>
            <a:endParaRPr lang="en-U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a:t>
            </a:r>
            <a:r>
              <a:rPr lang="es-ES" sz="1200" b="1" kern="1200" dirty="0">
                <a:solidFill>
                  <a:schemeClr val="tx1"/>
                </a:solidFill>
                <a:effectLst/>
                <a:latin typeface="+mn-lt"/>
                <a:ea typeface="+mn-ea"/>
                <a:cs typeface="+mn-cs"/>
              </a:rPr>
              <a:t>aplicador certificado</a:t>
            </a:r>
            <a:r>
              <a:rPr lang="es-ES" sz="1200" kern="1200" dirty="0">
                <a:solidFill>
                  <a:schemeClr val="tx1"/>
                </a:solidFill>
                <a:effectLst/>
                <a:latin typeface="+mn-lt"/>
                <a:ea typeface="+mn-ea"/>
                <a:cs typeface="+mn-cs"/>
              </a:rPr>
              <a:t> debe tener al menos 18 años de edad. Los aplicadores comerciales y los aplicadores privados califican como aplicadores certificados después de demostrar su conocimiento sobre los pesticidas y la seguridad de los pesticidas. </a:t>
            </a:r>
            <a:r>
              <a:rPr lang="es-ES" dirty="0"/>
              <a:t>Esto se hace aprobando un examen escrito.</a:t>
            </a:r>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A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Un </a:t>
            </a:r>
            <a:r>
              <a:rPr lang="es-ES" sz="1200" b="1" kern="1200" dirty="0">
                <a:solidFill>
                  <a:schemeClr val="tx1"/>
                </a:solidFill>
                <a:effectLst/>
                <a:latin typeface="+mn-lt"/>
                <a:ea typeface="+mn-ea"/>
                <a:cs typeface="+mn-cs"/>
              </a:rPr>
              <a:t>aplicador no certificado</a:t>
            </a:r>
            <a:r>
              <a:rPr lang="es-ES" sz="1200" kern="1200" dirty="0">
                <a:solidFill>
                  <a:schemeClr val="tx1"/>
                </a:solidFill>
                <a:effectLst/>
                <a:latin typeface="+mn-lt"/>
                <a:ea typeface="+mn-ea"/>
                <a:cs typeface="+mn-cs"/>
              </a:rPr>
              <a:t> es una persona que puede utilizar Pesticidas sólo cuando está bajo la supervisión directa de un aplicador certificado. En la mayoría de los casos, los aplicadores no certificados para aplicaciones de pesticidas no agrícolas también deben tener al menos 18 años.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12</a:t>
            </a:fld>
            <a:endParaRPr lang="en-US"/>
          </a:p>
        </p:txBody>
      </p:sp>
    </p:spTree>
    <p:extLst>
      <p:ext uri="{BB962C8B-B14F-4D97-AF65-F5344CB8AC3E}">
        <p14:creationId xmlns:p14="http://schemas.microsoft.com/office/powerpoint/2010/main" val="1075548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kern="1200" dirty="0">
                <a:solidFill>
                  <a:schemeClr val="tx1"/>
                </a:solidFill>
                <a:effectLst/>
                <a:latin typeface="+mn-lt"/>
                <a:ea typeface="+mn-ea"/>
                <a:cs typeface="+mn-cs"/>
              </a:rPr>
              <a:t>Supervisión directa</a:t>
            </a:r>
            <a:r>
              <a:rPr lang="es-ES" sz="1200" kern="1200" dirty="0">
                <a:solidFill>
                  <a:schemeClr val="tx1"/>
                </a:solidFill>
                <a:effectLst/>
                <a:latin typeface="+mn-lt"/>
                <a:ea typeface="+mn-ea"/>
                <a:cs typeface="+mn-cs"/>
              </a:rPr>
              <a:t> significa que un aplicador certificado es responsable de supervisar a un aplicador no certificado en el uso seguro y legal de pesticidas. Según la ley federal, esto significa que el aplicador certificado debe proporcionar al aplicador no certificado una manera de comunicarse inmediatamente con el supervisor.  Las instrucciones en el etiquetado del producto pesticida que se utiliza determinarán si su supervisor debe estar físicamente presente en el área o si puede monitorearlo desde una ubicación fuera del área de aplicación.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8FD55BF8-9D55-4481-9DEB-B111ECBEFEC5}" type="slidenum">
              <a:rPr lang="en-US" smtClean="0"/>
              <a:t>13</a:t>
            </a:fld>
            <a:endParaRPr lang="en-US"/>
          </a:p>
        </p:txBody>
      </p:sp>
    </p:spTree>
    <p:extLst>
      <p:ext uri="{BB962C8B-B14F-4D97-AF65-F5344CB8AC3E}">
        <p14:creationId xmlns:p14="http://schemas.microsoft.com/office/powerpoint/2010/main" val="3232169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9E0E4-232E-4711-8B2A-1F81D74F1266}"/>
              </a:ext>
            </a:extLst>
          </p:cNvPr>
          <p:cNvSpPr>
            <a:spLocks noGrp="1"/>
          </p:cNvSpPr>
          <p:nvPr>
            <p:ph type="ctrTitle" hasCustomPrompt="1"/>
          </p:nvPr>
        </p:nvSpPr>
        <p:spPr>
          <a:xfrm>
            <a:off x="1524000" y="470651"/>
            <a:ext cx="9144000" cy="1132693"/>
          </a:xfrm>
          <a:ln w="38100">
            <a:solidFill>
              <a:schemeClr val="accent1"/>
            </a:solidFill>
          </a:ln>
        </p:spPr>
        <p:txBody>
          <a:bodyPr anchor="b">
            <a:normAutofit/>
          </a:bodyPr>
          <a:lstStyle>
            <a:lvl1pPr algn="ctr">
              <a:defRPr sz="6600" b="1">
                <a:latin typeface="+mj-lt"/>
              </a:defRPr>
            </a:lvl1pPr>
          </a:lstStyle>
          <a:p>
            <a:r>
              <a:rPr lang="en-US" dirty="0"/>
              <a:t>Title Slide</a:t>
            </a:r>
          </a:p>
        </p:txBody>
      </p:sp>
      <p:sp>
        <p:nvSpPr>
          <p:cNvPr id="3" name="Subtitle 2">
            <a:extLst>
              <a:ext uri="{FF2B5EF4-FFF2-40B4-BE49-F238E27FC236}">
                <a16:creationId xmlns:a16="http://schemas.microsoft.com/office/drawing/2014/main" id="{27BF2CC3-CB26-4C4F-B3AD-70B7E184A939}"/>
              </a:ext>
            </a:extLst>
          </p:cNvPr>
          <p:cNvSpPr>
            <a:spLocks noGrp="1"/>
          </p:cNvSpPr>
          <p:nvPr>
            <p:ph type="subTitle" idx="1"/>
          </p:nvPr>
        </p:nvSpPr>
        <p:spPr>
          <a:xfrm>
            <a:off x="1524000" y="1806257"/>
            <a:ext cx="9144000" cy="1655762"/>
          </a:xfrm>
        </p:spPr>
        <p:txBody>
          <a:bodyPr>
            <a:normAutofit/>
          </a:bodyPr>
          <a:lstStyle>
            <a:lvl1pPr marL="0" indent="0" algn="ctr">
              <a:buNone/>
              <a:defRPr sz="32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0" name="Picture 9" descr="A picture containing text&#10;&#10;Description automatically generated">
            <a:extLst>
              <a:ext uri="{FF2B5EF4-FFF2-40B4-BE49-F238E27FC236}">
                <a16:creationId xmlns:a16="http://schemas.microsoft.com/office/drawing/2014/main" id="{46A956DE-7C82-4A5B-B15D-4D2D423E174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118026" y="4348193"/>
            <a:ext cx="5955948" cy="2348291"/>
          </a:xfrm>
          <a:prstGeom prst="rect">
            <a:avLst/>
          </a:prstGeom>
        </p:spPr>
      </p:pic>
    </p:spTree>
    <p:extLst>
      <p:ext uri="{BB962C8B-B14F-4D97-AF65-F5344CB8AC3E}">
        <p14:creationId xmlns:p14="http://schemas.microsoft.com/office/powerpoint/2010/main" val="4139653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6A623-103F-4EC7-99F7-8AD58042FD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65B50D-21EF-4222-BDC2-656190677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E0E3F4-D432-46E6-804C-1E9B3890C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7242C52-5697-47BB-8C08-A8C45CBF541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6" name="Footer Placeholder 5">
            <a:extLst>
              <a:ext uri="{FF2B5EF4-FFF2-40B4-BE49-F238E27FC236}">
                <a16:creationId xmlns:a16="http://schemas.microsoft.com/office/drawing/2014/main" id="{49E583BB-1C1A-4100-969F-CEB45DD775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BCFFC6E-C725-4B12-B16B-698986D2F421}"/>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1167226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3188D-35FE-4640-90A7-D6FA6DAFC9B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B5B883B-3FA7-4389-913C-DD49021F6A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03C593-F8D5-4000-B492-976F14F99C6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5" name="Footer Placeholder 4">
            <a:extLst>
              <a:ext uri="{FF2B5EF4-FFF2-40B4-BE49-F238E27FC236}">
                <a16:creationId xmlns:a16="http://schemas.microsoft.com/office/drawing/2014/main" id="{668B606C-2303-484E-89B2-A9E5A1F625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293D60-0FD4-4017-BE2F-14C55396F236}"/>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159499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90C1866-8909-4C24-ABA0-6DD1639775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D30981-F7E6-4CD7-8F4E-1DE2F4EFFA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ED2843-09C7-4284-9762-CE45395481A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5" name="Footer Placeholder 4">
            <a:extLst>
              <a:ext uri="{FF2B5EF4-FFF2-40B4-BE49-F238E27FC236}">
                <a16:creationId xmlns:a16="http://schemas.microsoft.com/office/drawing/2014/main" id="{2A07A30F-B37F-487A-BFE2-E329BF395B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88219D9-B6A5-4663-924A-361518983777}"/>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552289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9B75-37AC-4C1D-B9D9-6AFA3829A09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EB2798F-C053-4705-97D5-058E5F9FDEB9}"/>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4" name="Footer Placeholder 3">
            <a:extLst>
              <a:ext uri="{FF2B5EF4-FFF2-40B4-BE49-F238E27FC236}">
                <a16:creationId xmlns:a16="http://schemas.microsoft.com/office/drawing/2014/main" id="{A3D1B5AF-2401-4D8E-B8A1-A1A0FB847F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226DEF-69FE-464D-B484-A216387DE6AC}"/>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23987202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ln>
            <a:noFill/>
          </a:ln>
        </p:spPr>
        <p:txBody>
          <a:bodyPr>
            <a:normAutofit/>
          </a:bodyPr>
          <a:lstStyle>
            <a:lvl1pPr>
              <a:defRPr sz="5400" b="1">
                <a:latin typeface="+mj-lt"/>
              </a:defRPr>
            </a:lvl1pPr>
          </a:lstStyle>
          <a:p>
            <a:r>
              <a:rPr lang="en-US" dirty="0"/>
              <a:t>Content</a:t>
            </a:r>
          </a:p>
        </p:txBody>
      </p:sp>
      <p:sp>
        <p:nvSpPr>
          <p:cNvPr id="3" name="Content Placeholder 2">
            <a:extLst>
              <a:ext uri="{FF2B5EF4-FFF2-40B4-BE49-F238E27FC236}">
                <a16:creationId xmlns:a16="http://schemas.microsoft.com/office/drawing/2014/main" id="{69C4C1CD-C83C-4DCF-B12B-868F9CEFA139}"/>
              </a:ext>
            </a:extLst>
          </p:cNvPr>
          <p:cNvSpPr>
            <a:spLocks noGrp="1"/>
          </p:cNvSpPr>
          <p:nvPr>
            <p:ph idx="1"/>
          </p:nvPr>
        </p:nvSpPr>
        <p:spPr/>
        <p:txBody>
          <a:bodyPr/>
          <a:lstStyle>
            <a:lvl1pPr>
              <a:buSzPct val="150000"/>
              <a:defRPr>
                <a:latin typeface="+mj-lt"/>
              </a:defRPr>
            </a:lvl1pPr>
            <a:lvl2pPr>
              <a:buSzPct val="150000"/>
              <a:defRPr>
                <a:latin typeface="+mj-lt"/>
              </a:defRPr>
            </a:lvl2pPr>
            <a:lvl3pPr>
              <a:buSzPct val="150000"/>
              <a:defRPr>
                <a:latin typeface="+mj-lt"/>
              </a:defRPr>
            </a:lvl3pPr>
            <a:lvl4pPr>
              <a:buSzPct val="150000"/>
              <a:defRPr>
                <a:latin typeface="+mj-lt"/>
              </a:defRPr>
            </a:lvl4pPr>
            <a:lvl5pPr>
              <a:buSzPct val="150000"/>
              <a:defRPr>
                <a:latin typeface="+mj-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spTree>
    <p:extLst>
      <p:ext uri="{BB962C8B-B14F-4D97-AF65-F5344CB8AC3E}">
        <p14:creationId xmlns:p14="http://schemas.microsoft.com/office/powerpoint/2010/main" val="158424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Parallelogram 6">
            <a:extLst>
              <a:ext uri="{FF2B5EF4-FFF2-40B4-BE49-F238E27FC236}">
                <a16:creationId xmlns:a16="http://schemas.microsoft.com/office/drawing/2014/main" id="{5C84D5E3-B016-4AB9-9EA7-10A8B9EF05B1}"/>
              </a:ext>
            </a:extLst>
          </p:cNvPr>
          <p:cNvSpPr/>
          <p:nvPr userDrawn="1"/>
        </p:nvSpPr>
        <p:spPr>
          <a:xfrm rot="340573">
            <a:off x="342452" y="-74972"/>
            <a:ext cx="1058623" cy="7000652"/>
          </a:xfrm>
          <a:custGeom>
            <a:avLst/>
            <a:gdLst>
              <a:gd name="connsiteX0" fmla="*/ 0 w 1086678"/>
              <a:gd name="connsiteY0" fmla="*/ 7147019 h 7147019"/>
              <a:gd name="connsiteX1" fmla="*/ 271670 w 1086678"/>
              <a:gd name="connsiteY1" fmla="*/ 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15009 w 1086678"/>
              <a:gd name="connsiteY3" fmla="*/ 7147019 h 7147019"/>
              <a:gd name="connsiteX4" fmla="*/ 0 w 1086678"/>
              <a:gd name="connsiteY4" fmla="*/ 7147019 h 7147019"/>
              <a:gd name="connsiteX0" fmla="*/ 0 w 1086678"/>
              <a:gd name="connsiteY0" fmla="*/ 7147019 h 7147019"/>
              <a:gd name="connsiteX1" fmla="*/ 294984 w 1086678"/>
              <a:gd name="connsiteY1" fmla="*/ 101530 h 7147019"/>
              <a:gd name="connsiteX2" fmla="*/ 1086678 w 1086678"/>
              <a:gd name="connsiteY2" fmla="*/ 0 h 7147019"/>
              <a:gd name="connsiteX3" fmla="*/ 807472 w 1086678"/>
              <a:gd name="connsiteY3" fmla="*/ 7069611 h 7147019"/>
              <a:gd name="connsiteX4" fmla="*/ 0 w 1086678"/>
              <a:gd name="connsiteY4" fmla="*/ 7147019 h 7147019"/>
              <a:gd name="connsiteX0" fmla="*/ 0 w 1027525"/>
              <a:gd name="connsiteY0" fmla="*/ 7125383 h 7125383"/>
              <a:gd name="connsiteX1" fmla="*/ 235831 w 1027525"/>
              <a:gd name="connsiteY1" fmla="*/ 101530 h 7125383"/>
              <a:gd name="connsiteX2" fmla="*/ 1027525 w 1027525"/>
              <a:gd name="connsiteY2" fmla="*/ 0 h 7125383"/>
              <a:gd name="connsiteX3" fmla="*/ 748319 w 1027525"/>
              <a:gd name="connsiteY3" fmla="*/ 7069611 h 7125383"/>
              <a:gd name="connsiteX4" fmla="*/ 0 w 1027525"/>
              <a:gd name="connsiteY4" fmla="*/ 7125383 h 7125383"/>
              <a:gd name="connsiteX0" fmla="*/ 0 w 1074574"/>
              <a:gd name="connsiteY0" fmla="*/ 7192696 h 7192696"/>
              <a:gd name="connsiteX1" fmla="*/ 282880 w 1074574"/>
              <a:gd name="connsiteY1" fmla="*/ 101530 h 7192696"/>
              <a:gd name="connsiteX2" fmla="*/ 1074574 w 1074574"/>
              <a:gd name="connsiteY2" fmla="*/ 0 h 7192696"/>
              <a:gd name="connsiteX3" fmla="*/ 795368 w 1074574"/>
              <a:gd name="connsiteY3" fmla="*/ 7069611 h 7192696"/>
              <a:gd name="connsiteX4" fmla="*/ 0 w 1074574"/>
              <a:gd name="connsiteY4" fmla="*/ 7192696 h 7192696"/>
              <a:gd name="connsiteX0" fmla="*/ 0 w 1074574"/>
              <a:gd name="connsiteY0" fmla="*/ 7192696 h 7192696"/>
              <a:gd name="connsiteX1" fmla="*/ 282880 w 1074574"/>
              <a:gd name="connsiteY1" fmla="*/ 101530 h 7192696"/>
              <a:gd name="connsiteX2" fmla="*/ 1074574 w 1074574"/>
              <a:gd name="connsiteY2" fmla="*/ 0 h 7192696"/>
              <a:gd name="connsiteX3" fmla="*/ 795871 w 1074574"/>
              <a:gd name="connsiteY3" fmla="*/ 7074772 h 7192696"/>
              <a:gd name="connsiteX4" fmla="*/ 0 w 1074574"/>
              <a:gd name="connsiteY4" fmla="*/ 7192696 h 719269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67729"/>
              <a:gd name="connsiteY0" fmla="*/ 7158126 h 7158126"/>
              <a:gd name="connsiteX1" fmla="*/ 276035 w 1067729"/>
              <a:gd name="connsiteY1" fmla="*/ 101530 h 7158126"/>
              <a:gd name="connsiteX2" fmla="*/ 1067729 w 1067729"/>
              <a:gd name="connsiteY2" fmla="*/ 0 h 7158126"/>
              <a:gd name="connsiteX3" fmla="*/ 789026 w 1067729"/>
              <a:gd name="connsiteY3" fmla="*/ 7074772 h 7158126"/>
              <a:gd name="connsiteX4" fmla="*/ 0 w 1067729"/>
              <a:gd name="connsiteY4" fmla="*/ 7158126 h 7158126"/>
              <a:gd name="connsiteX0" fmla="*/ 0 w 1058623"/>
              <a:gd name="connsiteY0" fmla="*/ 7146779 h 7146779"/>
              <a:gd name="connsiteX1" fmla="*/ 276035 w 1058623"/>
              <a:gd name="connsiteY1" fmla="*/ 90183 h 7146779"/>
              <a:gd name="connsiteX2" fmla="*/ 1058623 w 1058623"/>
              <a:gd name="connsiteY2" fmla="*/ 0 h 7146779"/>
              <a:gd name="connsiteX3" fmla="*/ 789026 w 1058623"/>
              <a:gd name="connsiteY3" fmla="*/ 7063425 h 7146779"/>
              <a:gd name="connsiteX4" fmla="*/ 0 w 1058623"/>
              <a:gd name="connsiteY4" fmla="*/ 7146779 h 7146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8623" h="7146779">
                <a:moveTo>
                  <a:pt x="0" y="7146779"/>
                </a:moveTo>
                <a:lnTo>
                  <a:pt x="276035" y="90183"/>
                </a:lnTo>
                <a:lnTo>
                  <a:pt x="1058623" y="0"/>
                </a:lnTo>
                <a:lnTo>
                  <a:pt x="789026" y="7063425"/>
                </a:lnTo>
                <a:lnTo>
                  <a:pt x="0" y="7146779"/>
                </a:lnTo>
                <a:close/>
              </a:path>
            </a:pathLst>
          </a:custGeom>
          <a:solidFill>
            <a:schemeClr val="accent2">
              <a:alpha val="61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959D7D4E-9DED-45C5-9720-62F11592B67A}"/>
              </a:ext>
            </a:extLst>
          </p:cNvPr>
          <p:cNvSpPr/>
          <p:nvPr userDrawn="1"/>
        </p:nvSpPr>
        <p:spPr>
          <a:xfrm>
            <a:off x="973828" y="1586758"/>
            <a:ext cx="10515599" cy="1183341"/>
          </a:xfrm>
          <a:prstGeom prst="rect">
            <a:avLst/>
          </a:prstGeom>
          <a:solidFill>
            <a:schemeClr val="tx1">
              <a:lumMod val="75000"/>
              <a:lumOff val="25000"/>
            </a:schemeClr>
          </a:solidFill>
          <a:ln>
            <a:noFill/>
          </a:ln>
          <a:effectLst>
            <a:outerShdw blurRad="50800" dist="241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6600" b="0" dirty="0">
              <a:solidFill>
                <a:schemeClr val="bg1"/>
              </a:solidFill>
              <a:latin typeface="Myriad Pro" panose="020B0503030403020204" pitchFamily="34" charset="0"/>
            </a:endParaRPr>
          </a:p>
        </p:txBody>
      </p:sp>
      <p:sp>
        <p:nvSpPr>
          <p:cNvPr id="11" name="Title 1">
            <a:extLst>
              <a:ext uri="{FF2B5EF4-FFF2-40B4-BE49-F238E27FC236}">
                <a16:creationId xmlns:a16="http://schemas.microsoft.com/office/drawing/2014/main" id="{768511C5-454E-49D3-99A9-33AB2965B1F9}"/>
              </a:ext>
            </a:extLst>
          </p:cNvPr>
          <p:cNvSpPr>
            <a:spLocks noGrp="1"/>
          </p:cNvSpPr>
          <p:nvPr>
            <p:ph type="title"/>
          </p:nvPr>
        </p:nvSpPr>
        <p:spPr>
          <a:xfrm>
            <a:off x="1260778" y="1343330"/>
            <a:ext cx="10515600" cy="1298414"/>
          </a:xfrm>
        </p:spPr>
        <p:txBody>
          <a:bodyPr anchor="b">
            <a:normAutofit/>
          </a:bodyPr>
          <a:lstStyle>
            <a:lvl1pPr>
              <a:defRPr sz="5400" b="1">
                <a:solidFill>
                  <a:schemeClr val="bg1"/>
                </a:solidFill>
                <a:latin typeface="+mj-lt"/>
              </a:defRPr>
            </a:lvl1pPr>
          </a:lstStyle>
          <a:p>
            <a:r>
              <a:rPr lang="en-US" dirty="0"/>
              <a:t>Click to edit Master title style</a:t>
            </a:r>
          </a:p>
        </p:txBody>
      </p:sp>
      <p:pic>
        <p:nvPicPr>
          <p:cNvPr id="8" name="Picture 7" descr="A picture containing text&#10;&#10;Description automatically generated">
            <a:extLst>
              <a:ext uri="{FF2B5EF4-FFF2-40B4-BE49-F238E27FC236}">
                <a16:creationId xmlns:a16="http://schemas.microsoft.com/office/drawing/2014/main" id="{E37C0AB4-F61A-4E29-A00A-F26F3C81416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48542" y="6083345"/>
            <a:ext cx="1592287" cy="627802"/>
          </a:xfrm>
          <a:prstGeom prst="rect">
            <a:avLst/>
          </a:prstGeom>
        </p:spPr>
      </p:pic>
    </p:spTree>
    <p:extLst>
      <p:ext uri="{BB962C8B-B14F-4D97-AF65-F5344CB8AC3E}">
        <p14:creationId xmlns:p14="http://schemas.microsoft.com/office/powerpoint/2010/main" val="202483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1D252-F5D0-4B2E-88A0-B08EF4A70BB8}"/>
              </a:ext>
            </a:extLst>
          </p:cNvPr>
          <p:cNvSpPr>
            <a:spLocks noGrp="1"/>
          </p:cNvSpPr>
          <p:nvPr>
            <p:ph type="title" hasCustomPrompt="1"/>
          </p:nvPr>
        </p:nvSpPr>
        <p:spPr>
          <a:xfrm>
            <a:off x="838200" y="2766218"/>
            <a:ext cx="10515600" cy="1325563"/>
          </a:xfrm>
          <a:ln>
            <a:noFill/>
          </a:ln>
        </p:spPr>
        <p:txBody>
          <a:bodyPr>
            <a:normAutofit/>
          </a:bodyPr>
          <a:lstStyle>
            <a:lvl1pPr>
              <a:defRPr sz="5400" b="1">
                <a:solidFill>
                  <a:schemeClr val="tx1"/>
                </a:solidFill>
                <a:latin typeface="+mj-lt"/>
              </a:defRPr>
            </a:lvl1pPr>
          </a:lstStyle>
          <a:p>
            <a:r>
              <a:rPr lang="en-US" dirty="0"/>
              <a:t>Content</a:t>
            </a:r>
          </a:p>
        </p:txBody>
      </p:sp>
      <p:pic>
        <p:nvPicPr>
          <p:cNvPr id="10" name="Picture 9" descr="A picture containing text&#10;&#10;Description automatically generated">
            <a:extLst>
              <a:ext uri="{FF2B5EF4-FFF2-40B4-BE49-F238E27FC236}">
                <a16:creationId xmlns:a16="http://schemas.microsoft.com/office/drawing/2014/main" id="{BDC95055-938A-4A45-96E8-2FDF001B28E2}"/>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20766" y="6183299"/>
            <a:ext cx="1592287" cy="627802"/>
          </a:xfrm>
          <a:prstGeom prst="rect">
            <a:avLst/>
          </a:prstGeom>
        </p:spPr>
      </p:pic>
      <p:cxnSp>
        <p:nvCxnSpPr>
          <p:cNvPr id="5" name="Straight Connector 4">
            <a:extLst>
              <a:ext uri="{FF2B5EF4-FFF2-40B4-BE49-F238E27FC236}">
                <a16:creationId xmlns:a16="http://schemas.microsoft.com/office/drawing/2014/main" id="{155C5C14-C52C-407F-A5DE-DBAC63458E04}"/>
              </a:ext>
            </a:extLst>
          </p:cNvPr>
          <p:cNvCxnSpPr/>
          <p:nvPr userDrawn="1"/>
        </p:nvCxnSpPr>
        <p:spPr>
          <a:xfrm>
            <a:off x="916909" y="4552950"/>
            <a:ext cx="3912266" cy="0"/>
          </a:xfrm>
          <a:prstGeom prst="line">
            <a:avLst/>
          </a:prstGeom>
          <a:ln w="38100"/>
          <a:effectLst>
            <a:outerShdw blurRad="50800" dist="2540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5329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8CE36-80FD-4EAB-AB2D-8607936952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57C08-4434-4E6A-80C7-40C766B420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BE5237-552F-4760-AC90-56BE81DEA03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021EF1-A3E6-4248-B3E9-3B1E4483973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6" name="Footer Placeholder 5">
            <a:extLst>
              <a:ext uri="{FF2B5EF4-FFF2-40B4-BE49-F238E27FC236}">
                <a16:creationId xmlns:a16="http://schemas.microsoft.com/office/drawing/2014/main" id="{0C2C5403-C78F-4D7D-9DE8-BA6995F5C07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F32F30-ACDD-44AE-9ABF-8559E6B1613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3530452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9BD5C-A80C-45FA-A2FC-1D07757E88F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A29084-1A36-4209-9B4F-91DCBEEFC6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02EE7F-7335-4C33-A8F1-D1BF56E59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224186-9A00-4EEC-BE8F-34B989D64F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D2BBC5-95A5-41C9-B72B-97BB2054DD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47C0A5-0ECB-4D48-B24D-2186B1837E26}"/>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8" name="Footer Placeholder 7">
            <a:extLst>
              <a:ext uri="{FF2B5EF4-FFF2-40B4-BE49-F238E27FC236}">
                <a16:creationId xmlns:a16="http://schemas.microsoft.com/office/drawing/2014/main" id="{A5906194-0BED-494C-BB3F-5D6095EB4F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E0A1C3A-7237-499B-B0BD-AD1CEE0BEA59}"/>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9807056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BA146-BFB3-426F-AB7D-F1E1FCAE59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D6FDFB-B56E-484A-A4FE-A873A55D1E0B}"/>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4" name="Footer Placeholder 3">
            <a:extLst>
              <a:ext uri="{FF2B5EF4-FFF2-40B4-BE49-F238E27FC236}">
                <a16:creationId xmlns:a16="http://schemas.microsoft.com/office/drawing/2014/main" id="{3392E7AF-C53E-4B34-A303-569D0DEBEC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5E040F-82BE-47A1-B5D6-C6F6C1D1D364}"/>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20829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F38659-1153-46E1-8EDB-5124CC45FBC0}"/>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3" name="Footer Placeholder 2">
            <a:extLst>
              <a:ext uri="{FF2B5EF4-FFF2-40B4-BE49-F238E27FC236}">
                <a16:creationId xmlns:a16="http://schemas.microsoft.com/office/drawing/2014/main" id="{11FC098E-3DA1-4078-B45A-95FF67AFC9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176C9E9-D1F8-4AF9-815C-0BCBE5E173D5}"/>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4840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118F-6E3E-4753-B977-8F367F2F02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8BCD561-9F0D-4463-B7DC-C011556EAB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16472DF-E08A-4C6C-B065-02F9BEE981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FCD425-1F34-4300-9DF3-1DE9FC2B4292}"/>
              </a:ext>
            </a:extLst>
          </p:cNvPr>
          <p:cNvSpPr>
            <a:spLocks noGrp="1"/>
          </p:cNvSpPr>
          <p:nvPr>
            <p:ph type="dt" sz="half" idx="10"/>
          </p:nvPr>
        </p:nvSpPr>
        <p:spPr>
          <a:xfrm>
            <a:off x="838200" y="6356350"/>
            <a:ext cx="2743200" cy="365125"/>
          </a:xfrm>
          <a:prstGeom prst="rect">
            <a:avLst/>
          </a:prstGeom>
        </p:spPr>
        <p:txBody>
          <a:bodyPr/>
          <a:lstStyle/>
          <a:p>
            <a:fld id="{10616BAD-9A08-4614-BE7E-6139DB09000B}" type="datetimeFigureOut">
              <a:rPr lang="en-US" smtClean="0"/>
              <a:t>1/9/2025</a:t>
            </a:fld>
            <a:endParaRPr lang="en-US"/>
          </a:p>
        </p:txBody>
      </p:sp>
      <p:sp>
        <p:nvSpPr>
          <p:cNvPr id="6" name="Footer Placeholder 5">
            <a:extLst>
              <a:ext uri="{FF2B5EF4-FFF2-40B4-BE49-F238E27FC236}">
                <a16:creationId xmlns:a16="http://schemas.microsoft.com/office/drawing/2014/main" id="{43E72583-CB1F-40A5-8A83-9BB762C3A9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7959595-0DEA-4D29-9234-7F0D5B05D952}"/>
              </a:ext>
            </a:extLst>
          </p:cNvPr>
          <p:cNvSpPr>
            <a:spLocks noGrp="1"/>
          </p:cNvSpPr>
          <p:nvPr>
            <p:ph type="sldNum" sz="quarter" idx="12"/>
          </p:nvPr>
        </p:nvSpPr>
        <p:spPr>
          <a:xfrm>
            <a:off x="8610600" y="6356350"/>
            <a:ext cx="2743200" cy="365125"/>
          </a:xfrm>
          <a:prstGeom prst="rect">
            <a:avLst/>
          </a:prstGeom>
        </p:spPr>
        <p:txBody>
          <a:bodyPr/>
          <a:lstStyle/>
          <a:p>
            <a:fld id="{D2526071-B704-4DD1-800C-DF819D90F242}" type="slidenum">
              <a:rPr lang="en-US" smtClean="0"/>
              <a:t>‹#›</a:t>
            </a:fld>
            <a:endParaRPr lang="en-US"/>
          </a:p>
        </p:txBody>
      </p:sp>
    </p:spTree>
    <p:extLst>
      <p:ext uri="{BB962C8B-B14F-4D97-AF65-F5344CB8AC3E}">
        <p14:creationId xmlns:p14="http://schemas.microsoft.com/office/powerpoint/2010/main" val="4083410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4A4CB4-D3C8-4491-8A8A-8245CB16F7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A7AF4E47-F96A-4260-A3EB-0191F6CA023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9062917"/>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16" r:id="rId3"/>
    <p:sldLayoutId id="214748371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03" r:id="rId13"/>
  </p:sldLayoutIdLst>
  <p:txStyles>
    <p:titleStyle>
      <a:lvl1pPr algn="l" defTabSz="914400" rtl="0" eaLnBrk="1" latinLnBrk="0" hangingPunct="1">
        <a:lnSpc>
          <a:spcPct val="90000"/>
        </a:lnSpc>
        <a:spcBef>
          <a:spcPct val="0"/>
        </a:spcBef>
        <a:buNone/>
        <a:defRPr sz="6000" kern="1200">
          <a:solidFill>
            <a:schemeClr val="tx1"/>
          </a:solidFill>
          <a:latin typeface="Myriad Pro Cond" panose="020B0506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chemeClr val="tx1"/>
          </a:solidFill>
          <a:latin typeface="Lucida Sans" panose="020B0602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ucida Sans" panose="020B0602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ucida Sans" panose="020B0602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ucida Sans" panose="020B0602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0.jpg"/><Relationship Id="rId13" Type="http://schemas.openxmlformats.org/officeDocument/2006/relationships/customXml" Target="../ink/ink2.xml"/><Relationship Id="rId3" Type="http://schemas.openxmlformats.org/officeDocument/2006/relationships/image" Target="../media/image15.png"/><Relationship Id="rId7" Type="http://schemas.openxmlformats.org/officeDocument/2006/relationships/image" Target="../media/image19.jpeg"/><Relationship Id="rId12"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svg"/><Relationship Id="rId9" Type="http://schemas.openxmlformats.org/officeDocument/2006/relationships/customXml" Target="../ink/ink1.xml"/><Relationship Id="rId14" Type="http://schemas.openxmlformats.org/officeDocument/2006/relationships/image" Target="../media/image19.emf"/></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11.sv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11.sv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33.sv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1.sv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44.jpg"/><Relationship Id="rId7"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11.svg"/></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11.svg"/></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36.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15.png"/><Relationship Id="rId7" Type="http://schemas.openxmlformats.org/officeDocument/2006/relationships/image" Target="../media/image58.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16.svg"/></Relationships>
</file>

<file path=ppt/slides/_rels/slide37.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15.png"/><Relationship Id="rId7" Type="http://schemas.openxmlformats.org/officeDocument/2006/relationships/image" Target="../media/image62.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16.sv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11.sv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11.svg"/></Relationships>
</file>

<file path=ppt/slides/_rels/slide4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72.jpg"/><Relationship Id="rId7"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jpg"/><Relationship Id="rId4" Type="http://schemas.openxmlformats.org/officeDocument/2006/relationships/image" Target="../media/image7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9.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jpg"/><Relationship Id="rId4" Type="http://schemas.openxmlformats.org/officeDocument/2006/relationships/image" Target="../media/image11.svg"/></Relationships>
</file>

<file path=ppt/slides/_rels/slide4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4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84.jpe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11.svg"/></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11.sv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11.svg"/></Relationships>
</file>

<file path=ppt/slides/_rels/slide5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16.svg"/></Relationships>
</file>

<file path=ppt/slides/_rels/slide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16.sv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0.jpg"/><Relationship Id="rId5" Type="http://schemas.openxmlformats.org/officeDocument/2006/relationships/image" Target="../media/image99.jpg"/><Relationship Id="rId4" Type="http://schemas.openxmlformats.org/officeDocument/2006/relationships/image" Target="../media/image98.jpg"/></Relationships>
</file>

<file path=ppt/slides/_rels/slide5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6.sv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05.jpeg"/><Relationship Id="rId4" Type="http://schemas.openxmlformats.org/officeDocument/2006/relationships/image" Target="../media/image104.jpeg"/></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1.svg"/></Relationships>
</file>

<file path=ppt/slides/_rels/slide6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2.xml"/><Relationship Id="rId5" Type="http://schemas.openxmlformats.org/officeDocument/2006/relationships/image" Target="../media/image109.jpeg"/><Relationship Id="rId4" Type="http://schemas.openxmlformats.org/officeDocument/2006/relationships/image" Target="../media/image11.svg"/></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svg"/></Relationships>
</file>

<file path=ppt/slides/_rels/slide6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svg"/></Relationships>
</file>

<file path=ppt/slides/_rels/slide68.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7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svg"/></Relationships>
</file>

<file path=ppt/slides/_rels/slide7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20.jpg"/></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121.jpeg"/><Relationship Id="rId4" Type="http://schemas.openxmlformats.org/officeDocument/2006/relationships/image" Target="../media/image11.svg"/></Relationships>
</file>

<file path=ppt/slides/_rels/slide7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24.png"/><Relationship Id="rId4" Type="http://schemas.openxmlformats.org/officeDocument/2006/relationships/image" Target="../media/image123.png"/></Relationships>
</file>

<file path=ppt/slides/_rels/slide7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svg"/><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ctrTitle"/>
          </p:nvPr>
        </p:nvSpPr>
        <p:spPr>
          <a:xfrm>
            <a:off x="485422" y="259644"/>
            <a:ext cx="11503377" cy="3859275"/>
          </a:xfrm>
          <a:ln w="57150">
            <a:solidFill>
              <a:srgbClr val="0A9C4B"/>
            </a:solidFill>
          </a:ln>
        </p:spPr>
        <p:txBody>
          <a:bodyPr>
            <a:noAutofit/>
          </a:bodyPr>
          <a:lstStyle/>
          <a:p>
            <a:pPr algn="ctr"/>
            <a:br>
              <a:rPr lang="en-US" sz="4800" dirty="0"/>
            </a:br>
            <a:r>
              <a:rPr lang="es-MX" sz="4800" dirty="0"/>
              <a:t>Capacitación en Seguridad de Pesticidas para Aplicadores No Certificados que usan Pesticidas en Sitios No Agrícolas en Carolina del Norte</a:t>
            </a:r>
            <a:br>
              <a:rPr lang="es-MX" sz="4800" dirty="0"/>
            </a:br>
            <a:br>
              <a:rPr lang="es-MX" sz="4800" dirty="0"/>
            </a:br>
            <a:r>
              <a:rPr lang="es-MX" sz="1800" dirty="0"/>
              <a:t>*Modificada por NCDA&amp;CS</a:t>
            </a:r>
            <a:endParaRPr lang="es-MX" sz="1800" dirty="0">
              <a:solidFill>
                <a:schemeClr val="tx1"/>
              </a:solidFill>
            </a:endParaRPr>
          </a:p>
        </p:txBody>
      </p:sp>
      <p:pic>
        <p:nvPicPr>
          <p:cNvPr id="4" name="Picture 3" descr="A yellow circular emblem with a white circle and a black background&#10;&#10;Description automatically generated">
            <a:extLst>
              <a:ext uri="{FF2B5EF4-FFF2-40B4-BE49-F238E27FC236}">
                <a16:creationId xmlns:a16="http://schemas.microsoft.com/office/drawing/2014/main" id="{B3D8E9F6-FC25-9F3E-1982-DA6FB09E45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5196" y="4524631"/>
            <a:ext cx="1978203" cy="1978203"/>
          </a:xfrm>
          <a:prstGeom prst="rect">
            <a:avLst/>
          </a:prstGeom>
        </p:spPr>
      </p:pic>
    </p:spTree>
    <p:extLst>
      <p:ext uri="{BB962C8B-B14F-4D97-AF65-F5344CB8AC3E}">
        <p14:creationId xmlns:p14="http://schemas.microsoft.com/office/powerpoint/2010/main" val="1491900213"/>
      </p:ext>
    </p:extLst>
  </p:cSld>
  <p:clrMapOvr>
    <a:masterClrMapping/>
  </p:clrMapOvr>
  <mc:AlternateContent xmlns:mc="http://schemas.openxmlformats.org/markup-compatibility/2006" xmlns:p14="http://schemas.microsoft.com/office/powerpoint/2010/main">
    <mc:Choice Requires="p14">
      <p:transition spd="slow" p14:dur="2000" advTm="26967"/>
    </mc:Choice>
    <mc:Fallback xmlns="">
      <p:transition spd="slow" advTm="26967"/>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0738E9E-AC0B-4A60-B6A0-C98DFEAF5E96}"/>
              </a:ext>
            </a:extLst>
          </p:cNvPr>
          <p:cNvGrpSpPr/>
          <p:nvPr/>
        </p:nvGrpSpPr>
        <p:grpSpPr>
          <a:xfrm>
            <a:off x="251614" y="1459537"/>
            <a:ext cx="6449486" cy="4434525"/>
            <a:chOff x="186078" y="1459537"/>
            <a:chExt cx="6418872" cy="4434525"/>
          </a:xfrm>
          <a:solidFill>
            <a:srgbClr val="85FFBC"/>
          </a:solidFill>
        </p:grpSpPr>
        <p:sp>
          <p:nvSpPr>
            <p:cNvPr id="4" name="Freeform: Shape 3">
              <a:extLst>
                <a:ext uri="{FF2B5EF4-FFF2-40B4-BE49-F238E27FC236}">
                  <a16:creationId xmlns:a16="http://schemas.microsoft.com/office/drawing/2014/main" id="{36F61B85-F172-4F8A-9B79-2A2C6B566D49}"/>
                </a:ext>
              </a:extLst>
            </p:cNvPr>
            <p:cNvSpPr/>
            <p:nvPr/>
          </p:nvSpPr>
          <p:spPr>
            <a:xfrm>
              <a:off x="3266912" y="1459537"/>
              <a:ext cx="3302055" cy="1861171"/>
            </a:xfrm>
            <a:custGeom>
              <a:avLst/>
              <a:gdLst>
                <a:gd name="connsiteX0" fmla="*/ 0 w 3897001"/>
                <a:gd name="connsiteY0" fmla="*/ 288306 h 2306447"/>
                <a:gd name="connsiteX1" fmla="*/ 2743778 w 3897001"/>
                <a:gd name="connsiteY1" fmla="*/ 288306 h 2306447"/>
                <a:gd name="connsiteX2" fmla="*/ 2743778 w 3897001"/>
                <a:gd name="connsiteY2" fmla="*/ 0 h 2306447"/>
                <a:gd name="connsiteX3" fmla="*/ 3897001 w 3897001"/>
                <a:gd name="connsiteY3" fmla="*/ 1153224 h 2306447"/>
                <a:gd name="connsiteX4" fmla="*/ 2743778 w 3897001"/>
                <a:gd name="connsiteY4" fmla="*/ 2306447 h 2306447"/>
                <a:gd name="connsiteX5" fmla="*/ 2743778 w 3897001"/>
                <a:gd name="connsiteY5" fmla="*/ 2018141 h 2306447"/>
                <a:gd name="connsiteX6" fmla="*/ 0 w 3897001"/>
                <a:gd name="connsiteY6" fmla="*/ 2018141 h 2306447"/>
                <a:gd name="connsiteX7" fmla="*/ 0 w 3897001"/>
                <a:gd name="connsiteY7" fmla="*/ 288306 h 2306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7001" h="2306447">
                  <a:moveTo>
                    <a:pt x="0" y="288306"/>
                  </a:moveTo>
                  <a:lnTo>
                    <a:pt x="2743778" y="288306"/>
                  </a:lnTo>
                  <a:lnTo>
                    <a:pt x="2743778" y="0"/>
                  </a:lnTo>
                  <a:lnTo>
                    <a:pt x="3897001" y="1153224"/>
                  </a:lnTo>
                  <a:lnTo>
                    <a:pt x="2743778" y="2306447"/>
                  </a:lnTo>
                  <a:lnTo>
                    <a:pt x="2743778" y="2018141"/>
                  </a:lnTo>
                  <a:lnTo>
                    <a:pt x="0" y="2018141"/>
                  </a:lnTo>
                  <a:lnTo>
                    <a:pt x="0" y="28830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302276" rIns="878888" bIns="302276" numCol="1" spcCol="1270" anchor="ctr" anchorCtr="0">
              <a:noAutofit/>
            </a:bodyPr>
            <a:lstStyle/>
            <a:p>
              <a:pPr marL="228600" lvl="1" defTabSz="977900">
                <a:lnSpc>
                  <a:spcPct val="90000"/>
                </a:lnSpc>
                <a:spcBef>
                  <a:spcPct val="0"/>
                </a:spcBef>
                <a:spcAft>
                  <a:spcPct val="15000"/>
                </a:spcAft>
              </a:pPr>
              <a:r>
                <a:rPr lang="es-US" sz="2200" kern="1200" dirty="0">
                  <a:latin typeface="+mj-lt"/>
                </a:rPr>
                <a:t>Controla plagas tales como insectos, maleza y agentes </a:t>
              </a:r>
              <a:r>
                <a:rPr lang="es-US" sz="2200" noProof="0" dirty="0">
                  <a:latin typeface="+mj-lt"/>
                </a:rPr>
                <a:t>patógenos</a:t>
              </a:r>
              <a:endParaRPr lang="es-US" sz="2400" dirty="0">
                <a:latin typeface="+mj-lt"/>
              </a:endParaRPr>
            </a:p>
          </p:txBody>
        </p:sp>
        <p:sp>
          <p:nvSpPr>
            <p:cNvPr id="5" name="Freeform: Shape 4">
              <a:extLst>
                <a:ext uri="{FF2B5EF4-FFF2-40B4-BE49-F238E27FC236}">
                  <a16:creationId xmlns:a16="http://schemas.microsoft.com/office/drawing/2014/main" id="{A83BA8DF-7503-447C-9044-7ECC690B2482}"/>
                </a:ext>
              </a:extLst>
            </p:cNvPr>
            <p:cNvSpPr/>
            <p:nvPr/>
          </p:nvSpPr>
          <p:spPr>
            <a:xfrm>
              <a:off x="186079" y="1705404"/>
              <a:ext cx="2957042" cy="1296636"/>
            </a:xfrm>
            <a:custGeom>
              <a:avLst/>
              <a:gdLst>
                <a:gd name="connsiteX0" fmla="*/ 0 w 2501277"/>
                <a:gd name="connsiteY0" fmla="*/ 334458 h 2006708"/>
                <a:gd name="connsiteX1" fmla="*/ 334458 w 2501277"/>
                <a:gd name="connsiteY1" fmla="*/ 0 h 2006708"/>
                <a:gd name="connsiteX2" fmla="*/ 2166819 w 2501277"/>
                <a:gd name="connsiteY2" fmla="*/ 0 h 2006708"/>
                <a:gd name="connsiteX3" fmla="*/ 2501277 w 2501277"/>
                <a:gd name="connsiteY3" fmla="*/ 334458 h 2006708"/>
                <a:gd name="connsiteX4" fmla="*/ 2501277 w 2501277"/>
                <a:gd name="connsiteY4" fmla="*/ 1672250 h 2006708"/>
                <a:gd name="connsiteX5" fmla="*/ 2166819 w 2501277"/>
                <a:gd name="connsiteY5" fmla="*/ 2006708 h 2006708"/>
                <a:gd name="connsiteX6" fmla="*/ 334458 w 2501277"/>
                <a:gd name="connsiteY6" fmla="*/ 2006708 h 2006708"/>
                <a:gd name="connsiteX7" fmla="*/ 0 w 2501277"/>
                <a:gd name="connsiteY7" fmla="*/ 1672250 h 2006708"/>
                <a:gd name="connsiteX8" fmla="*/ 0 w 2501277"/>
                <a:gd name="connsiteY8" fmla="*/ 334458 h 2006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01277" h="2006708">
                  <a:moveTo>
                    <a:pt x="0" y="334458"/>
                  </a:moveTo>
                  <a:cubicBezTo>
                    <a:pt x="0" y="149742"/>
                    <a:pt x="149742" y="0"/>
                    <a:pt x="334458" y="0"/>
                  </a:cubicBezTo>
                  <a:lnTo>
                    <a:pt x="2166819" y="0"/>
                  </a:lnTo>
                  <a:cubicBezTo>
                    <a:pt x="2351535" y="0"/>
                    <a:pt x="2501277" y="149742"/>
                    <a:pt x="2501277" y="334458"/>
                  </a:cubicBezTo>
                  <a:lnTo>
                    <a:pt x="2501277" y="1672250"/>
                  </a:lnTo>
                  <a:cubicBezTo>
                    <a:pt x="2501277" y="1856966"/>
                    <a:pt x="2351535" y="2006708"/>
                    <a:pt x="2166819" y="2006708"/>
                  </a:cubicBezTo>
                  <a:lnTo>
                    <a:pt x="334458" y="2006708"/>
                  </a:lnTo>
                  <a:cubicBezTo>
                    <a:pt x="149742" y="2006708"/>
                    <a:pt x="0" y="1856966"/>
                    <a:pt x="0" y="1672250"/>
                  </a:cubicBezTo>
                  <a:lnTo>
                    <a:pt x="0" y="334458"/>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04639" tIns="151299" rIns="204639" bIns="151299" numCol="1" spcCol="1270" anchor="ctr" anchorCtr="0">
              <a:noAutofit/>
            </a:bodyPr>
            <a:lstStyle/>
            <a:p>
              <a:pPr marL="463550" lvl="0" indent="0" algn="l" defTabSz="573088">
                <a:lnSpc>
                  <a:spcPct val="90000"/>
                </a:lnSpc>
                <a:spcBef>
                  <a:spcPct val="0"/>
                </a:spcBef>
                <a:spcAft>
                  <a:spcPct val="35000"/>
                </a:spcAft>
                <a:buNone/>
              </a:pPr>
              <a:r>
                <a:rPr lang="es-US" sz="2800" b="1" kern="1200" dirty="0">
                  <a:latin typeface="+mj-lt"/>
                </a:rPr>
                <a:t>Pesticida</a:t>
              </a:r>
            </a:p>
          </p:txBody>
        </p:sp>
        <p:sp>
          <p:nvSpPr>
            <p:cNvPr id="6" name="Freeform: Shape 5">
              <a:extLst>
                <a:ext uri="{FF2B5EF4-FFF2-40B4-BE49-F238E27FC236}">
                  <a16:creationId xmlns:a16="http://schemas.microsoft.com/office/drawing/2014/main" id="{A685E54F-C868-42F4-BCE2-97273A180F72}"/>
                </a:ext>
              </a:extLst>
            </p:cNvPr>
            <p:cNvSpPr/>
            <p:nvPr/>
          </p:nvSpPr>
          <p:spPr>
            <a:xfrm>
              <a:off x="3403100" y="4293183"/>
              <a:ext cx="3201850" cy="1600879"/>
            </a:xfrm>
            <a:custGeom>
              <a:avLst/>
              <a:gdLst>
                <a:gd name="connsiteX0" fmla="*/ 0 w 3501212"/>
                <a:gd name="connsiteY0" fmla="*/ 284103 h 2272825"/>
                <a:gd name="connsiteX1" fmla="*/ 2364800 w 3501212"/>
                <a:gd name="connsiteY1" fmla="*/ 284103 h 2272825"/>
                <a:gd name="connsiteX2" fmla="*/ 2364800 w 3501212"/>
                <a:gd name="connsiteY2" fmla="*/ 0 h 2272825"/>
                <a:gd name="connsiteX3" fmla="*/ 3501212 w 3501212"/>
                <a:gd name="connsiteY3" fmla="*/ 1136413 h 2272825"/>
                <a:gd name="connsiteX4" fmla="*/ 2364800 w 3501212"/>
                <a:gd name="connsiteY4" fmla="*/ 2272825 h 2272825"/>
                <a:gd name="connsiteX5" fmla="*/ 2364800 w 3501212"/>
                <a:gd name="connsiteY5" fmla="*/ 1988722 h 2272825"/>
                <a:gd name="connsiteX6" fmla="*/ 0 w 3501212"/>
                <a:gd name="connsiteY6" fmla="*/ 1988722 h 2272825"/>
                <a:gd name="connsiteX7" fmla="*/ 0 w 3501212"/>
                <a:gd name="connsiteY7" fmla="*/ 284103 h 227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1212" h="2272825">
                  <a:moveTo>
                    <a:pt x="0" y="284103"/>
                  </a:moveTo>
                  <a:lnTo>
                    <a:pt x="2364800" y="284103"/>
                  </a:lnTo>
                  <a:lnTo>
                    <a:pt x="2364800" y="0"/>
                  </a:lnTo>
                  <a:lnTo>
                    <a:pt x="3501212" y="1136413"/>
                  </a:lnTo>
                  <a:lnTo>
                    <a:pt x="2364800" y="2272825"/>
                  </a:lnTo>
                  <a:lnTo>
                    <a:pt x="2364800" y="1988722"/>
                  </a:lnTo>
                  <a:lnTo>
                    <a:pt x="0" y="1988722"/>
                  </a:lnTo>
                  <a:lnTo>
                    <a:pt x="0" y="284103"/>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98073" rIns="866279" bIns="298073" numCol="1" spcCol="1270" anchor="ctr" anchorCtr="0">
              <a:noAutofit/>
            </a:bodyPr>
            <a:lstStyle/>
            <a:p>
              <a:pPr marL="231775" lvl="1" indent="0" algn="l" defTabSz="977900">
                <a:spcBef>
                  <a:spcPct val="0"/>
                </a:spcBef>
                <a:spcAft>
                  <a:spcPct val="15000"/>
                </a:spcAft>
                <a:buChar char="•"/>
              </a:pPr>
              <a:r>
                <a:rPr lang="es-US" sz="2200" kern="1200" dirty="0">
                  <a:latin typeface="+mj-lt"/>
                </a:rPr>
                <a:t>  Uso general</a:t>
              </a:r>
            </a:p>
            <a:p>
              <a:pPr marL="231775" lvl="1" indent="0" algn="l" defTabSz="977900">
                <a:spcBef>
                  <a:spcPct val="0"/>
                </a:spcBef>
                <a:spcAft>
                  <a:spcPct val="15000"/>
                </a:spcAft>
                <a:buChar char="•"/>
              </a:pPr>
              <a:r>
                <a:rPr lang="es-US" sz="2200" kern="1200" dirty="0">
                  <a:latin typeface="+mj-lt"/>
                </a:rPr>
                <a:t>  Uso restringido</a:t>
              </a:r>
            </a:p>
          </p:txBody>
        </p:sp>
        <p:sp>
          <p:nvSpPr>
            <p:cNvPr id="7" name="Freeform: Shape 6">
              <a:extLst>
                <a:ext uri="{FF2B5EF4-FFF2-40B4-BE49-F238E27FC236}">
                  <a16:creationId xmlns:a16="http://schemas.microsoft.com/office/drawing/2014/main" id="{4B9B6A8A-459B-41D2-B16A-0D50AE209A61}"/>
                </a:ext>
              </a:extLst>
            </p:cNvPr>
            <p:cNvSpPr/>
            <p:nvPr/>
          </p:nvSpPr>
          <p:spPr>
            <a:xfrm>
              <a:off x="186078" y="4445618"/>
              <a:ext cx="3076753" cy="1296008"/>
            </a:xfrm>
            <a:custGeom>
              <a:avLst/>
              <a:gdLst>
                <a:gd name="connsiteX0" fmla="*/ 0 w 2988004"/>
                <a:gd name="connsiteY0" fmla="*/ 389951 h 2339660"/>
                <a:gd name="connsiteX1" fmla="*/ 389951 w 2988004"/>
                <a:gd name="connsiteY1" fmla="*/ 0 h 2339660"/>
                <a:gd name="connsiteX2" fmla="*/ 2598053 w 2988004"/>
                <a:gd name="connsiteY2" fmla="*/ 0 h 2339660"/>
                <a:gd name="connsiteX3" fmla="*/ 2988004 w 2988004"/>
                <a:gd name="connsiteY3" fmla="*/ 389951 h 2339660"/>
                <a:gd name="connsiteX4" fmla="*/ 2988004 w 2988004"/>
                <a:gd name="connsiteY4" fmla="*/ 1949709 h 2339660"/>
                <a:gd name="connsiteX5" fmla="*/ 2598053 w 2988004"/>
                <a:gd name="connsiteY5" fmla="*/ 2339660 h 2339660"/>
                <a:gd name="connsiteX6" fmla="*/ 389951 w 2988004"/>
                <a:gd name="connsiteY6" fmla="*/ 2339660 h 2339660"/>
                <a:gd name="connsiteX7" fmla="*/ 0 w 2988004"/>
                <a:gd name="connsiteY7" fmla="*/ 1949709 h 2339660"/>
                <a:gd name="connsiteX8" fmla="*/ 0 w 2988004"/>
                <a:gd name="connsiteY8" fmla="*/ 389951 h 233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88004" h="2339660">
                  <a:moveTo>
                    <a:pt x="0" y="389951"/>
                  </a:moveTo>
                  <a:cubicBezTo>
                    <a:pt x="0" y="174587"/>
                    <a:pt x="174587" y="0"/>
                    <a:pt x="389951" y="0"/>
                  </a:cubicBezTo>
                  <a:lnTo>
                    <a:pt x="2598053" y="0"/>
                  </a:lnTo>
                  <a:cubicBezTo>
                    <a:pt x="2813417" y="0"/>
                    <a:pt x="2988004" y="174587"/>
                    <a:pt x="2988004" y="389951"/>
                  </a:cubicBezTo>
                  <a:lnTo>
                    <a:pt x="2988004" y="1949709"/>
                  </a:lnTo>
                  <a:cubicBezTo>
                    <a:pt x="2988004" y="2165073"/>
                    <a:pt x="2813417" y="2339660"/>
                    <a:pt x="2598053" y="2339660"/>
                  </a:cubicBezTo>
                  <a:lnTo>
                    <a:pt x="389951" y="2339660"/>
                  </a:lnTo>
                  <a:cubicBezTo>
                    <a:pt x="174587" y="2339660"/>
                    <a:pt x="0" y="2165073"/>
                    <a:pt x="0" y="1949709"/>
                  </a:cubicBezTo>
                  <a:lnTo>
                    <a:pt x="0" y="389951"/>
                  </a:lnTo>
                  <a:close/>
                </a:path>
              </a:pathLst>
            </a:custGeom>
            <a:grp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20893" tIns="167553" rIns="220893" bIns="167553" numCol="1" spcCol="1270" anchor="ctr" anchorCtr="0">
              <a:noAutofit/>
            </a:bodyPr>
            <a:lstStyle/>
            <a:p>
              <a:pPr marL="463550" lvl="0" indent="-6350" algn="l" defTabSz="1244600">
                <a:lnSpc>
                  <a:spcPct val="90000"/>
                </a:lnSpc>
                <a:spcBef>
                  <a:spcPct val="0"/>
                </a:spcBef>
                <a:spcAft>
                  <a:spcPct val="35000"/>
                </a:spcAft>
                <a:buNone/>
              </a:pPr>
              <a:r>
                <a:rPr lang="es-US" sz="2800" b="1" kern="1200" dirty="0">
                  <a:latin typeface="+mj-lt"/>
                </a:rPr>
                <a:t>Clasificaciones de EPA</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273623"/>
            <a:ext cx="10515600" cy="947610"/>
          </a:xfrm>
          <a:ln>
            <a:noFill/>
          </a:ln>
        </p:spPr>
        <p:txBody>
          <a:bodyPr/>
          <a:lstStyle/>
          <a:p>
            <a:r>
              <a:rPr lang="es-US" b="1" dirty="0"/>
              <a:t>Uso de Pesticidas</a:t>
            </a: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261538" y="2157890"/>
            <a:ext cx="464466" cy="464466"/>
          </a:xfrm>
          <a:prstGeom prst="rect">
            <a:avLst/>
          </a:prstGeom>
        </p:spPr>
      </p:pic>
      <p:pic>
        <p:nvPicPr>
          <p:cNvPr id="8" name="Picture 7">
            <a:extLst>
              <a:ext uri="{FF2B5EF4-FFF2-40B4-BE49-F238E27FC236}">
                <a16:creationId xmlns:a16="http://schemas.microsoft.com/office/drawing/2014/main" id="{F2E4305E-E55F-4684-9C55-60D8E41BC8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5400000">
            <a:off x="10431185" y="1586621"/>
            <a:ext cx="1500656" cy="1607005"/>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a16="http://schemas.microsoft.com/office/drawing/2014/main" id="{75CEAF9F-5917-41EE-B366-3CD2B1502EE2}"/>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flipH="1">
            <a:off x="8622770" y="1595279"/>
            <a:ext cx="1674737" cy="1597363"/>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4" name="Picture 13">
            <a:extLst>
              <a:ext uri="{FF2B5EF4-FFF2-40B4-BE49-F238E27FC236}">
                <a16:creationId xmlns:a16="http://schemas.microsoft.com/office/drawing/2014/main" id="{86514ED9-45CD-4BD2-B099-9963ADB73F4C}"/>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812477" y="1553143"/>
            <a:ext cx="1674738" cy="1673961"/>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6" name="Graphic 15" descr="Magnifying glass">
            <a:extLst>
              <a:ext uri="{FF2B5EF4-FFF2-40B4-BE49-F238E27FC236}">
                <a16:creationId xmlns:a16="http://schemas.microsoft.com/office/drawing/2014/main" id="{6AD77DDB-5BC6-4E3D-AE65-F71625C3A2E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261538" y="4861389"/>
            <a:ext cx="464466" cy="464466"/>
          </a:xfrm>
          <a:prstGeom prst="rect">
            <a:avLst/>
          </a:prstGeom>
        </p:spPr>
      </p:pic>
      <p:pic>
        <p:nvPicPr>
          <p:cNvPr id="12" name="Picture 11" descr="Text&#10;&#10;Description automatically generated">
            <a:extLst>
              <a:ext uri="{FF2B5EF4-FFF2-40B4-BE49-F238E27FC236}">
                <a16:creationId xmlns:a16="http://schemas.microsoft.com/office/drawing/2014/main" id="{ED42866F-ED73-48AB-9F57-15B860F13006}"/>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741357" y="4123003"/>
            <a:ext cx="5243659" cy="1941238"/>
          </a:xfrm>
          <a:prstGeom prst="rect">
            <a:avLst/>
          </a:prstGeom>
          <a:effectLst>
            <a:outerShdw blurRad="50800" dist="127000" dir="2700000" algn="tl" rotWithShape="0">
              <a:prstClr val="black">
                <a:alpha val="40000"/>
              </a:prstClr>
            </a:outerShdw>
          </a:effectLst>
        </p:spPr>
      </p:pic>
      <mc:AlternateContent xmlns:mc="http://schemas.openxmlformats.org/markup-compatibility/2006" xmlns:p14="http://schemas.microsoft.com/office/powerpoint/2010/main">
        <mc:Choice Requires="p14">
          <p:contentPart p14:bwMode="auto" r:id="rId9">
            <p14:nvContentPartPr>
              <p14:cNvPr id="9" name="Ink 8">
                <a:extLst>
                  <a:ext uri="{FF2B5EF4-FFF2-40B4-BE49-F238E27FC236}">
                    <a16:creationId xmlns:a16="http://schemas.microsoft.com/office/drawing/2014/main" id="{A7964FD4-014F-4524-9631-6C00CF830E0B}"/>
                  </a:ext>
                </a:extLst>
              </p14:cNvPr>
              <p14:cNvContentPartPr/>
              <p14:nvPr/>
            </p14:nvContentPartPr>
            <p14:xfrm>
              <a:off x="7060960" y="4337400"/>
              <a:ext cx="3307680" cy="92520"/>
            </p14:xfrm>
          </p:contentPart>
        </mc:Choice>
        <mc:Fallback xmlns="">
          <p:pic>
            <p:nvPicPr>
              <p:cNvPr id="9" name="Ink 8">
                <a:extLst>
                  <a:ext uri="{FF2B5EF4-FFF2-40B4-BE49-F238E27FC236}">
                    <a16:creationId xmlns:a16="http://schemas.microsoft.com/office/drawing/2014/main" id="{A7964FD4-014F-4524-9631-6C00CF830E0B}"/>
                  </a:ext>
                </a:extLst>
              </p:cNvPr>
              <p:cNvPicPr/>
              <p:nvPr/>
            </p:nvPicPr>
            <p:blipFill>
              <a:blip r:embed="rId12"/>
              <a:stretch>
                <a:fillRect/>
              </a:stretch>
            </p:blipFill>
            <p:spPr>
              <a:xfrm>
                <a:off x="6970960" y="4156697"/>
                <a:ext cx="3487680" cy="453926"/>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D218FE22-A955-4389-B613-88429E64AE74}"/>
                  </a:ext>
                </a:extLst>
              </p14:cNvPr>
              <p14:cNvContentPartPr/>
              <p14:nvPr/>
            </p14:nvContentPartPr>
            <p14:xfrm>
              <a:off x="6989680" y="4489680"/>
              <a:ext cx="3387240" cy="52200"/>
            </p14:xfrm>
          </p:contentPart>
        </mc:Choice>
        <mc:Fallback xmlns="">
          <p:pic>
            <p:nvPicPr>
              <p:cNvPr id="13" name="Ink 12">
                <a:extLst>
                  <a:ext uri="{FF2B5EF4-FFF2-40B4-BE49-F238E27FC236}">
                    <a16:creationId xmlns:a16="http://schemas.microsoft.com/office/drawing/2014/main" id="{D218FE22-A955-4389-B613-88429E64AE74}"/>
                  </a:ext>
                </a:extLst>
              </p:cNvPr>
              <p:cNvPicPr/>
              <p:nvPr/>
            </p:nvPicPr>
            <p:blipFill>
              <a:blip r:embed="rId14"/>
              <a:stretch>
                <a:fillRect/>
              </a:stretch>
            </p:blipFill>
            <p:spPr>
              <a:xfrm>
                <a:off x="6899680" y="4309680"/>
                <a:ext cx="3567240" cy="412200"/>
              </a:xfrm>
              <a:prstGeom prst="rect">
                <a:avLst/>
              </a:prstGeom>
            </p:spPr>
          </p:pic>
        </mc:Fallback>
      </mc:AlternateContent>
    </p:spTree>
    <p:extLst>
      <p:ext uri="{BB962C8B-B14F-4D97-AF65-F5344CB8AC3E}">
        <p14:creationId xmlns:p14="http://schemas.microsoft.com/office/powerpoint/2010/main" val="2931180064"/>
      </p:ext>
    </p:extLst>
  </p:cSld>
  <p:clrMapOvr>
    <a:masterClrMapping/>
  </p:clrMapOvr>
  <mc:AlternateContent xmlns:mc="http://schemas.openxmlformats.org/markup-compatibility/2006" xmlns:p14="http://schemas.microsoft.com/office/powerpoint/2010/main">
    <mc:Choice Requires="p14">
      <p:transition spd="slow" p14:dur="2000" advTm="27661"/>
    </mc:Choice>
    <mc:Fallback xmlns="">
      <p:transition spd="slow" advTm="2766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768750" y="377363"/>
            <a:ext cx="10515600" cy="877223"/>
          </a:xfrm>
          <a:ln>
            <a:noFill/>
          </a:ln>
        </p:spPr>
        <p:txBody>
          <a:bodyPr/>
          <a:lstStyle/>
          <a:p>
            <a:r>
              <a:rPr lang="es-EC" b="1" dirty="0"/>
              <a:t>Pesticidas de Uso Restringido </a:t>
            </a:r>
            <a:r>
              <a:rPr lang="en-US" b="1" dirty="0"/>
              <a:t>(RUPs)</a:t>
            </a:r>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768750" y="1545670"/>
            <a:ext cx="5360894" cy="1197992"/>
          </a:xfrm>
          <a:prstGeom prst="roundRect">
            <a:avLst/>
          </a:prstGeom>
          <a:solidFill>
            <a:srgbClr val="85FFBC"/>
          </a:solidFill>
          <a:ln w="28575">
            <a:solidFill>
              <a:schemeClr val="tx1"/>
            </a:solidFill>
          </a:ln>
        </p:spPr>
        <p:txBody>
          <a:bodyPr anchor="ctr">
            <a:noAutofit/>
          </a:bodyPr>
          <a:lstStyle/>
          <a:p>
            <a:pPr marL="974725" indent="0">
              <a:lnSpc>
                <a:spcPts val="3000"/>
              </a:lnSpc>
              <a:spcBef>
                <a:spcPts val="0"/>
              </a:spcBef>
              <a:buNone/>
            </a:pPr>
            <a:r>
              <a:rPr lang="es-MX" sz="2400" b="0" dirty="0"/>
              <a:t>Limitaciones de compra y uso</a:t>
            </a: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768750" y="3075894"/>
            <a:ext cx="536089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400" dirty="0">
                <a:latin typeface="+mj-lt"/>
              </a:rPr>
              <a:t>Cumplir con todas las normas aplicables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768750" y="4639518"/>
            <a:ext cx="5360894"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dirty="0">
                <a:latin typeface="+mj-lt"/>
              </a:rPr>
              <a:t>Potencial de causar </a:t>
            </a:r>
            <a:r>
              <a:rPr lang="es-ES" sz="2400" kern="1200" dirty="0">
                <a:solidFill>
                  <a:schemeClr val="tx1"/>
                </a:solidFill>
                <a:effectLst/>
                <a:latin typeface="+mj-lt"/>
                <a:ea typeface="+mn-ea"/>
                <a:cs typeface="+mn-cs"/>
              </a:rPr>
              <a:t>daños</a:t>
            </a:r>
            <a:r>
              <a:rPr lang="es-CO" sz="2400" dirty="0">
                <a:latin typeface="+mj-lt"/>
              </a:rPr>
              <a:t> significativos a las personas y al medio ambiente</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87622" y="1641810"/>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8582" y="4849830"/>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5534" y="3257250"/>
            <a:ext cx="810768" cy="810768"/>
          </a:xfrm>
          <a:prstGeom prst="rect">
            <a:avLst/>
          </a:prstGeom>
        </p:spPr>
      </p:pic>
      <p:pic>
        <p:nvPicPr>
          <p:cNvPr id="10" name="Picture 9" descr="A picture containing indoor, cluttered&#10;&#10;Description automatically generated">
            <a:extLst>
              <a:ext uri="{FF2B5EF4-FFF2-40B4-BE49-F238E27FC236}">
                <a16:creationId xmlns:a16="http://schemas.microsoft.com/office/drawing/2014/main" id="{C5CA9BBB-4176-44B1-83F7-00E05F6E1A7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28121" y="1457389"/>
            <a:ext cx="5263219" cy="4815651"/>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2251197"/>
      </p:ext>
    </p:extLst>
  </p:cSld>
  <p:clrMapOvr>
    <a:masterClrMapping/>
  </p:clrMapOvr>
  <mc:AlternateContent xmlns:mc="http://schemas.openxmlformats.org/markup-compatibility/2006" xmlns:p14="http://schemas.microsoft.com/office/powerpoint/2010/main">
    <mc:Choice Requires="p14">
      <p:transition spd="slow" p14:dur="2000" advTm="67533"/>
    </mc:Choice>
    <mc:Fallback xmlns="">
      <p:transition spd="slow" advTm="6753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66344" y="385707"/>
            <a:ext cx="11725656" cy="760622"/>
          </a:xfrm>
          <a:ln>
            <a:noFill/>
          </a:ln>
        </p:spPr>
        <p:txBody>
          <a:bodyPr>
            <a:noAutofit/>
          </a:bodyPr>
          <a:lstStyle/>
          <a:p>
            <a:r>
              <a:rPr lang="es-MX" sz="5300" b="1" dirty="0"/>
              <a:t>Aplicadores Certificados vs No Certificados</a:t>
            </a:r>
            <a:endParaRPr lang="en-US" sz="5300" b="1" dirty="0"/>
          </a:p>
        </p:txBody>
      </p:sp>
      <p:grpSp>
        <p:nvGrpSpPr>
          <p:cNvPr id="3" name="Group 2">
            <a:extLst>
              <a:ext uri="{FF2B5EF4-FFF2-40B4-BE49-F238E27FC236}">
                <a16:creationId xmlns:a16="http://schemas.microsoft.com/office/drawing/2014/main" id="{095334BB-DE13-42A6-9234-971E9DA95A8C}"/>
              </a:ext>
            </a:extLst>
          </p:cNvPr>
          <p:cNvGrpSpPr/>
          <p:nvPr/>
        </p:nvGrpSpPr>
        <p:grpSpPr>
          <a:xfrm>
            <a:off x="466344" y="1448474"/>
            <a:ext cx="11305109" cy="4715265"/>
            <a:chOff x="466344" y="1448474"/>
            <a:chExt cx="11305109" cy="4715265"/>
          </a:xfrm>
        </p:grpSpPr>
        <p:sp>
          <p:nvSpPr>
            <p:cNvPr id="7" name="Freeform: Shape 6">
              <a:extLst>
                <a:ext uri="{FF2B5EF4-FFF2-40B4-BE49-F238E27FC236}">
                  <a16:creationId xmlns:a16="http://schemas.microsoft.com/office/drawing/2014/main" id="{E0E693F2-19CE-4BC3-BE1D-4E2EBBB75608}"/>
                </a:ext>
              </a:extLst>
            </p:cNvPr>
            <p:cNvSpPr/>
            <p:nvPr/>
          </p:nvSpPr>
          <p:spPr>
            <a:xfrm>
              <a:off x="466344" y="1817474"/>
              <a:ext cx="10860024" cy="1890000"/>
            </a:xfrm>
            <a:custGeom>
              <a:avLst/>
              <a:gdLst>
                <a:gd name="connsiteX0" fmla="*/ 0 w 10677144"/>
                <a:gd name="connsiteY0" fmla="*/ 0 h 1890000"/>
                <a:gd name="connsiteX1" fmla="*/ 10677144 w 10677144"/>
                <a:gd name="connsiteY1" fmla="*/ 0 h 1890000"/>
                <a:gd name="connsiteX2" fmla="*/ 10677144 w 10677144"/>
                <a:gd name="connsiteY2" fmla="*/ 1890000 h 1890000"/>
                <a:gd name="connsiteX3" fmla="*/ 0 w 10677144"/>
                <a:gd name="connsiteY3" fmla="*/ 1890000 h 1890000"/>
                <a:gd name="connsiteX4" fmla="*/ 0 w 10677144"/>
                <a:gd name="connsiteY4" fmla="*/ 0 h 189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890000">
                  <a:moveTo>
                    <a:pt x="0" y="0"/>
                  </a:moveTo>
                  <a:lnTo>
                    <a:pt x="10677144" y="0"/>
                  </a:lnTo>
                  <a:lnTo>
                    <a:pt x="10677144" y="1890000"/>
                  </a:lnTo>
                  <a:lnTo>
                    <a:pt x="0" y="1890000"/>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457200" lvl="0" indent="-457200">
                <a:lnSpc>
                  <a:spcPct val="100000"/>
                </a:lnSpc>
                <a:buFont typeface="Arial" panose="020B0604020202020204" pitchFamily="34" charset="0"/>
                <a:buChar char="•"/>
              </a:pPr>
              <a:r>
                <a:rPr lang="es-BO" sz="2800" b="1" noProof="0" dirty="0">
                  <a:latin typeface="+mj-lt"/>
                </a:rPr>
                <a:t>Debe tener al menos 18 años de edad</a:t>
              </a:r>
            </a:p>
            <a:p>
              <a:pPr marL="457200" lvl="0" indent="-457200">
                <a:lnSpc>
                  <a:spcPct val="100000"/>
                </a:lnSpc>
                <a:buFont typeface="Arial" panose="020B0604020202020204" pitchFamily="34" charset="0"/>
                <a:buChar char="•"/>
              </a:pPr>
              <a:r>
                <a:rPr lang="es-BO" sz="2800" b="1" noProof="0" dirty="0">
                  <a:latin typeface="+mj-lt"/>
                </a:rPr>
                <a:t>Demuestra conocimiento sobre los pesticidas y la seguridad relacionada  con el uso de pesticidas</a:t>
              </a:r>
              <a:endParaRPr lang="en-US" sz="2800" b="1" kern="1200" dirty="0">
                <a:latin typeface="+mj-lt"/>
              </a:endParaRPr>
            </a:p>
          </p:txBody>
        </p:sp>
        <p:sp>
          <p:nvSpPr>
            <p:cNvPr id="8" name="Freeform: Shape 7">
              <a:extLst>
                <a:ext uri="{FF2B5EF4-FFF2-40B4-BE49-F238E27FC236}">
                  <a16:creationId xmlns:a16="http://schemas.microsoft.com/office/drawing/2014/main" id="{C22BC680-CB6C-4B5E-89DD-9920145D0406}"/>
                </a:ext>
              </a:extLst>
            </p:cNvPr>
            <p:cNvSpPr/>
            <p:nvPr/>
          </p:nvSpPr>
          <p:spPr>
            <a:xfrm>
              <a:off x="1183081" y="1448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628650" defTabSz="1511300">
                <a:spcBef>
                  <a:spcPct val="0"/>
                </a:spcBef>
                <a:spcAft>
                  <a:spcPct val="35000"/>
                </a:spcAft>
              </a:pPr>
              <a:r>
                <a:rPr lang="es-BO" sz="3400" noProof="0" dirty="0">
                  <a:solidFill>
                    <a:schemeClr val="tx1"/>
                  </a:solidFill>
                </a:rPr>
                <a:t>Certificado</a:t>
              </a:r>
              <a:endParaRPr lang="en-US" sz="3600" dirty="0">
                <a:solidFill>
                  <a:schemeClr val="tx1"/>
                </a:solidFill>
              </a:endParaRPr>
            </a:p>
          </p:txBody>
        </p:sp>
        <p:sp>
          <p:nvSpPr>
            <p:cNvPr id="9" name="Freeform: Shape 8">
              <a:extLst>
                <a:ext uri="{FF2B5EF4-FFF2-40B4-BE49-F238E27FC236}">
                  <a16:creationId xmlns:a16="http://schemas.microsoft.com/office/drawing/2014/main" id="{80BDDE41-C601-4255-BB8B-AAB7B975B18D}"/>
                </a:ext>
              </a:extLst>
            </p:cNvPr>
            <p:cNvSpPr/>
            <p:nvPr/>
          </p:nvSpPr>
          <p:spPr>
            <a:xfrm>
              <a:off x="466344" y="4234364"/>
              <a:ext cx="11305109" cy="1929375"/>
            </a:xfrm>
            <a:custGeom>
              <a:avLst/>
              <a:gdLst>
                <a:gd name="connsiteX0" fmla="*/ 0 w 10677144"/>
                <a:gd name="connsiteY0" fmla="*/ 0 h 1929375"/>
                <a:gd name="connsiteX1" fmla="*/ 10677144 w 10677144"/>
                <a:gd name="connsiteY1" fmla="*/ 0 h 1929375"/>
                <a:gd name="connsiteX2" fmla="*/ 10677144 w 10677144"/>
                <a:gd name="connsiteY2" fmla="*/ 1929375 h 1929375"/>
                <a:gd name="connsiteX3" fmla="*/ 0 w 10677144"/>
                <a:gd name="connsiteY3" fmla="*/ 1929375 h 1929375"/>
                <a:gd name="connsiteX4" fmla="*/ 0 w 10677144"/>
                <a:gd name="connsiteY4" fmla="*/ 0 h 1929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7144" h="1929375">
                  <a:moveTo>
                    <a:pt x="0" y="0"/>
                  </a:moveTo>
                  <a:lnTo>
                    <a:pt x="10677144" y="0"/>
                  </a:lnTo>
                  <a:lnTo>
                    <a:pt x="10677144" y="1929375"/>
                  </a:lnTo>
                  <a:lnTo>
                    <a:pt x="0" y="1929375"/>
                  </a:lnTo>
                  <a:lnTo>
                    <a:pt x="0" y="0"/>
                  </a:ln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8665" tIns="520700" rIns="828665" bIns="177800" numCol="1" spcCol="1270" anchor="t" anchorCtr="0">
              <a:noAutofit/>
            </a:bodyPr>
            <a:lstStyle/>
            <a:p>
              <a:pPr marL="457200" lvl="0" indent="-457200">
                <a:lnSpc>
                  <a:spcPct val="100000"/>
                </a:lnSpc>
                <a:buFont typeface="Arial" panose="020B0604020202020204" pitchFamily="34" charset="0"/>
                <a:buChar char="•"/>
              </a:pPr>
              <a:r>
                <a:rPr lang="es-BO" sz="2800" b="1" noProof="0" dirty="0">
                  <a:latin typeface="+mj-lt"/>
                </a:rPr>
                <a:t>En la mayoría de los casos debe tener al menos 18 años de edad</a:t>
              </a:r>
            </a:p>
            <a:p>
              <a:pPr marL="457200" lvl="0" indent="-457200">
                <a:lnSpc>
                  <a:spcPct val="100000"/>
                </a:lnSpc>
                <a:buFont typeface="Arial" panose="020B0604020202020204" pitchFamily="34" charset="0"/>
                <a:buChar char="•"/>
              </a:pPr>
              <a:r>
                <a:rPr lang="es-BO" sz="2800" b="1" noProof="0" dirty="0">
                  <a:latin typeface="+mj-lt"/>
                </a:rPr>
                <a:t>Puede utilizar pesticidas de manera comercial cuando está bajo la supervisión directa de un aplicador certificado</a:t>
              </a:r>
            </a:p>
          </p:txBody>
        </p:sp>
        <p:sp>
          <p:nvSpPr>
            <p:cNvPr id="10" name="Freeform: Shape 9">
              <a:extLst>
                <a:ext uri="{FF2B5EF4-FFF2-40B4-BE49-F238E27FC236}">
                  <a16:creationId xmlns:a16="http://schemas.microsoft.com/office/drawing/2014/main" id="{2C41731F-6AA8-4D9D-BBD9-179186E0E96A}"/>
                </a:ext>
              </a:extLst>
            </p:cNvPr>
            <p:cNvSpPr/>
            <p:nvPr/>
          </p:nvSpPr>
          <p:spPr>
            <a:xfrm>
              <a:off x="1183081" y="3842474"/>
              <a:ext cx="7474000" cy="738000"/>
            </a:xfrm>
            <a:custGeom>
              <a:avLst/>
              <a:gdLst>
                <a:gd name="connsiteX0" fmla="*/ 0 w 7474000"/>
                <a:gd name="connsiteY0" fmla="*/ 123002 h 738000"/>
                <a:gd name="connsiteX1" fmla="*/ 123002 w 7474000"/>
                <a:gd name="connsiteY1" fmla="*/ 0 h 738000"/>
                <a:gd name="connsiteX2" fmla="*/ 7350998 w 7474000"/>
                <a:gd name="connsiteY2" fmla="*/ 0 h 738000"/>
                <a:gd name="connsiteX3" fmla="*/ 7474000 w 7474000"/>
                <a:gd name="connsiteY3" fmla="*/ 123002 h 738000"/>
                <a:gd name="connsiteX4" fmla="*/ 7474000 w 7474000"/>
                <a:gd name="connsiteY4" fmla="*/ 614998 h 738000"/>
                <a:gd name="connsiteX5" fmla="*/ 7350998 w 7474000"/>
                <a:gd name="connsiteY5" fmla="*/ 738000 h 738000"/>
                <a:gd name="connsiteX6" fmla="*/ 123002 w 7474000"/>
                <a:gd name="connsiteY6" fmla="*/ 738000 h 738000"/>
                <a:gd name="connsiteX7" fmla="*/ 0 w 7474000"/>
                <a:gd name="connsiteY7" fmla="*/ 614998 h 738000"/>
                <a:gd name="connsiteX8" fmla="*/ 0 w 7474000"/>
                <a:gd name="connsiteY8" fmla="*/ 123002 h 73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74000" h="738000">
                  <a:moveTo>
                    <a:pt x="0" y="123002"/>
                  </a:moveTo>
                  <a:cubicBezTo>
                    <a:pt x="0" y="55070"/>
                    <a:pt x="55070" y="0"/>
                    <a:pt x="123002" y="0"/>
                  </a:cubicBezTo>
                  <a:lnTo>
                    <a:pt x="7350998" y="0"/>
                  </a:lnTo>
                  <a:cubicBezTo>
                    <a:pt x="7418930" y="0"/>
                    <a:pt x="7474000" y="55070"/>
                    <a:pt x="7474000" y="123002"/>
                  </a:cubicBezTo>
                  <a:lnTo>
                    <a:pt x="7474000" y="614998"/>
                  </a:lnTo>
                  <a:cubicBezTo>
                    <a:pt x="7474000" y="682930"/>
                    <a:pt x="7418930" y="738000"/>
                    <a:pt x="7350998" y="738000"/>
                  </a:cubicBezTo>
                  <a:lnTo>
                    <a:pt x="123002" y="738000"/>
                  </a:lnTo>
                  <a:cubicBezTo>
                    <a:pt x="55070" y="738000"/>
                    <a:pt x="0" y="682930"/>
                    <a:pt x="0" y="614998"/>
                  </a:cubicBezTo>
                  <a:lnTo>
                    <a:pt x="0" y="123002"/>
                  </a:lnTo>
                  <a:close/>
                </a:path>
              </a:pathLst>
            </a:custGeom>
            <a:solidFill>
              <a:srgbClr val="85FFBC"/>
            </a:solidFill>
            <a:ln w="28575">
              <a:solidFill>
                <a:schemeClr val="tx1"/>
              </a:solidFill>
            </a:ln>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txBody>
            <a:bodyPr spcFirstLastPara="0" vert="horz" wrap="square" lIns="318525" tIns="36026" rIns="318525" bIns="36026" numCol="1" spcCol="1270" anchor="ctr" anchorCtr="0">
              <a:noAutofit/>
            </a:bodyPr>
            <a:lstStyle/>
            <a:p>
              <a:pPr marL="0" lvl="0" indent="0">
                <a:lnSpc>
                  <a:spcPct val="100000"/>
                </a:lnSpc>
              </a:pPr>
              <a:r>
                <a:rPr lang="es-BO" sz="3400" noProof="0" dirty="0">
                  <a:solidFill>
                    <a:schemeClr val="tx1"/>
                  </a:solidFill>
                </a:rPr>
                <a:t>       Non Certificado</a:t>
              </a:r>
            </a:p>
          </p:txBody>
        </p:sp>
      </p:grpSp>
      <p:pic>
        <p:nvPicPr>
          <p:cNvPr id="4" name="Graphic 3" descr="Magnifying glass">
            <a:extLst>
              <a:ext uri="{FF2B5EF4-FFF2-40B4-BE49-F238E27FC236}">
                <a16:creationId xmlns:a16="http://schemas.microsoft.com/office/drawing/2014/main" id="{FEFD3641-98FB-47BC-ADF1-81972CBB95B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282265" y="1612648"/>
            <a:ext cx="533933" cy="533933"/>
          </a:xfrm>
          <a:prstGeom prst="rect">
            <a:avLst/>
          </a:prstGeom>
        </p:spPr>
      </p:pic>
      <p:pic>
        <p:nvPicPr>
          <p:cNvPr id="5" name="Graphic 4" descr="Magnifying glass">
            <a:extLst>
              <a:ext uri="{FF2B5EF4-FFF2-40B4-BE49-F238E27FC236}">
                <a16:creationId xmlns:a16="http://schemas.microsoft.com/office/drawing/2014/main" id="{3DBDCE7C-2700-4233-AE64-499BED4440E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1290927" y="3993060"/>
            <a:ext cx="525271" cy="525271"/>
          </a:xfrm>
          <a:prstGeom prst="rect">
            <a:avLst/>
          </a:prstGeom>
        </p:spPr>
      </p:pic>
    </p:spTree>
    <p:extLst>
      <p:ext uri="{BB962C8B-B14F-4D97-AF65-F5344CB8AC3E}">
        <p14:creationId xmlns:p14="http://schemas.microsoft.com/office/powerpoint/2010/main" val="1947245756"/>
      </p:ext>
    </p:extLst>
  </p:cSld>
  <p:clrMapOvr>
    <a:masterClrMapping/>
  </p:clrMapOvr>
  <mc:AlternateContent xmlns:mc="http://schemas.openxmlformats.org/markup-compatibility/2006" xmlns:p14="http://schemas.microsoft.com/office/powerpoint/2010/main">
    <mc:Choice Requires="p14">
      <p:transition spd="slow" p14:dur="2000" advTm="31486"/>
    </mc:Choice>
    <mc:Fallback xmlns="">
      <p:transition spd="slow" advTm="3148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05062"/>
            <a:ext cx="10515600" cy="773241"/>
          </a:xfrm>
          <a:ln>
            <a:noFill/>
          </a:ln>
        </p:spPr>
        <p:txBody>
          <a:bodyPr>
            <a:noAutofit/>
          </a:bodyPr>
          <a:lstStyle/>
          <a:p>
            <a:r>
              <a:rPr lang="es-GT" b="1" dirty="0"/>
              <a:t>Supervisión Directa</a:t>
            </a:r>
            <a:endParaRPr lang="en-US" dirty="0">
              <a:latin typeface="+mj-lt"/>
            </a:endParaRP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199" y="1430709"/>
            <a:ext cx="577435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dirty="0">
                <a:latin typeface="+mj-lt"/>
              </a:rPr>
              <a:t>Supervisa el uso seguro y legal de pesticidas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94333"/>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BO" sz="2400" dirty="0">
                <a:latin typeface="+mj-lt"/>
              </a:rPr>
              <a:t>Debe proporcionar un método de comunicación inmediata con el supervisor</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199" y="4557957"/>
            <a:ext cx="5770818"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dirty="0">
                <a:latin typeface="+mj-lt"/>
              </a:rPr>
              <a:t>Es posible que tenga que estar físicamente presente en el sitio durante la aplicación</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56024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76826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175689"/>
            <a:ext cx="810768" cy="810768"/>
          </a:xfrm>
          <a:prstGeom prst="rect">
            <a:avLst/>
          </a:prstGeom>
        </p:spPr>
      </p:pic>
      <p:pic>
        <p:nvPicPr>
          <p:cNvPr id="10" name="Picture 9" descr="A couple of men wearing safety vests looking at a piece of paper&#10;&#10;Description automatically generated with low confidence">
            <a:extLst>
              <a:ext uri="{FF2B5EF4-FFF2-40B4-BE49-F238E27FC236}">
                <a16:creationId xmlns:a16="http://schemas.microsoft.com/office/drawing/2014/main" id="{A2135645-0DDE-4929-9CCE-63A0C3CEFE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83705" y="322163"/>
            <a:ext cx="3483981" cy="2948806"/>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erson holding an object&#10;&#10;Description automatically generated with medium confidence">
            <a:extLst>
              <a:ext uri="{FF2B5EF4-FFF2-40B4-BE49-F238E27FC236}">
                <a16:creationId xmlns:a16="http://schemas.microsoft.com/office/drawing/2014/main" id="{321123A8-B83C-4897-BB33-A0CCA53D11BF}"/>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86379" y="3567546"/>
            <a:ext cx="3577671" cy="308539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064608213"/>
      </p:ext>
    </p:extLst>
  </p:cSld>
  <p:clrMapOvr>
    <a:masterClrMapping/>
  </p:clrMapOvr>
  <mc:AlternateContent xmlns:mc="http://schemas.openxmlformats.org/markup-compatibility/2006" xmlns:p14="http://schemas.microsoft.com/office/powerpoint/2010/main">
    <mc:Choice Requires="p14">
      <p:transition spd="slow" p14:dur="2000" advTm="44503"/>
    </mc:Choice>
    <mc:Fallback xmlns="">
      <p:transition spd="slow" advTm="4450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5477" y="168048"/>
            <a:ext cx="10515600" cy="731350"/>
          </a:xfrm>
          <a:ln>
            <a:noFill/>
          </a:ln>
        </p:spPr>
        <p:txBody>
          <a:bodyPr>
            <a:noAutofit/>
          </a:bodyPr>
          <a:lstStyle/>
          <a:p>
            <a:r>
              <a:rPr lang="es-GT" b="1" dirty="0"/>
              <a:t>Supervisión Directa</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965113" y="370879"/>
            <a:ext cx="5905892" cy="1582099"/>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b="1" dirty="0">
                <a:latin typeface="+mj-lt"/>
              </a:rPr>
              <a:t>No puede permitir que una persona no certificada trabaje* con pesticidas sin antes estar debidamente calificado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227197" y="899398"/>
            <a:ext cx="626336" cy="626336"/>
          </a:xfrm>
          <a:prstGeom prst="rect">
            <a:avLst/>
          </a:prstGeom>
        </p:spPr>
      </p:pic>
      <p:sp>
        <p:nvSpPr>
          <p:cNvPr id="11" name="TextBox 10">
            <a:extLst>
              <a:ext uri="{FF2B5EF4-FFF2-40B4-BE49-F238E27FC236}">
                <a16:creationId xmlns:a16="http://schemas.microsoft.com/office/drawing/2014/main" id="{9FF72EFF-8E58-42C3-9C24-4766A06A0CB0}"/>
              </a:ext>
            </a:extLst>
          </p:cNvPr>
          <p:cNvSpPr txBox="1"/>
          <p:nvPr/>
        </p:nvSpPr>
        <p:spPr>
          <a:xfrm>
            <a:off x="5965113" y="2122806"/>
            <a:ext cx="5905892" cy="4364315"/>
          </a:xfrm>
          <a:prstGeom prst="flowChartAlternateProcess">
            <a:avLst/>
          </a:prstGeom>
          <a:ln w="38100">
            <a:solidFill>
              <a:srgbClr val="00924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2800" b="1" dirty="0">
                <a:latin typeface="+mj-lt"/>
              </a:rPr>
              <a:t>*</a:t>
            </a:r>
            <a:r>
              <a:rPr lang="es-US" sz="2800" b="1" dirty="0">
                <a:latin typeface="+mj-lt"/>
              </a:rPr>
              <a:t>Trabajo incluye:</a:t>
            </a:r>
            <a:br>
              <a:rPr lang="es-US" sz="2800" b="1" dirty="0">
                <a:latin typeface="+mj-lt"/>
              </a:rPr>
            </a:br>
            <a:endParaRPr lang="es-US" sz="1400" b="1" dirty="0">
              <a:latin typeface="+mj-lt"/>
            </a:endParaRPr>
          </a:p>
          <a:p>
            <a:pPr marL="512763" indent="-285750">
              <a:lnSpc>
                <a:spcPts val="2500"/>
              </a:lnSpc>
              <a:spcAft>
                <a:spcPts val="1000"/>
              </a:spcAft>
              <a:buFont typeface="Arial" panose="020B0604020202020204" pitchFamily="34" charset="0"/>
              <a:buChar char="•"/>
            </a:pPr>
            <a:r>
              <a:rPr lang="es-US" sz="2400" b="1" dirty="0">
                <a:latin typeface="+mj-lt"/>
              </a:rPr>
              <a:t>Mezcla</a:t>
            </a:r>
          </a:p>
          <a:p>
            <a:pPr marL="512763" indent="-285750">
              <a:lnSpc>
                <a:spcPts val="2500"/>
              </a:lnSpc>
              <a:spcAft>
                <a:spcPts val="1000"/>
              </a:spcAft>
              <a:buFont typeface="Arial" panose="020B0604020202020204" pitchFamily="34" charset="0"/>
              <a:buChar char="•"/>
            </a:pPr>
            <a:r>
              <a:rPr lang="es-US" sz="2400" b="1" dirty="0">
                <a:latin typeface="+mj-lt"/>
              </a:rPr>
              <a:t>Carga</a:t>
            </a:r>
          </a:p>
          <a:p>
            <a:pPr marL="512763" indent="-285750">
              <a:lnSpc>
                <a:spcPts val="2500"/>
              </a:lnSpc>
              <a:spcAft>
                <a:spcPts val="1000"/>
              </a:spcAft>
              <a:buFont typeface="Arial" panose="020B0604020202020204" pitchFamily="34" charset="0"/>
              <a:buChar char="•"/>
            </a:pPr>
            <a:r>
              <a:rPr lang="es-US" sz="2400" b="1" dirty="0">
                <a:latin typeface="+mj-lt"/>
              </a:rPr>
              <a:t>Aplicar</a:t>
            </a:r>
          </a:p>
          <a:p>
            <a:pPr marL="512763" indent="-285750">
              <a:lnSpc>
                <a:spcPts val="2500"/>
              </a:lnSpc>
              <a:spcAft>
                <a:spcPts val="1000"/>
              </a:spcAft>
              <a:buFont typeface="Arial" panose="020B0604020202020204" pitchFamily="34" charset="0"/>
              <a:buChar char="•"/>
            </a:pPr>
            <a:r>
              <a:rPr lang="es-US" sz="2400" b="1" dirty="0">
                <a:latin typeface="+mj-lt"/>
              </a:rPr>
              <a:t>Trabajar con equipo usado en la aplicación de pesticidas</a:t>
            </a:r>
          </a:p>
          <a:p>
            <a:pPr marL="512763" indent="-285750">
              <a:lnSpc>
                <a:spcPts val="2500"/>
              </a:lnSpc>
              <a:spcAft>
                <a:spcPts val="1000"/>
              </a:spcAft>
              <a:buFont typeface="Arial" panose="020B0604020202020204" pitchFamily="34" charset="0"/>
              <a:buChar char="•"/>
            </a:pPr>
            <a:r>
              <a:rPr lang="es-US" sz="2400" b="1" dirty="0">
                <a:latin typeface="+mj-lt"/>
              </a:rPr>
              <a:t>Limpiar envases de pesticidas</a:t>
            </a:r>
          </a:p>
          <a:p>
            <a:pPr marL="512763" indent="-285750">
              <a:lnSpc>
                <a:spcPts val="2500"/>
              </a:lnSpc>
              <a:spcAft>
                <a:spcPts val="1000"/>
              </a:spcAft>
              <a:buFont typeface="Arial" panose="020B0604020202020204" pitchFamily="34" charset="0"/>
              <a:buChar char="•"/>
            </a:pPr>
            <a:r>
              <a:rPr lang="es-US" sz="2400" b="1" dirty="0">
                <a:latin typeface="+mj-lt"/>
              </a:rPr>
              <a:t>Cualquier otra actividad relacionada con pesticidas</a:t>
            </a:r>
          </a:p>
        </p:txBody>
      </p:sp>
      <p:pic>
        <p:nvPicPr>
          <p:cNvPr id="7" name="Picture 6" descr="A picture containing person, outdoor&#10;&#10;Description automatically generated">
            <a:extLst>
              <a:ext uri="{FF2B5EF4-FFF2-40B4-BE49-F238E27FC236}">
                <a16:creationId xmlns:a16="http://schemas.microsoft.com/office/drawing/2014/main" id="{ACC799AD-EE16-481B-8550-41EE22EB835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5385" y="1194720"/>
            <a:ext cx="5584359" cy="3912857"/>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994529346"/>
      </p:ext>
    </p:extLst>
  </p:cSld>
  <p:clrMapOvr>
    <a:masterClrMapping/>
  </p:clrMapOvr>
  <mc:AlternateContent xmlns:mc="http://schemas.openxmlformats.org/markup-compatibility/2006" xmlns:p14="http://schemas.microsoft.com/office/powerpoint/2010/main">
    <mc:Choice Requires="p14">
      <p:transition spd="slow" p14:dur="2000" advTm="27477"/>
    </mc:Choice>
    <mc:Fallback xmlns="">
      <p:transition spd="slow" advTm="27477"/>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sitting at a table looking at papers&#10;&#10;Description automatically generated with medium confidence">
            <a:extLst>
              <a:ext uri="{FF2B5EF4-FFF2-40B4-BE49-F238E27FC236}">
                <a16:creationId xmlns:a16="http://schemas.microsoft.com/office/drawing/2014/main" id="{4632510A-25DE-4B99-89C5-6D1DF78942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050527" y="302246"/>
            <a:ext cx="4866893" cy="2705518"/>
          </a:xfrm>
          <a:prstGeom prst="rect">
            <a:avLst/>
          </a:prstGeom>
          <a:ln w="25400">
            <a:solidFill>
              <a:srgbClr val="333333"/>
            </a:solidFill>
          </a:ln>
          <a:effectLst>
            <a:outerShdw blurRad="50800" dist="127000" dir="2700000" algn="tl" rotWithShape="0">
              <a:prstClr val="black">
                <a:alpha val="40000"/>
              </a:prstClr>
            </a:outerShdw>
          </a:effectLst>
        </p:spPr>
      </p:pic>
      <p:pic>
        <p:nvPicPr>
          <p:cNvPr id="9" name="Picture 8" descr="A person holding a piece of paper&#10;&#10;Description automatically generated with medium confidence">
            <a:extLst>
              <a:ext uri="{FF2B5EF4-FFF2-40B4-BE49-F238E27FC236}">
                <a16:creationId xmlns:a16="http://schemas.microsoft.com/office/drawing/2014/main" id="{14CDF929-C1D6-4EA8-B54F-A2B8D8E0BEE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18544" y="4022957"/>
            <a:ext cx="4034925" cy="2532798"/>
          </a:xfrm>
          <a:prstGeom prst="rect">
            <a:avLst/>
          </a:prstGeom>
          <a:ln w="25400">
            <a:solidFill>
              <a:srgbClr val="333333"/>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44994" y="200429"/>
            <a:ext cx="10515600" cy="1325563"/>
          </a:xfrm>
        </p:spPr>
        <p:txBody>
          <a:bodyPr vert="horz" lIns="91440" tIns="45720" rIns="91440" bIns="45720" rtlCol="0" anchor="ctr">
            <a:normAutofit/>
          </a:bodyPr>
          <a:lstStyle/>
          <a:p>
            <a:r>
              <a:rPr lang="es-MX" b="1" dirty="0"/>
              <a:t>Capacitación Requerida</a:t>
            </a:r>
            <a:endParaRPr lang="en-US" b="1" kern="1200" dirty="0">
              <a:latin typeface="+mj-lt"/>
              <a:ea typeface="+mj-ea"/>
              <a:cs typeface="+mj-cs"/>
            </a:endParaRPr>
          </a:p>
        </p:txBody>
      </p:sp>
      <p:sp>
        <p:nvSpPr>
          <p:cNvPr id="3" name="TextBox 2">
            <a:extLst>
              <a:ext uri="{FF2B5EF4-FFF2-40B4-BE49-F238E27FC236}">
                <a16:creationId xmlns:a16="http://schemas.microsoft.com/office/drawing/2014/main" id="{68D3F858-ACE6-4B7E-9F13-A4DE916FE82A}"/>
              </a:ext>
            </a:extLst>
          </p:cNvPr>
          <p:cNvSpPr txBox="1"/>
          <p:nvPr/>
        </p:nvSpPr>
        <p:spPr>
          <a:xfrm>
            <a:off x="460744" y="1871330"/>
            <a:ext cx="4832803" cy="4708070"/>
          </a:xfrm>
          <a:prstGeom prst="rect">
            <a:avLst/>
          </a:prstGeom>
          <a:ln>
            <a:noFill/>
          </a:ln>
        </p:spPr>
        <p:txBody>
          <a:bodyPr vert="horz" lIns="91440" tIns="45720" rIns="91440" bIns="45720" rtlCol="0">
            <a:normAutofit/>
          </a:bodyPr>
          <a:lstStyle/>
          <a:p>
            <a:pPr marL="228600" indent="-228600">
              <a:lnSpc>
                <a:spcPts val="3400"/>
              </a:lnSpc>
              <a:spcBef>
                <a:spcPts val="0"/>
              </a:spcBef>
              <a:spcAft>
                <a:spcPts val="2400"/>
              </a:spcAft>
              <a:buFont typeface="Arial" panose="020B0604020202020204" pitchFamily="34" charset="0"/>
              <a:buChar char="•"/>
            </a:pPr>
            <a:r>
              <a:rPr lang="es-MX" sz="2800" b="1" dirty="0">
                <a:latin typeface="+mj-lt"/>
              </a:rPr>
              <a:t>Capacitación requerida dentro de los </a:t>
            </a:r>
            <a:r>
              <a:rPr lang="es-MX" sz="2800" b="1" u="sng" dirty="0">
                <a:solidFill>
                  <a:srgbClr val="00B050"/>
                </a:solidFill>
                <a:latin typeface="+mj-lt"/>
              </a:rPr>
              <a:t>12 meses </a:t>
            </a:r>
            <a:r>
              <a:rPr lang="es-MX" sz="2800" b="1" dirty="0">
                <a:latin typeface="+mj-lt"/>
              </a:rPr>
              <a:t>anteriores al uso de RUP</a:t>
            </a:r>
            <a:endParaRPr lang="en-US" sz="2800" b="1" dirty="0">
              <a:latin typeface="+mj-lt"/>
            </a:endParaRPr>
          </a:p>
          <a:p>
            <a:pPr marL="228600" indent="-228600">
              <a:lnSpc>
                <a:spcPts val="3400"/>
              </a:lnSpc>
              <a:spcAft>
                <a:spcPts val="2400"/>
              </a:spcAft>
              <a:buFont typeface="Arial" panose="020B0604020202020204" pitchFamily="34" charset="0"/>
              <a:buChar char="•"/>
            </a:pPr>
            <a:endParaRPr lang="en-US" sz="2800" dirty="0"/>
          </a:p>
          <a:p>
            <a:pPr marL="228600" indent="-228600">
              <a:lnSpc>
                <a:spcPts val="3400"/>
              </a:lnSpc>
              <a:spcAft>
                <a:spcPts val="2400"/>
              </a:spcAft>
              <a:buFont typeface="Arial" panose="020B0604020202020204" pitchFamily="34" charset="0"/>
              <a:buChar char="•"/>
            </a:pPr>
            <a:r>
              <a:rPr lang="es-MX" sz="2800" b="1" dirty="0">
                <a:latin typeface="+mj-lt"/>
              </a:rPr>
              <a:t>Los registros de capacitación deben mantenerse durante </a:t>
            </a:r>
            <a:r>
              <a:rPr lang="es-MX" sz="2800" b="1" u="sng" dirty="0">
                <a:solidFill>
                  <a:srgbClr val="00B050"/>
                </a:solidFill>
                <a:latin typeface="+mj-lt"/>
              </a:rPr>
              <a:t>al menos 3 años</a:t>
            </a:r>
            <a:endParaRPr lang="es-MX" sz="2400" b="1" u="sng" dirty="0">
              <a:solidFill>
                <a:srgbClr val="00B050"/>
              </a:solidFill>
              <a:latin typeface="+mj-lt"/>
            </a:endParaRPr>
          </a:p>
        </p:txBody>
      </p:sp>
      <p:cxnSp>
        <p:nvCxnSpPr>
          <p:cNvPr id="5" name="Straight Arrow Connector 4">
            <a:extLst>
              <a:ext uri="{FF2B5EF4-FFF2-40B4-BE49-F238E27FC236}">
                <a16:creationId xmlns:a16="http://schemas.microsoft.com/office/drawing/2014/main" id="{92277167-7A35-49C3-A87C-82F71BADD4F4}"/>
              </a:ext>
            </a:extLst>
          </p:cNvPr>
          <p:cNvCxnSpPr>
            <a:cxnSpLocks/>
          </p:cNvCxnSpPr>
          <p:nvPr/>
        </p:nvCxnSpPr>
        <p:spPr>
          <a:xfrm flipV="1">
            <a:off x="5141474" y="2147782"/>
            <a:ext cx="2405220" cy="618373"/>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67229AC0-B8FA-46B3-8641-8F1742147100}"/>
              </a:ext>
            </a:extLst>
          </p:cNvPr>
          <p:cNvCxnSpPr>
            <a:cxnSpLocks/>
          </p:cNvCxnSpPr>
          <p:nvPr/>
        </p:nvCxnSpPr>
        <p:spPr>
          <a:xfrm>
            <a:off x="4688958" y="5263120"/>
            <a:ext cx="2524642" cy="393404"/>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565626"/>
      </p:ext>
    </p:extLst>
  </p:cSld>
  <p:clrMapOvr>
    <a:masterClrMapping/>
  </p:clrMapOvr>
  <mc:AlternateContent xmlns:mc="http://schemas.openxmlformats.org/markup-compatibility/2006" xmlns:p14="http://schemas.microsoft.com/office/powerpoint/2010/main">
    <mc:Choice Requires="p14">
      <p:transition spd="slow" p14:dur="2000" advTm="21499"/>
    </mc:Choice>
    <mc:Fallback xmlns="">
      <p:transition spd="slow" advTm="2149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A22A3F-17FC-18DF-9263-0231C6B5F96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2E6A5D-619D-D3DF-E29D-821951E4B8C8}"/>
              </a:ext>
            </a:extLst>
          </p:cNvPr>
          <p:cNvSpPr>
            <a:spLocks noGrp="1"/>
          </p:cNvSpPr>
          <p:nvPr>
            <p:ph type="title"/>
          </p:nvPr>
        </p:nvSpPr>
        <p:spPr>
          <a:xfrm>
            <a:off x="951807" y="200429"/>
            <a:ext cx="10515600" cy="1325563"/>
          </a:xfrm>
        </p:spPr>
        <p:txBody>
          <a:bodyPr vert="horz" lIns="91440" tIns="45720" rIns="91440" bIns="45720" rtlCol="0" anchor="ctr">
            <a:normAutofit/>
          </a:bodyPr>
          <a:lstStyle/>
          <a:p>
            <a:pPr algn="ctr"/>
            <a:r>
              <a:rPr lang="es-MX" b="1" kern="1200" dirty="0">
                <a:latin typeface="+mj-lt"/>
                <a:ea typeface="+mj-ea"/>
                <a:cs typeface="+mj-cs"/>
              </a:rPr>
              <a:t>Registro de Capacitación Requerido</a:t>
            </a:r>
          </a:p>
        </p:txBody>
      </p:sp>
      <p:pic>
        <p:nvPicPr>
          <p:cNvPr id="4" name="Picture 3">
            <a:extLst>
              <a:ext uri="{FF2B5EF4-FFF2-40B4-BE49-F238E27FC236}">
                <a16:creationId xmlns:a16="http://schemas.microsoft.com/office/drawing/2014/main" id="{2277E76D-49D6-6A18-31F8-AC25D60E7880}"/>
              </a:ext>
            </a:extLst>
          </p:cNvPr>
          <p:cNvPicPr>
            <a:picLocks noChangeAspect="1"/>
          </p:cNvPicPr>
          <p:nvPr/>
        </p:nvPicPr>
        <p:blipFill>
          <a:blip r:embed="rId3"/>
          <a:stretch>
            <a:fillRect/>
          </a:stretch>
        </p:blipFill>
        <p:spPr>
          <a:xfrm>
            <a:off x="1982396" y="1349829"/>
            <a:ext cx="3557453" cy="4543772"/>
          </a:xfrm>
          <a:prstGeom prst="rect">
            <a:avLst/>
          </a:prstGeom>
        </p:spPr>
      </p:pic>
      <p:pic>
        <p:nvPicPr>
          <p:cNvPr id="8" name="Picture 7">
            <a:extLst>
              <a:ext uri="{FF2B5EF4-FFF2-40B4-BE49-F238E27FC236}">
                <a16:creationId xmlns:a16="http://schemas.microsoft.com/office/drawing/2014/main" id="{DD2C94F7-9257-2840-58BA-94AABF12FE1E}"/>
              </a:ext>
            </a:extLst>
          </p:cNvPr>
          <p:cNvPicPr>
            <a:picLocks noChangeAspect="1"/>
          </p:cNvPicPr>
          <p:nvPr/>
        </p:nvPicPr>
        <p:blipFill>
          <a:blip r:embed="rId4"/>
          <a:stretch>
            <a:fillRect/>
          </a:stretch>
        </p:blipFill>
        <p:spPr>
          <a:xfrm>
            <a:off x="7172205" y="1315459"/>
            <a:ext cx="3804139" cy="4578142"/>
          </a:xfrm>
          <a:prstGeom prst="rect">
            <a:avLst/>
          </a:prstGeom>
        </p:spPr>
      </p:pic>
    </p:spTree>
    <p:extLst>
      <p:ext uri="{BB962C8B-B14F-4D97-AF65-F5344CB8AC3E}">
        <p14:creationId xmlns:p14="http://schemas.microsoft.com/office/powerpoint/2010/main" val="572545580"/>
      </p:ext>
    </p:extLst>
  </p:cSld>
  <p:clrMapOvr>
    <a:masterClrMapping/>
  </p:clrMapOvr>
  <mc:AlternateContent xmlns:mc="http://schemas.openxmlformats.org/markup-compatibility/2006" xmlns:p14="http://schemas.microsoft.com/office/powerpoint/2010/main">
    <mc:Choice Requires="p14">
      <p:transition spd="slow" p14:dur="2000" advTm="26315"/>
    </mc:Choice>
    <mc:Fallback xmlns="">
      <p:transition spd="slow" advTm="2631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7A37687-5C1A-4F89-A551-03AFD6115335}"/>
              </a:ext>
            </a:extLst>
          </p:cNvPr>
          <p:cNvSpPr>
            <a:spLocks noGrp="1"/>
          </p:cNvSpPr>
          <p:nvPr>
            <p:ph type="title"/>
          </p:nvPr>
        </p:nvSpPr>
        <p:spPr>
          <a:xfrm>
            <a:off x="1260778" y="1268360"/>
            <a:ext cx="10515600" cy="1298414"/>
          </a:xfrm>
        </p:spPr>
        <p:txBody>
          <a:bodyPr>
            <a:normAutofit/>
          </a:bodyPr>
          <a:lstStyle/>
          <a:p>
            <a:r>
              <a:rPr lang="es-MX" sz="4800" dirty="0"/>
              <a:t>Pesticidas y Residuos de Pesticidas</a:t>
            </a:r>
            <a:endParaRPr lang="en-US" sz="4800" dirty="0"/>
          </a:p>
        </p:txBody>
      </p:sp>
    </p:spTree>
    <p:extLst>
      <p:ext uri="{BB962C8B-B14F-4D97-AF65-F5344CB8AC3E}">
        <p14:creationId xmlns:p14="http://schemas.microsoft.com/office/powerpoint/2010/main" val="4220094582"/>
      </p:ext>
    </p:extLst>
  </p:cSld>
  <p:clrMapOvr>
    <a:masterClrMapping/>
  </p:clrMapOvr>
  <mc:AlternateContent xmlns:mc="http://schemas.openxmlformats.org/markup-compatibility/2006" xmlns:p14="http://schemas.microsoft.com/office/powerpoint/2010/main">
    <mc:Choice Requires="p14">
      <p:transition spd="slow" p14:dur="2000" advTm="6652"/>
    </mc:Choice>
    <mc:Fallback xmlns="">
      <p:transition spd="slow" advTm="6652"/>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EFA6DB6-8012-443F-9EA6-F9BED25B445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05671" y="10"/>
            <a:ext cx="3386328" cy="3278703"/>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a:ln w="25400">
            <a:solidFill>
              <a:schemeClr val="tx1"/>
            </a:solidFill>
          </a:ln>
          <a:effectLst/>
        </p:spPr>
      </p:pic>
      <p:pic>
        <p:nvPicPr>
          <p:cNvPr id="7" name="Picture 6">
            <a:extLst>
              <a:ext uri="{FF2B5EF4-FFF2-40B4-BE49-F238E27FC236}">
                <a16:creationId xmlns:a16="http://schemas.microsoft.com/office/drawing/2014/main" id="{25B0F5FF-1CAD-41C7-A94E-1CEB677D2D7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171440" y="-24172"/>
            <a:ext cx="4185920" cy="3302885"/>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a:ln w="25400">
            <a:solidFill>
              <a:schemeClr val="tx1"/>
            </a:solidFill>
          </a:ln>
          <a:effectLst/>
        </p:spPr>
      </p:pic>
      <p:pic>
        <p:nvPicPr>
          <p:cNvPr id="11" name="Picture 10">
            <a:extLst>
              <a:ext uri="{FF2B5EF4-FFF2-40B4-BE49-F238E27FC236}">
                <a16:creationId xmlns:a16="http://schemas.microsoft.com/office/drawing/2014/main" id="{D22EDD19-E4FE-468B-91EF-860A86E5E2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l="-342"/>
          <a:stretch/>
        </p:blipFill>
        <p:spPr>
          <a:xfrm>
            <a:off x="5239473" y="3425222"/>
            <a:ext cx="6952526" cy="3432777"/>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96355" y="2580292"/>
            <a:ext cx="3386328" cy="905891"/>
          </a:xfrm>
        </p:spPr>
        <p:txBody>
          <a:bodyPr vert="horz" lIns="91440" tIns="45720" rIns="91440" bIns="45720" rtlCol="0" anchor="b">
            <a:normAutofit/>
          </a:bodyPr>
          <a:lstStyle/>
          <a:p>
            <a:r>
              <a:rPr lang="es-CL" sz="5400" b="1" kern="1200" dirty="0">
                <a:solidFill>
                  <a:schemeClr val="tx1"/>
                </a:solidFill>
                <a:latin typeface="+mj-lt"/>
                <a:ea typeface="+mj-ea"/>
                <a:cs typeface="+mj-cs"/>
              </a:rPr>
              <a:t>Pesticidas</a:t>
            </a:r>
            <a:endParaRPr lang="en-US" sz="5400" b="1" kern="1200" dirty="0">
              <a:solidFill>
                <a:schemeClr val="tx1"/>
              </a:solidFill>
              <a:latin typeface="+mj-lt"/>
              <a:ea typeface="+mj-ea"/>
              <a:cs typeface="+mj-cs"/>
            </a:endParaRPr>
          </a:p>
        </p:txBody>
      </p:sp>
      <p:sp>
        <p:nvSpPr>
          <p:cNvPr id="12" name="TextBox 11">
            <a:extLst>
              <a:ext uri="{FF2B5EF4-FFF2-40B4-BE49-F238E27FC236}">
                <a16:creationId xmlns:a16="http://schemas.microsoft.com/office/drawing/2014/main" id="{76BFA329-DAB6-4313-8EB9-62DA94148A3C}"/>
              </a:ext>
            </a:extLst>
          </p:cNvPr>
          <p:cNvSpPr txBox="1"/>
          <p:nvPr/>
        </p:nvSpPr>
        <p:spPr>
          <a:xfrm>
            <a:off x="6264059" y="2663260"/>
            <a:ext cx="2315063" cy="584775"/>
          </a:xfrm>
          <a:prstGeom prst="rect">
            <a:avLst/>
          </a:prstGeom>
          <a:noFill/>
        </p:spPr>
        <p:txBody>
          <a:bodyPr wrap="square" rtlCol="0">
            <a:spAutoFit/>
          </a:bodyPr>
          <a:lstStyle/>
          <a:p>
            <a:r>
              <a:rPr lang="es-AR" sz="3200" dirty="0">
                <a:solidFill>
                  <a:schemeClr val="bg1"/>
                </a:solidFill>
              </a:rPr>
              <a:t>Insecticidas</a:t>
            </a:r>
            <a:endParaRPr lang="en-US" sz="3200" dirty="0">
              <a:solidFill>
                <a:schemeClr val="bg1"/>
              </a:solidFill>
            </a:endParaRPr>
          </a:p>
        </p:txBody>
      </p:sp>
      <p:sp>
        <p:nvSpPr>
          <p:cNvPr id="19" name="TextBox 18">
            <a:extLst>
              <a:ext uri="{FF2B5EF4-FFF2-40B4-BE49-F238E27FC236}">
                <a16:creationId xmlns:a16="http://schemas.microsoft.com/office/drawing/2014/main" id="{7F22770C-8877-4C6B-BA57-BDFB1618B215}"/>
              </a:ext>
            </a:extLst>
          </p:cNvPr>
          <p:cNvSpPr txBox="1"/>
          <p:nvPr/>
        </p:nvSpPr>
        <p:spPr>
          <a:xfrm>
            <a:off x="10008704" y="2693938"/>
            <a:ext cx="1984426" cy="584775"/>
          </a:xfrm>
          <a:prstGeom prst="rect">
            <a:avLst/>
          </a:prstGeom>
          <a:noFill/>
        </p:spPr>
        <p:txBody>
          <a:bodyPr wrap="square" rtlCol="0">
            <a:spAutoFit/>
          </a:bodyPr>
          <a:lstStyle/>
          <a:p>
            <a:r>
              <a:rPr lang="es-CO" sz="3200" dirty="0">
                <a:solidFill>
                  <a:schemeClr val="bg1"/>
                </a:solidFill>
              </a:rPr>
              <a:t>Herbicidas</a:t>
            </a:r>
          </a:p>
        </p:txBody>
      </p:sp>
      <p:sp>
        <p:nvSpPr>
          <p:cNvPr id="21" name="TextBox 20">
            <a:extLst>
              <a:ext uri="{FF2B5EF4-FFF2-40B4-BE49-F238E27FC236}">
                <a16:creationId xmlns:a16="http://schemas.microsoft.com/office/drawing/2014/main" id="{F5B8E444-3CE3-4593-9B4F-D2E15003ADAF}"/>
              </a:ext>
            </a:extLst>
          </p:cNvPr>
          <p:cNvSpPr txBox="1"/>
          <p:nvPr/>
        </p:nvSpPr>
        <p:spPr>
          <a:xfrm>
            <a:off x="9585778" y="6043761"/>
            <a:ext cx="2244659" cy="584775"/>
          </a:xfrm>
          <a:prstGeom prst="rect">
            <a:avLst/>
          </a:prstGeom>
          <a:noFill/>
        </p:spPr>
        <p:txBody>
          <a:bodyPr wrap="square" rtlCol="0">
            <a:spAutoFit/>
          </a:bodyPr>
          <a:lstStyle/>
          <a:p>
            <a:r>
              <a:rPr lang="es-CL" sz="3200" dirty="0">
                <a:solidFill>
                  <a:schemeClr val="bg1"/>
                </a:solidFill>
              </a:rPr>
              <a:t>Fungicidas</a:t>
            </a:r>
          </a:p>
        </p:txBody>
      </p:sp>
      <p:cxnSp>
        <p:nvCxnSpPr>
          <p:cNvPr id="5" name="Straight Connector 4">
            <a:extLst>
              <a:ext uri="{FF2B5EF4-FFF2-40B4-BE49-F238E27FC236}">
                <a16:creationId xmlns:a16="http://schemas.microsoft.com/office/drawing/2014/main" id="{B071D7B9-5DA8-4D8D-A759-00AB3A72D92A}"/>
              </a:ext>
            </a:extLst>
          </p:cNvPr>
          <p:cNvCxnSpPr/>
          <p:nvPr/>
        </p:nvCxnSpPr>
        <p:spPr>
          <a:xfrm>
            <a:off x="685800" y="394106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0304767"/>
      </p:ext>
    </p:extLst>
  </p:cSld>
  <p:clrMapOvr>
    <a:masterClrMapping/>
  </p:clrMapOvr>
  <mc:AlternateContent xmlns:mc="http://schemas.openxmlformats.org/markup-compatibility/2006" xmlns:p14="http://schemas.microsoft.com/office/powerpoint/2010/main">
    <mc:Choice Requires="p14">
      <p:transition spd="slow" p14:dur="2000" advTm="17593"/>
    </mc:Choice>
    <mc:Fallback xmlns="">
      <p:transition spd="slow" advTm="175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19958" y="363125"/>
            <a:ext cx="10515600" cy="776288"/>
          </a:xfrm>
          <a:ln>
            <a:noFill/>
          </a:ln>
        </p:spPr>
        <p:txBody>
          <a:bodyPr>
            <a:noAutofit/>
          </a:bodyPr>
          <a:lstStyle/>
          <a:p>
            <a:r>
              <a:rPr lang="es-MX" b="1" dirty="0"/>
              <a:t>Pesticidas y Residuos de Pesticidas</a:t>
            </a:r>
            <a:endParaRPr lang="en-US" b="1" dirty="0"/>
          </a:p>
        </p:txBody>
      </p:sp>
      <p:pic>
        <p:nvPicPr>
          <p:cNvPr id="11" name="Graphic 10" descr="Danger">
            <a:extLst>
              <a:ext uri="{FF2B5EF4-FFF2-40B4-BE49-F238E27FC236}">
                <a16:creationId xmlns:a16="http://schemas.microsoft.com/office/drawing/2014/main" id="{C32346B8-650F-452E-B1EB-38E58FA07333}"/>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461333" y="1272434"/>
            <a:ext cx="914400" cy="914400"/>
          </a:xfrm>
          <a:prstGeom prst="rect">
            <a:avLst/>
          </a:prstGeom>
        </p:spPr>
      </p:pic>
      <p:grpSp>
        <p:nvGrpSpPr>
          <p:cNvPr id="4" name="Group 3">
            <a:extLst>
              <a:ext uri="{FF2B5EF4-FFF2-40B4-BE49-F238E27FC236}">
                <a16:creationId xmlns:a16="http://schemas.microsoft.com/office/drawing/2014/main" id="{CF4B48A7-39DB-49D1-9217-B121EC756E94}"/>
              </a:ext>
            </a:extLst>
          </p:cNvPr>
          <p:cNvGrpSpPr/>
          <p:nvPr/>
        </p:nvGrpSpPr>
        <p:grpSpPr>
          <a:xfrm>
            <a:off x="481729" y="1605512"/>
            <a:ext cx="7503653" cy="4396911"/>
            <a:chOff x="603686" y="1786270"/>
            <a:chExt cx="7503653" cy="4396911"/>
          </a:xfrm>
        </p:grpSpPr>
        <p:sp>
          <p:nvSpPr>
            <p:cNvPr id="5" name="Freeform: Shape 4">
              <a:extLst>
                <a:ext uri="{FF2B5EF4-FFF2-40B4-BE49-F238E27FC236}">
                  <a16:creationId xmlns:a16="http://schemas.microsoft.com/office/drawing/2014/main" id="{505BCCD7-D770-451E-AB3E-2B2D013A6073}"/>
                </a:ext>
              </a:extLst>
            </p:cNvPr>
            <p:cNvSpPr/>
            <p:nvPr/>
          </p:nvSpPr>
          <p:spPr>
            <a:xfrm>
              <a:off x="3290454" y="1786270"/>
              <a:ext cx="4816885" cy="2018294"/>
            </a:xfrm>
            <a:custGeom>
              <a:avLst/>
              <a:gdLst>
                <a:gd name="connsiteX0" fmla="*/ 0 w 4306651"/>
                <a:gd name="connsiteY0" fmla="*/ 270297 h 2162379"/>
                <a:gd name="connsiteX1" fmla="*/ 3225462 w 4306651"/>
                <a:gd name="connsiteY1" fmla="*/ 270297 h 2162379"/>
                <a:gd name="connsiteX2" fmla="*/ 3225462 w 4306651"/>
                <a:gd name="connsiteY2" fmla="*/ 0 h 2162379"/>
                <a:gd name="connsiteX3" fmla="*/ 4306651 w 4306651"/>
                <a:gd name="connsiteY3" fmla="*/ 1081190 h 2162379"/>
                <a:gd name="connsiteX4" fmla="*/ 3225462 w 4306651"/>
                <a:gd name="connsiteY4" fmla="*/ 2162379 h 2162379"/>
                <a:gd name="connsiteX5" fmla="*/ 3225462 w 4306651"/>
                <a:gd name="connsiteY5" fmla="*/ 1892082 h 2162379"/>
                <a:gd name="connsiteX6" fmla="*/ 0 w 4306651"/>
                <a:gd name="connsiteY6" fmla="*/ 1892082 h 2162379"/>
                <a:gd name="connsiteX7" fmla="*/ 0 w 4306651"/>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06651" h="2162379">
                  <a:moveTo>
                    <a:pt x="0" y="270297"/>
                  </a:moveTo>
                  <a:lnTo>
                    <a:pt x="3225462" y="270297"/>
                  </a:lnTo>
                  <a:lnTo>
                    <a:pt x="3225462" y="0"/>
                  </a:lnTo>
                  <a:lnTo>
                    <a:pt x="4306651" y="1081190"/>
                  </a:lnTo>
                  <a:lnTo>
                    <a:pt x="3225462" y="2162379"/>
                  </a:lnTo>
                  <a:lnTo>
                    <a:pt x="3225462"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a:t>
              </a:r>
              <a:r>
                <a:rPr lang="en-US" sz="2400" b="1" kern="1200" dirty="0" err="1">
                  <a:latin typeface="+mj-lt"/>
                </a:rPr>
                <a:t>Insecticidas</a:t>
              </a:r>
              <a:endParaRPr lang="en-US" sz="2400" b="1" kern="1200" dirty="0">
                <a:latin typeface="+mj-lt"/>
              </a:endParaRP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a:t>
              </a:r>
              <a:r>
                <a:rPr lang="en-US" sz="2400" b="1" kern="1200" dirty="0" err="1">
                  <a:latin typeface="+mj-lt"/>
                </a:rPr>
                <a:t>Herbicidas</a:t>
              </a:r>
              <a:endParaRPr lang="en-US" sz="2400" b="1" kern="1200" dirty="0">
                <a:latin typeface="+mj-lt"/>
              </a:endParaRPr>
            </a:p>
            <a:p>
              <a:pPr marL="228600" lvl="1" indent="0" algn="l" defTabSz="1066800">
                <a:lnSpc>
                  <a:spcPts val="3000"/>
                </a:lnSpc>
                <a:spcBef>
                  <a:spcPct val="0"/>
                </a:spcBef>
                <a:spcAft>
                  <a:spcPts val="1200"/>
                </a:spcAft>
                <a:buSzPct val="120000"/>
                <a:buFont typeface="Arial" panose="020B0604020202020204" pitchFamily="34" charset="0"/>
                <a:buChar char="•"/>
              </a:pPr>
              <a:r>
                <a:rPr lang="en-US" sz="2400" b="1" kern="1200" dirty="0">
                  <a:latin typeface="+mj-lt"/>
                </a:rPr>
                <a:t> </a:t>
              </a:r>
              <a:r>
                <a:rPr lang="en-US" sz="2400" b="1" kern="1200" dirty="0" err="1">
                  <a:latin typeface="+mj-lt"/>
                </a:rPr>
                <a:t>Fungicidas</a:t>
              </a:r>
              <a:endParaRPr lang="en-US" sz="2400" b="1" kern="1200" dirty="0">
                <a:latin typeface="+mj-lt"/>
              </a:endParaRPr>
            </a:p>
          </p:txBody>
        </p:sp>
        <p:sp>
          <p:nvSpPr>
            <p:cNvPr id="6" name="Freeform: Shape 5">
              <a:extLst>
                <a:ext uri="{FF2B5EF4-FFF2-40B4-BE49-F238E27FC236}">
                  <a16:creationId xmlns:a16="http://schemas.microsoft.com/office/drawing/2014/main" id="{28153DAB-0ED3-42B0-B97F-829494F8E442}"/>
                </a:ext>
              </a:extLst>
            </p:cNvPr>
            <p:cNvSpPr/>
            <p:nvPr/>
          </p:nvSpPr>
          <p:spPr>
            <a:xfrm>
              <a:off x="603686" y="2092339"/>
              <a:ext cx="2431586" cy="1468870"/>
            </a:xfrm>
            <a:custGeom>
              <a:avLst/>
              <a:gdLst>
                <a:gd name="connsiteX0" fmla="*/ 0 w 2845088"/>
                <a:gd name="connsiteY0" fmla="*/ 360404 h 2162379"/>
                <a:gd name="connsiteX1" fmla="*/ 360404 w 2845088"/>
                <a:gd name="connsiteY1" fmla="*/ 0 h 2162379"/>
                <a:gd name="connsiteX2" fmla="*/ 2484684 w 2845088"/>
                <a:gd name="connsiteY2" fmla="*/ 0 h 2162379"/>
                <a:gd name="connsiteX3" fmla="*/ 2845088 w 2845088"/>
                <a:gd name="connsiteY3" fmla="*/ 360404 h 2162379"/>
                <a:gd name="connsiteX4" fmla="*/ 2845088 w 2845088"/>
                <a:gd name="connsiteY4" fmla="*/ 1801975 h 2162379"/>
                <a:gd name="connsiteX5" fmla="*/ 2484684 w 2845088"/>
                <a:gd name="connsiteY5" fmla="*/ 2162379 h 2162379"/>
                <a:gd name="connsiteX6" fmla="*/ 360404 w 2845088"/>
                <a:gd name="connsiteY6" fmla="*/ 2162379 h 2162379"/>
                <a:gd name="connsiteX7" fmla="*/ 0 w 2845088"/>
                <a:gd name="connsiteY7" fmla="*/ 1801975 h 2162379"/>
                <a:gd name="connsiteX8" fmla="*/ 0 w 2845088"/>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45088" h="2162379">
                  <a:moveTo>
                    <a:pt x="0" y="360404"/>
                  </a:moveTo>
                  <a:cubicBezTo>
                    <a:pt x="0" y="161358"/>
                    <a:pt x="161358" y="0"/>
                    <a:pt x="360404" y="0"/>
                  </a:cubicBezTo>
                  <a:lnTo>
                    <a:pt x="2484684" y="0"/>
                  </a:lnTo>
                  <a:cubicBezTo>
                    <a:pt x="2683730" y="0"/>
                    <a:pt x="2845088" y="161358"/>
                    <a:pt x="2845088" y="360404"/>
                  </a:cubicBezTo>
                  <a:lnTo>
                    <a:pt x="2845088" y="1801975"/>
                  </a:lnTo>
                  <a:cubicBezTo>
                    <a:pt x="2845088" y="2001021"/>
                    <a:pt x="2683730" y="2162379"/>
                    <a:pt x="2484684"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573088">
                <a:lnSpc>
                  <a:spcPct val="90000"/>
                </a:lnSpc>
                <a:spcBef>
                  <a:spcPct val="0"/>
                </a:spcBef>
                <a:spcAft>
                  <a:spcPts val="0"/>
                </a:spcAft>
                <a:buNone/>
              </a:pPr>
              <a:r>
                <a:rPr lang="en-US" sz="2800" b="1" kern="1200" dirty="0" err="1">
                  <a:latin typeface="+mj-lt"/>
                </a:rPr>
                <a:t>Pesticidas</a:t>
              </a:r>
              <a:r>
                <a:rPr lang="en-US" sz="2800" b="1" kern="1200" dirty="0">
                  <a:latin typeface="+mj-lt"/>
                </a:rPr>
                <a:t> </a:t>
              </a:r>
              <a:r>
                <a:rPr lang="en-US" sz="2800" b="1" kern="1200" dirty="0" err="1">
                  <a:latin typeface="+mj-lt"/>
                </a:rPr>
                <a:t>Comunes</a:t>
              </a:r>
              <a:endParaRPr lang="en-US" sz="2800" b="1" kern="1200" dirty="0">
                <a:latin typeface="+mj-lt"/>
              </a:endParaRPr>
            </a:p>
          </p:txBody>
        </p:sp>
        <p:sp>
          <p:nvSpPr>
            <p:cNvPr id="7" name="Freeform: Shape 6">
              <a:extLst>
                <a:ext uri="{FF2B5EF4-FFF2-40B4-BE49-F238E27FC236}">
                  <a16:creationId xmlns:a16="http://schemas.microsoft.com/office/drawing/2014/main" id="{C1D2101B-FA30-48F9-B1A8-3B031C5DBB89}"/>
                </a:ext>
              </a:extLst>
            </p:cNvPr>
            <p:cNvSpPr/>
            <p:nvPr/>
          </p:nvSpPr>
          <p:spPr>
            <a:xfrm>
              <a:off x="3290454" y="4020802"/>
              <a:ext cx="4816885" cy="2162379"/>
            </a:xfrm>
            <a:custGeom>
              <a:avLst/>
              <a:gdLst>
                <a:gd name="connsiteX0" fmla="*/ 0 w 4273005"/>
                <a:gd name="connsiteY0" fmla="*/ 270297 h 2162379"/>
                <a:gd name="connsiteX1" fmla="*/ 3191816 w 4273005"/>
                <a:gd name="connsiteY1" fmla="*/ 270297 h 2162379"/>
                <a:gd name="connsiteX2" fmla="*/ 3191816 w 4273005"/>
                <a:gd name="connsiteY2" fmla="*/ 0 h 2162379"/>
                <a:gd name="connsiteX3" fmla="*/ 4273005 w 4273005"/>
                <a:gd name="connsiteY3" fmla="*/ 1081190 h 2162379"/>
                <a:gd name="connsiteX4" fmla="*/ 3191816 w 4273005"/>
                <a:gd name="connsiteY4" fmla="*/ 2162379 h 2162379"/>
                <a:gd name="connsiteX5" fmla="*/ 3191816 w 4273005"/>
                <a:gd name="connsiteY5" fmla="*/ 1892082 h 2162379"/>
                <a:gd name="connsiteX6" fmla="*/ 0 w 4273005"/>
                <a:gd name="connsiteY6" fmla="*/ 1892082 h 2162379"/>
                <a:gd name="connsiteX7" fmla="*/ 0 w 4273005"/>
                <a:gd name="connsiteY7" fmla="*/ 270297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73005" h="2162379">
                  <a:moveTo>
                    <a:pt x="0" y="270297"/>
                  </a:moveTo>
                  <a:lnTo>
                    <a:pt x="3191816" y="270297"/>
                  </a:lnTo>
                  <a:lnTo>
                    <a:pt x="3191816" y="0"/>
                  </a:lnTo>
                  <a:lnTo>
                    <a:pt x="4273005" y="1081190"/>
                  </a:lnTo>
                  <a:lnTo>
                    <a:pt x="3191816" y="2162379"/>
                  </a:lnTo>
                  <a:lnTo>
                    <a:pt x="3191816" y="1892082"/>
                  </a:lnTo>
                  <a:lnTo>
                    <a:pt x="0" y="1892082"/>
                  </a:lnTo>
                  <a:lnTo>
                    <a:pt x="0" y="270297"/>
                  </a:lnTo>
                  <a:close/>
                </a:path>
              </a:pathLst>
            </a:custGeom>
            <a:noFill/>
            <a:ln w="19050">
              <a:solidFill>
                <a:schemeClr val="tx1">
                  <a:alpha val="90000"/>
                </a:schemeClr>
              </a:solidFill>
            </a:ln>
          </p:spPr>
          <p:style>
            <a:lnRef idx="1">
              <a:scrgbClr r="0" g="0" b="0"/>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5240" tIns="285537" rIns="826132" bIns="285537" numCol="1" spcCol="1270" anchor="ctr" anchorCtr="0">
              <a:noAutofit/>
            </a:bodyPr>
            <a:lstStyle/>
            <a:p>
              <a:pPr lvl="1" indent="-222250" algn="l" defTabSz="1066800">
                <a:lnSpc>
                  <a:spcPct val="90000"/>
                </a:lnSpc>
                <a:spcBef>
                  <a:spcPct val="0"/>
                </a:spcBef>
                <a:spcAft>
                  <a:spcPct val="15000"/>
                </a:spcAft>
                <a:buSzPct val="120000"/>
                <a:buFont typeface="Arial" panose="020B0604020202020204" pitchFamily="34" charset="0"/>
                <a:buChar char="•"/>
              </a:pPr>
              <a:r>
                <a:rPr lang="es-US" sz="2400" b="1" kern="1200" dirty="0">
                  <a:latin typeface="+mj-lt"/>
                </a:rPr>
                <a:t>Pueden diferir entre personas</a:t>
              </a:r>
            </a:p>
            <a:p>
              <a:pPr lvl="1" indent="-222250" defTabSz="1066800">
                <a:lnSpc>
                  <a:spcPct val="90000"/>
                </a:lnSpc>
                <a:spcBef>
                  <a:spcPct val="0"/>
                </a:spcBef>
                <a:spcAft>
                  <a:spcPct val="15000"/>
                </a:spcAft>
                <a:buSzPct val="120000"/>
                <a:buFont typeface="Arial" panose="020B0604020202020204" pitchFamily="34" charset="0"/>
                <a:buChar char="•"/>
              </a:pPr>
              <a:r>
                <a:rPr lang="es-US" sz="2400" b="1" kern="1200" dirty="0">
                  <a:latin typeface="+mj-lt"/>
                </a:rPr>
                <a:t>Tome medidas para minimizar la exposición</a:t>
              </a:r>
              <a:endParaRPr lang="es-US" sz="2400" b="1" dirty="0">
                <a:latin typeface="+mj-lt"/>
              </a:endParaRPr>
            </a:p>
          </p:txBody>
        </p:sp>
        <p:sp>
          <p:nvSpPr>
            <p:cNvPr id="8" name="Freeform: Shape 7">
              <a:extLst>
                <a:ext uri="{FF2B5EF4-FFF2-40B4-BE49-F238E27FC236}">
                  <a16:creationId xmlns:a16="http://schemas.microsoft.com/office/drawing/2014/main" id="{16AA3E84-6BB0-4515-BD64-1CF1DC9F2230}"/>
                </a:ext>
              </a:extLst>
            </p:cNvPr>
            <p:cNvSpPr/>
            <p:nvPr/>
          </p:nvSpPr>
          <p:spPr>
            <a:xfrm>
              <a:off x="603686" y="4450573"/>
              <a:ext cx="2431586" cy="1302837"/>
            </a:xfrm>
            <a:custGeom>
              <a:avLst/>
              <a:gdLst>
                <a:gd name="connsiteX0" fmla="*/ 0 w 2900316"/>
                <a:gd name="connsiteY0" fmla="*/ 360404 h 2162379"/>
                <a:gd name="connsiteX1" fmla="*/ 360404 w 2900316"/>
                <a:gd name="connsiteY1" fmla="*/ 0 h 2162379"/>
                <a:gd name="connsiteX2" fmla="*/ 2539912 w 2900316"/>
                <a:gd name="connsiteY2" fmla="*/ 0 h 2162379"/>
                <a:gd name="connsiteX3" fmla="*/ 2900316 w 2900316"/>
                <a:gd name="connsiteY3" fmla="*/ 360404 h 2162379"/>
                <a:gd name="connsiteX4" fmla="*/ 2900316 w 2900316"/>
                <a:gd name="connsiteY4" fmla="*/ 1801975 h 2162379"/>
                <a:gd name="connsiteX5" fmla="*/ 2539912 w 2900316"/>
                <a:gd name="connsiteY5" fmla="*/ 2162379 h 2162379"/>
                <a:gd name="connsiteX6" fmla="*/ 360404 w 2900316"/>
                <a:gd name="connsiteY6" fmla="*/ 2162379 h 2162379"/>
                <a:gd name="connsiteX7" fmla="*/ 0 w 2900316"/>
                <a:gd name="connsiteY7" fmla="*/ 1801975 h 2162379"/>
                <a:gd name="connsiteX8" fmla="*/ 0 w 2900316"/>
                <a:gd name="connsiteY8" fmla="*/ 360404 h 216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00316" h="2162379">
                  <a:moveTo>
                    <a:pt x="0" y="360404"/>
                  </a:moveTo>
                  <a:cubicBezTo>
                    <a:pt x="0" y="161358"/>
                    <a:pt x="161358" y="0"/>
                    <a:pt x="360404" y="0"/>
                  </a:cubicBezTo>
                  <a:lnTo>
                    <a:pt x="2539912" y="0"/>
                  </a:lnTo>
                  <a:cubicBezTo>
                    <a:pt x="2738958" y="0"/>
                    <a:pt x="2900316" y="161358"/>
                    <a:pt x="2900316" y="360404"/>
                  </a:cubicBezTo>
                  <a:lnTo>
                    <a:pt x="2900316" y="1801975"/>
                  </a:lnTo>
                  <a:cubicBezTo>
                    <a:pt x="2900316" y="2001021"/>
                    <a:pt x="2738958" y="2162379"/>
                    <a:pt x="2539912" y="2162379"/>
                  </a:cubicBezTo>
                  <a:lnTo>
                    <a:pt x="360404" y="2162379"/>
                  </a:lnTo>
                  <a:cubicBezTo>
                    <a:pt x="161358" y="2162379"/>
                    <a:pt x="0" y="2001021"/>
                    <a:pt x="0" y="1801975"/>
                  </a:cubicBezTo>
                  <a:lnTo>
                    <a:pt x="0" y="36040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212239" tIns="158899" rIns="212239" bIns="158899" numCol="1" spcCol="1270" anchor="ctr" anchorCtr="0">
              <a:noAutofit/>
            </a:bodyPr>
            <a:lstStyle/>
            <a:p>
              <a:pPr marL="573088" lvl="0" indent="0" algn="l" defTabSz="1244600">
                <a:lnSpc>
                  <a:spcPct val="90000"/>
                </a:lnSpc>
                <a:spcBef>
                  <a:spcPct val="0"/>
                </a:spcBef>
                <a:spcAft>
                  <a:spcPct val="35000"/>
                </a:spcAft>
                <a:buNone/>
              </a:pPr>
              <a:r>
                <a:rPr lang="en-US" sz="2800" b="1" kern="1200" dirty="0" err="1">
                  <a:latin typeface="+mj-lt"/>
                </a:rPr>
                <a:t>Efectos</a:t>
              </a:r>
              <a:r>
                <a:rPr lang="en-US" sz="2800" b="1" kern="1200" dirty="0">
                  <a:latin typeface="+mj-lt"/>
                </a:rPr>
                <a:t> a la </a:t>
              </a:r>
              <a:r>
                <a:rPr lang="en-US" sz="2800" b="1" kern="1200" dirty="0" err="1">
                  <a:latin typeface="+mj-lt"/>
                </a:rPr>
                <a:t>Salud</a:t>
              </a:r>
              <a:endParaRPr lang="en-US" sz="2800" b="1" kern="1200" dirty="0">
                <a:latin typeface="+mj-lt"/>
              </a:endParaRPr>
            </a:p>
          </p:txBody>
        </p:sp>
      </p:grpSp>
      <p:sp>
        <p:nvSpPr>
          <p:cNvPr id="17" name="TextBox 16">
            <a:extLst>
              <a:ext uri="{FF2B5EF4-FFF2-40B4-BE49-F238E27FC236}">
                <a16:creationId xmlns:a16="http://schemas.microsoft.com/office/drawing/2014/main" id="{BC97E474-7A45-4533-9244-19A516AFCD37}"/>
              </a:ext>
            </a:extLst>
          </p:cNvPr>
          <p:cNvSpPr txBox="1"/>
          <p:nvPr/>
        </p:nvSpPr>
        <p:spPr>
          <a:xfrm>
            <a:off x="8093122" y="2036200"/>
            <a:ext cx="3650822" cy="1692771"/>
          </a:xfrm>
          <a:prstGeom prst="rect">
            <a:avLst/>
          </a:prstGeom>
          <a:noFill/>
        </p:spPr>
        <p:txBody>
          <a:bodyPr wrap="square" rtlCol="0">
            <a:spAutoFit/>
          </a:bodyPr>
          <a:lstStyle/>
          <a:p>
            <a:pPr algn="ctr"/>
            <a:r>
              <a:rPr lang="es-PR" sz="2600" b="1" dirty="0">
                <a:latin typeface="+mj-lt"/>
              </a:rPr>
              <a:t>Tóxico para plagas especificas, pero también puede ser tóxico para los seres humanos</a:t>
            </a:r>
          </a:p>
        </p:txBody>
      </p:sp>
      <p:sp>
        <p:nvSpPr>
          <p:cNvPr id="19" name="TextBox 18">
            <a:extLst>
              <a:ext uri="{FF2B5EF4-FFF2-40B4-BE49-F238E27FC236}">
                <a16:creationId xmlns:a16="http://schemas.microsoft.com/office/drawing/2014/main" id="{973B9F14-D2B6-4608-96F7-10B5604EA483}"/>
              </a:ext>
            </a:extLst>
          </p:cNvPr>
          <p:cNvSpPr txBox="1"/>
          <p:nvPr/>
        </p:nvSpPr>
        <p:spPr>
          <a:xfrm>
            <a:off x="7985382" y="3941995"/>
            <a:ext cx="3866302" cy="1692771"/>
          </a:xfrm>
          <a:prstGeom prst="rect">
            <a:avLst/>
          </a:prstGeom>
          <a:noFill/>
        </p:spPr>
        <p:txBody>
          <a:bodyPr wrap="square" rtlCol="0">
            <a:spAutoFit/>
          </a:bodyPr>
          <a:lstStyle/>
          <a:p>
            <a:pPr algn="ctr"/>
            <a:r>
              <a:rPr lang="es-MX" sz="2600" b="1" dirty="0">
                <a:latin typeface="+mj-lt"/>
              </a:rPr>
              <a:t>Proteger y prevenir daños al medio ambiente, peces, vida silvestre, especies en peligro o amenazadas</a:t>
            </a:r>
          </a:p>
        </p:txBody>
      </p:sp>
      <p:pic>
        <p:nvPicPr>
          <p:cNvPr id="9" name="Graphic 8" descr="Magnifying glass">
            <a:extLst>
              <a:ext uri="{FF2B5EF4-FFF2-40B4-BE49-F238E27FC236}">
                <a16:creationId xmlns:a16="http://schemas.microsoft.com/office/drawing/2014/main" id="{E747E7C7-9484-49EC-BB76-DD61C9380A10}"/>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555981" y="2345642"/>
            <a:ext cx="673777" cy="673777"/>
          </a:xfrm>
          <a:prstGeom prst="rect">
            <a:avLst/>
          </a:prstGeom>
        </p:spPr>
      </p:pic>
      <p:pic>
        <p:nvPicPr>
          <p:cNvPr id="10" name="Graphic 9" descr="Magnifying glass">
            <a:extLst>
              <a:ext uri="{FF2B5EF4-FFF2-40B4-BE49-F238E27FC236}">
                <a16:creationId xmlns:a16="http://schemas.microsoft.com/office/drawing/2014/main" id="{5C99162A-7C06-42D7-92F1-0496C33D497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561660" y="4584344"/>
            <a:ext cx="673777" cy="673777"/>
          </a:xfrm>
          <a:prstGeom prst="rect">
            <a:avLst/>
          </a:prstGeom>
        </p:spPr>
      </p:pic>
    </p:spTree>
    <p:extLst>
      <p:ext uri="{BB962C8B-B14F-4D97-AF65-F5344CB8AC3E}">
        <p14:creationId xmlns:p14="http://schemas.microsoft.com/office/powerpoint/2010/main" val="4017763566"/>
      </p:ext>
    </p:extLst>
  </p:cSld>
  <p:clrMapOvr>
    <a:masterClrMapping/>
  </p:clrMapOvr>
  <mc:AlternateContent xmlns:mc="http://schemas.openxmlformats.org/markup-compatibility/2006" xmlns:p14="http://schemas.microsoft.com/office/powerpoint/2010/main">
    <mc:Choice Requires="p14">
      <p:transition spd="slow" p14:dur="2000" advTm="39733"/>
    </mc:Choice>
    <mc:Fallback xmlns="">
      <p:transition spd="slow" advTm="3973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245327" y="454223"/>
            <a:ext cx="11713884" cy="1925723"/>
          </a:xfrm>
          <a:ln w="38100">
            <a:solidFill>
              <a:schemeClr val="accent1"/>
            </a:solidFill>
          </a:ln>
        </p:spPr>
        <p:txBody>
          <a:bodyPr>
            <a:noAutofit/>
          </a:bodyPr>
          <a:lstStyle/>
          <a:p>
            <a:pPr algn="ctr"/>
            <a:r>
              <a:rPr lang="es-MX" sz="4000" b="1" dirty="0"/>
              <a:t>Capacitación en Seguridad de Pesticidas para Aplicadores No Certificados que usan Pesticidas en Sitios No Agrícolas en Carolina del Norte</a:t>
            </a:r>
            <a:endParaRPr lang="en-US" sz="3600" b="1" dirty="0">
              <a:solidFill>
                <a:schemeClr val="tx1"/>
              </a:solidFill>
            </a:endParaRPr>
          </a:p>
        </p:txBody>
      </p:sp>
      <p:sp>
        <p:nvSpPr>
          <p:cNvPr id="3" name="Title 1">
            <a:extLst>
              <a:ext uri="{FF2B5EF4-FFF2-40B4-BE49-F238E27FC236}">
                <a16:creationId xmlns:a16="http://schemas.microsoft.com/office/drawing/2014/main" id="{5BBDA1AE-C12D-4C16-A7B8-3C47F68C9377}"/>
              </a:ext>
            </a:extLst>
          </p:cNvPr>
          <p:cNvSpPr txBox="1">
            <a:spLocks/>
          </p:cNvSpPr>
          <p:nvPr/>
        </p:nvSpPr>
        <p:spPr>
          <a:xfrm>
            <a:off x="645031" y="2460971"/>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5" name="Subtitle 2">
            <a:extLst>
              <a:ext uri="{FF2B5EF4-FFF2-40B4-BE49-F238E27FC236}">
                <a16:creationId xmlns:a16="http://schemas.microsoft.com/office/drawing/2014/main" id="{15E15162-65D7-4E25-8567-42D6BCFF04B5}"/>
              </a:ext>
            </a:extLst>
          </p:cNvPr>
          <p:cNvSpPr txBox="1">
            <a:spLocks/>
          </p:cNvSpPr>
          <p:nvPr/>
        </p:nvSpPr>
        <p:spPr>
          <a:xfrm>
            <a:off x="822245" y="3668241"/>
            <a:ext cx="10718958" cy="264750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n-US" sz="2300" dirty="0">
                <a:solidFill>
                  <a:schemeClr val="tx1"/>
                </a:solidFill>
                <a:latin typeface="+mj-lt"/>
              </a:rPr>
              <a:t>Para </a:t>
            </a:r>
            <a:r>
              <a:rPr lang="en-US" sz="2300" dirty="0" err="1">
                <a:solidFill>
                  <a:schemeClr val="tx1"/>
                </a:solidFill>
                <a:latin typeface="+mj-lt"/>
              </a:rPr>
              <a:t>obtener</a:t>
            </a:r>
            <a:r>
              <a:rPr lang="en-US" sz="2300" dirty="0">
                <a:solidFill>
                  <a:schemeClr val="tx1"/>
                </a:solidFill>
                <a:latin typeface="+mj-lt"/>
              </a:rPr>
              <a:t> mas </a:t>
            </a:r>
            <a:r>
              <a:rPr lang="en-US" sz="2300" dirty="0" err="1">
                <a:solidFill>
                  <a:schemeClr val="tx1"/>
                </a:solidFill>
                <a:latin typeface="+mj-lt"/>
              </a:rPr>
              <a:t>informa</a:t>
            </a:r>
            <a:r>
              <a:rPr lang="es-MX" sz="2300" dirty="0" err="1">
                <a:solidFill>
                  <a:schemeClr val="tx1"/>
                </a:solidFill>
                <a:latin typeface="+mj-lt"/>
              </a:rPr>
              <a:t>ción</a:t>
            </a:r>
            <a:r>
              <a:rPr lang="es-MX" sz="2300" dirty="0">
                <a:solidFill>
                  <a:schemeClr val="tx1"/>
                </a:solidFill>
                <a:latin typeface="+mj-lt"/>
              </a:rPr>
              <a:t> </a:t>
            </a:r>
            <a:r>
              <a:rPr lang="en-US" sz="2300" dirty="0" err="1">
                <a:solidFill>
                  <a:schemeClr val="tx1"/>
                </a:solidFill>
                <a:latin typeface="+mj-lt"/>
              </a:rPr>
              <a:t>contacte</a:t>
            </a:r>
            <a:r>
              <a:rPr lang="en-US" sz="2300" b="1" dirty="0">
                <a:solidFill>
                  <a:schemeClr val="accent6">
                    <a:lumMod val="75000"/>
                  </a:schemeClr>
                </a:solidFill>
                <a:latin typeface="+mj-lt"/>
              </a:rPr>
              <a:t> PERCsupport@ucdavis.edu</a:t>
            </a:r>
            <a:r>
              <a:rPr lang="en-US" sz="2300" dirty="0">
                <a:solidFill>
                  <a:schemeClr val="tx1"/>
                </a:solidFill>
                <a:latin typeface="+mj-lt"/>
              </a:rPr>
              <a:t>.</a:t>
            </a:r>
          </a:p>
          <a:p>
            <a:pPr algn="ctr">
              <a:spcBef>
                <a:spcPts val="1800"/>
              </a:spcBef>
            </a:pPr>
            <a:r>
              <a:rPr lang="es-AR" sz="2300" dirty="0">
                <a:solidFill>
                  <a:schemeClr val="tx1"/>
                </a:solidFill>
                <a:latin typeface="+mj-lt"/>
              </a:rPr>
              <a:t>Descargo de responsabilidad sobre la traducción de recursos: todas las versiones de los recursos que no están en inglés son traducciones del original y solo tienen fines informativos.</a:t>
            </a:r>
          </a:p>
          <a:p>
            <a:endParaRPr lang="en-US" dirty="0"/>
          </a:p>
        </p:txBody>
      </p:sp>
      <p:pic>
        <p:nvPicPr>
          <p:cNvPr id="6" name="Picture 5" descr="A picture containing text, clipart&#10;&#10;Description automatically generated">
            <a:extLst>
              <a:ext uri="{FF2B5EF4-FFF2-40B4-BE49-F238E27FC236}">
                <a16:creationId xmlns:a16="http://schemas.microsoft.com/office/drawing/2014/main" id="{EEC6565E-0450-415B-85A3-9C49D9E472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205495" y="4505865"/>
            <a:ext cx="1227411" cy="429442"/>
          </a:xfrm>
          <a:prstGeom prst="rect">
            <a:avLst/>
          </a:prstGeom>
        </p:spPr>
      </p:pic>
    </p:spTree>
    <p:extLst>
      <p:ext uri="{BB962C8B-B14F-4D97-AF65-F5344CB8AC3E}">
        <p14:creationId xmlns:p14="http://schemas.microsoft.com/office/powerpoint/2010/main" val="13853065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2">
            <a:extLst>
              <a:ext uri="{FF2B5EF4-FFF2-40B4-BE49-F238E27FC236}">
                <a16:creationId xmlns:a16="http://schemas.microsoft.com/office/drawing/2014/main" id="{6EB84111-865A-49BE-AD1C-875FA44FFEF4}"/>
              </a:ext>
            </a:extLst>
          </p:cNvPr>
          <p:cNvSpPr txBox="1">
            <a:spLocks/>
          </p:cNvSpPr>
          <p:nvPr/>
        </p:nvSpPr>
        <p:spPr>
          <a:xfrm>
            <a:off x="838200" y="460672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None/>
            </a:pPr>
            <a:r>
              <a:rPr lang="es-MX" sz="2400" u="sng" dirty="0"/>
              <a:t>Prevenir</a:t>
            </a:r>
            <a:r>
              <a:rPr lang="es-MX" sz="2400" dirty="0"/>
              <a:t> da</a:t>
            </a:r>
            <a:r>
              <a:rPr lang="es-ES" sz="2400" dirty="0"/>
              <a:t>ñ</a:t>
            </a:r>
            <a:r>
              <a:rPr lang="es-MX" sz="2400" dirty="0"/>
              <a:t>os a peces, vida silvestre, especies en peligro o amenazadas</a:t>
            </a:r>
          </a:p>
        </p:txBody>
      </p:sp>
      <p:sp>
        <p:nvSpPr>
          <p:cNvPr id="14" name="Content Placeholder 2">
            <a:extLst>
              <a:ext uri="{FF2B5EF4-FFF2-40B4-BE49-F238E27FC236}">
                <a16:creationId xmlns:a16="http://schemas.microsoft.com/office/drawing/2014/main" id="{2F5068B6-19BF-42AE-81AA-8C476B923215}"/>
              </a:ext>
            </a:extLst>
          </p:cNvPr>
          <p:cNvSpPr txBox="1">
            <a:spLocks/>
          </p:cNvSpPr>
          <p:nvPr/>
        </p:nvSpPr>
        <p:spPr>
          <a:xfrm>
            <a:off x="838200" y="3047183"/>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None/>
            </a:pPr>
            <a:r>
              <a:rPr lang="es-AR" sz="2400" u="sng" dirty="0"/>
              <a:t>Prevenir</a:t>
            </a:r>
            <a:r>
              <a:rPr lang="es-AR" sz="2400" dirty="0"/>
              <a:t> da</a:t>
            </a:r>
            <a:r>
              <a:rPr lang="es-ES" sz="2400" dirty="0"/>
              <a:t>ñ</a:t>
            </a:r>
            <a:r>
              <a:rPr lang="es-AR" sz="2400" dirty="0"/>
              <a:t>os al medio ambiente</a:t>
            </a:r>
          </a:p>
        </p:txBody>
      </p:sp>
      <p:sp>
        <p:nvSpPr>
          <p:cNvPr id="12" name="Content Placeholder 2">
            <a:extLst>
              <a:ext uri="{FF2B5EF4-FFF2-40B4-BE49-F238E27FC236}">
                <a16:creationId xmlns:a16="http://schemas.microsoft.com/office/drawing/2014/main" id="{500DA573-B710-4C82-81BE-2D8D7FDD65F3}"/>
              </a:ext>
            </a:extLst>
          </p:cNvPr>
          <p:cNvSpPr txBox="1">
            <a:spLocks/>
          </p:cNvSpPr>
          <p:nvPr/>
        </p:nvSpPr>
        <p:spPr>
          <a:xfrm>
            <a:off x="838201" y="1487638"/>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EC" sz="2400" u="sng" dirty="0"/>
              <a:t>Proteger</a:t>
            </a:r>
            <a:r>
              <a:rPr lang="es-EC" sz="2400" dirty="0"/>
              <a:t> a las personas, los animales y la propiedades</a:t>
            </a:r>
          </a:p>
        </p:txBody>
      </p:sp>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99604"/>
            <a:ext cx="10515600" cy="773241"/>
          </a:xfrm>
          <a:ln>
            <a:noFill/>
          </a:ln>
        </p:spPr>
        <p:txBody>
          <a:bodyPr>
            <a:noAutofit/>
          </a:bodyPr>
          <a:lstStyle/>
          <a:p>
            <a:r>
              <a:rPr lang="es-MX" b="1" dirty="0"/>
              <a:t>Proteger y Prevenir Daños</a:t>
            </a:r>
            <a:endParaRPr lang="en-US" b="1" dirty="0"/>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00168"/>
            <a:ext cx="810768" cy="810768"/>
          </a:xfrm>
          <a:prstGeom prst="rect">
            <a:avLst/>
          </a:prstGeom>
        </p:spPr>
      </p:pic>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171940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07588"/>
            <a:ext cx="810768" cy="810768"/>
          </a:xfrm>
          <a:prstGeom prst="rect">
            <a:avLst/>
          </a:prstGeom>
        </p:spPr>
      </p:pic>
      <p:pic>
        <p:nvPicPr>
          <p:cNvPr id="11" name="Picture 10">
            <a:extLst>
              <a:ext uri="{FF2B5EF4-FFF2-40B4-BE49-F238E27FC236}">
                <a16:creationId xmlns:a16="http://schemas.microsoft.com/office/drawing/2014/main" id="{84378677-C753-481B-BB39-BA67A96A16FE}"/>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7167648" y="784271"/>
            <a:ext cx="4507256" cy="24877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pic>
        <p:nvPicPr>
          <p:cNvPr id="13" name="Picture 12">
            <a:extLst>
              <a:ext uri="{FF2B5EF4-FFF2-40B4-BE49-F238E27FC236}">
                <a16:creationId xmlns:a16="http://schemas.microsoft.com/office/drawing/2014/main" id="{D03FAB01-EA07-4D61-90D0-F5123190F66F}"/>
              </a:ext>
            </a:extLst>
          </p:cNvPr>
          <p:cNvPicPr>
            <a:picLocks noChangeAspect="1"/>
          </p:cNvPicPr>
          <p:nvPr/>
        </p:nvPicPr>
        <p:blipFill>
          <a:blip r:embed="rId6" cstate="hqprint">
            <a:extLst>
              <a:ext uri="{28A0092B-C50C-407E-A947-70E740481C1C}">
                <a14:useLocalDpi xmlns:a14="http://schemas.microsoft.com/office/drawing/2010/main"/>
              </a:ext>
            </a:extLst>
          </a:blip>
          <a:srcRect/>
          <a:stretch/>
        </p:blipFill>
        <p:spPr>
          <a:xfrm>
            <a:off x="6544792" y="3756644"/>
            <a:ext cx="4507256" cy="2625906"/>
          </a:xfrm>
          <a:prstGeom prst="ellipse">
            <a:avLst/>
          </a:prstGeom>
          <a:ln w="25400" cap="rnd">
            <a:solidFill>
              <a:srgbClr val="333333"/>
            </a:solidFill>
          </a:ln>
          <a:effectLst>
            <a:outerShdw blurRad="50800" dist="127000" dir="2700000" algn="tl" rotWithShape="0">
              <a:prstClr val="black">
                <a:alpha val="40000"/>
              </a:prst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31591226"/>
      </p:ext>
    </p:extLst>
  </p:cSld>
  <p:clrMapOvr>
    <a:masterClrMapping/>
  </p:clrMapOvr>
  <mc:AlternateContent xmlns:mc="http://schemas.openxmlformats.org/markup-compatibility/2006" xmlns:p14="http://schemas.microsoft.com/office/powerpoint/2010/main">
    <mc:Choice Requires="p14">
      <p:transition spd="slow" p14:dur="2000" advTm="21431"/>
    </mc:Choice>
    <mc:Fallback xmlns="">
      <p:transition spd="slow" advTm="21431"/>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95940" y="425299"/>
            <a:ext cx="10515600" cy="882370"/>
          </a:xfrm>
        </p:spPr>
        <p:txBody>
          <a:bodyPr vert="horz" lIns="91440" tIns="45720" rIns="91440" bIns="45720" rtlCol="0" anchor="b">
            <a:normAutofit/>
          </a:bodyPr>
          <a:lstStyle/>
          <a:p>
            <a:r>
              <a:rPr lang="es-MX" sz="5400" b="1" dirty="0"/>
              <a:t>Prevenir el Acarreo</a:t>
            </a:r>
            <a:endParaRPr lang="en-US" b="1" dirty="0"/>
          </a:p>
        </p:txBody>
      </p:sp>
      <p:pic>
        <p:nvPicPr>
          <p:cNvPr id="10" name="Content Placeholder 9">
            <a:extLst>
              <a:ext uri="{FF2B5EF4-FFF2-40B4-BE49-F238E27FC236}">
                <a16:creationId xmlns:a16="http://schemas.microsoft.com/office/drawing/2014/main" id="{FA7291A3-A47C-4B53-9BCB-F35EE2E25DBB}"/>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6643868" y="5930"/>
            <a:ext cx="5548132" cy="685207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295939" y="1869709"/>
            <a:ext cx="4414283"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3825" indent="0">
              <a:lnSpc>
                <a:spcPct val="150000"/>
              </a:lnSpc>
              <a:buNone/>
            </a:pPr>
            <a:r>
              <a:rPr lang="es-MX" b="1" dirty="0">
                <a:latin typeface="+mj-lt"/>
              </a:rPr>
              <a:t>Ejemplos de acarreo:</a:t>
            </a:r>
          </a:p>
          <a:p>
            <a:pPr marL="914400">
              <a:lnSpc>
                <a:spcPct val="150000"/>
              </a:lnSpc>
              <a:spcBef>
                <a:spcPts val="0"/>
              </a:spcBef>
            </a:pPr>
            <a:r>
              <a:rPr lang="es-MX" sz="2400" b="1" dirty="0">
                <a:latin typeface="+mj-lt"/>
              </a:rPr>
              <a:t>Gotas de spray </a:t>
            </a:r>
          </a:p>
          <a:p>
            <a:pPr marL="914400">
              <a:lnSpc>
                <a:spcPct val="150000"/>
              </a:lnSpc>
              <a:spcBef>
                <a:spcPts val="0"/>
              </a:spcBef>
            </a:pPr>
            <a:r>
              <a:rPr lang="es-MX" sz="2400" b="1" dirty="0">
                <a:latin typeface="+mj-lt"/>
              </a:rPr>
              <a:t>Vapor</a:t>
            </a:r>
          </a:p>
          <a:p>
            <a:pPr marL="914400">
              <a:lnSpc>
                <a:spcPct val="150000"/>
              </a:lnSpc>
              <a:spcBef>
                <a:spcPts val="0"/>
              </a:spcBef>
              <a:spcAft>
                <a:spcPts val="1600"/>
              </a:spcAft>
            </a:pPr>
            <a:r>
              <a:rPr lang="es-MX" sz="2400" b="1" dirty="0">
                <a:latin typeface="+mj-lt"/>
              </a:rPr>
              <a:t>Polvo y partículas</a:t>
            </a:r>
          </a:p>
        </p:txBody>
      </p:sp>
    </p:spTree>
    <p:extLst>
      <p:ext uri="{BB962C8B-B14F-4D97-AF65-F5344CB8AC3E}">
        <p14:creationId xmlns:p14="http://schemas.microsoft.com/office/powerpoint/2010/main" val="3111284040"/>
      </p:ext>
    </p:extLst>
  </p:cSld>
  <p:clrMapOvr>
    <a:masterClrMapping/>
  </p:clrMapOvr>
  <mc:AlternateContent xmlns:mc="http://schemas.openxmlformats.org/markup-compatibility/2006" xmlns:p14="http://schemas.microsoft.com/office/powerpoint/2010/main">
    <mc:Choice Requires="p14">
      <p:transition spd="slow" p14:dur="2000" advTm="27455"/>
    </mc:Choice>
    <mc:Fallback xmlns="">
      <p:transition spd="slow" advTm="27455"/>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84A36EA-A7DC-4C52-A196-DC424DA16C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40400" y="0"/>
            <a:ext cx="6447100"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333333"/>
            </a:solidFill>
          </a:ln>
          <a:effectLst/>
        </p:spPr>
      </p:pic>
      <p:sp>
        <p:nvSpPr>
          <p:cNvPr id="7" name="Content Placeholder 6">
            <a:extLst>
              <a:ext uri="{FF2B5EF4-FFF2-40B4-BE49-F238E27FC236}">
                <a16:creationId xmlns:a16="http://schemas.microsoft.com/office/drawing/2014/main" id="{0C86F536-FF9E-467E-A375-F42BF0B2C2BA}"/>
              </a:ext>
            </a:extLst>
          </p:cNvPr>
          <p:cNvSpPr>
            <a:spLocks noGrp="1"/>
          </p:cNvSpPr>
          <p:nvPr>
            <p:ph idx="1"/>
          </p:nvPr>
        </p:nvSpPr>
        <p:spPr>
          <a:xfrm>
            <a:off x="295940" y="2620851"/>
            <a:ext cx="5444460" cy="1616298"/>
          </a:xfrm>
        </p:spPr>
        <p:txBody>
          <a:bodyPr anchor="t">
            <a:normAutofit/>
          </a:bodyPr>
          <a:lstStyle/>
          <a:p>
            <a:pPr marL="0" indent="0">
              <a:lnSpc>
                <a:spcPts val="3000"/>
              </a:lnSpc>
              <a:buNone/>
            </a:pPr>
            <a:r>
              <a:rPr lang="es-MX" sz="2800" dirty="0"/>
              <a:t>La escorrentía de agua podría contaminar otros cuerpos de agua.</a:t>
            </a:r>
          </a:p>
        </p:txBody>
      </p:sp>
      <p:sp>
        <p:nvSpPr>
          <p:cNvPr id="10" name="Title 1">
            <a:extLst>
              <a:ext uri="{FF2B5EF4-FFF2-40B4-BE49-F238E27FC236}">
                <a16:creationId xmlns:a16="http://schemas.microsoft.com/office/drawing/2014/main" id="{A42D291F-E30E-457E-97C8-D6B6F40097F0}"/>
              </a:ext>
            </a:extLst>
          </p:cNvPr>
          <p:cNvSpPr txBox="1">
            <a:spLocks/>
          </p:cNvSpPr>
          <p:nvPr/>
        </p:nvSpPr>
        <p:spPr>
          <a:xfrm>
            <a:off x="295940" y="425299"/>
            <a:ext cx="10515600" cy="882370"/>
          </a:xfrm>
          <a:prstGeom prst="rect">
            <a:avLst/>
          </a:prstGeom>
          <a:ln>
            <a:noFill/>
          </a:ln>
        </p:spPr>
        <p:txBody>
          <a:bodyPr vert="horz" lIns="91440" tIns="45720" rIns="91440" bIns="45720" rtlCol="0" anchor="b">
            <a:norm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s-CO" sz="5400" b="1" dirty="0"/>
              <a:t>Prevenir el Acarreo</a:t>
            </a:r>
            <a:endParaRPr lang="en-US" dirty="0"/>
          </a:p>
        </p:txBody>
      </p:sp>
    </p:spTree>
    <p:extLst>
      <p:ext uri="{BB962C8B-B14F-4D97-AF65-F5344CB8AC3E}">
        <p14:creationId xmlns:p14="http://schemas.microsoft.com/office/powerpoint/2010/main" val="1387451044"/>
      </p:ext>
    </p:extLst>
  </p:cSld>
  <p:clrMapOvr>
    <a:masterClrMapping/>
  </p:clrMapOvr>
  <mc:AlternateContent xmlns:mc="http://schemas.openxmlformats.org/markup-compatibility/2006" xmlns:p14="http://schemas.microsoft.com/office/powerpoint/2010/main">
    <mc:Choice Requires="p14">
      <p:transition spd="slow" p14:dur="2000" advTm="22033"/>
    </mc:Choice>
    <mc:Fallback xmlns="">
      <p:transition spd="slow" advTm="2203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09286" y="233917"/>
            <a:ext cx="10844514" cy="893246"/>
          </a:xfrm>
          <a:ln>
            <a:noFill/>
          </a:ln>
        </p:spPr>
        <p:txBody>
          <a:bodyPr>
            <a:normAutofit fontScale="90000"/>
          </a:bodyPr>
          <a:lstStyle/>
          <a:p>
            <a:r>
              <a:rPr lang="es-SV" b="1" dirty="0"/>
              <a:t>Prevenir el Movimiento Fuera del Objetivo</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58303"/>
            <a:ext cx="511884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Evitar</a:t>
            </a:r>
            <a:r>
              <a:rPr lang="es-MX" sz="2200" dirty="0">
                <a:latin typeface="+mj-lt"/>
              </a:rPr>
              <a:t> acarreo, escorrentía o movimiento de pesticidas.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21927"/>
            <a:ext cx="5118847" cy="1231392"/>
          </a:xfrm>
          <a:prstGeom prst="roundRect">
            <a:avLst/>
          </a:prstGeom>
          <a:solidFill>
            <a:srgbClr val="85FFBC"/>
          </a:solidFill>
          <a:ln w="28575">
            <a:solidFill>
              <a:schemeClr val="tx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u="sng" dirty="0">
                <a:latin typeface="+mj-lt"/>
              </a:rPr>
              <a:t>Comprobar</a:t>
            </a:r>
            <a:r>
              <a:rPr lang="es-CO" sz="2400" dirty="0">
                <a:latin typeface="+mj-lt"/>
              </a:rPr>
              <a:t> las condiciones meteorológicas y sus alrededores.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85551"/>
            <a:ext cx="511884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PR" sz="2200" u="sng" dirty="0">
                <a:latin typeface="+mj-lt"/>
              </a:rPr>
              <a:t>Detener</a:t>
            </a:r>
            <a:r>
              <a:rPr lang="es-PR" sz="2200" dirty="0">
                <a:latin typeface="+mj-lt"/>
              </a:rPr>
              <a:t> la aplicación si las condiciones cambian. </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8784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9586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303283"/>
            <a:ext cx="810768" cy="810768"/>
          </a:xfrm>
          <a:prstGeom prst="rect">
            <a:avLst/>
          </a:prstGeom>
        </p:spPr>
      </p:pic>
      <p:pic>
        <p:nvPicPr>
          <p:cNvPr id="10" name="Picture 9" descr="A picture containing outdoor, grass, ground, sign&#10;&#10;Description automatically generated">
            <a:extLst>
              <a:ext uri="{FF2B5EF4-FFF2-40B4-BE49-F238E27FC236}">
                <a16:creationId xmlns:a16="http://schemas.microsoft.com/office/drawing/2014/main" id="{BD05A85C-9995-4A92-810F-73780F67196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678121" y="1127163"/>
            <a:ext cx="4556807" cy="2506244"/>
          </a:xfrm>
          <a:prstGeom prst="rect">
            <a:avLst/>
          </a:prstGeom>
          <a:ln w="25400">
            <a:solidFill>
              <a:srgbClr val="333333"/>
            </a:solidFill>
          </a:ln>
          <a:effectLst>
            <a:outerShdw blurRad="50800" dist="127000" dir="2700000" algn="tl" rotWithShape="0">
              <a:prstClr val="black">
                <a:alpha val="40000"/>
              </a:prstClr>
            </a:outerShdw>
          </a:effectLst>
        </p:spPr>
      </p:pic>
      <p:pic>
        <p:nvPicPr>
          <p:cNvPr id="13" name="Picture 12" descr="A picture containing person, person, outdoor&#10;&#10;Description automatically generated">
            <a:extLst>
              <a:ext uri="{FF2B5EF4-FFF2-40B4-BE49-F238E27FC236}">
                <a16:creationId xmlns:a16="http://schemas.microsoft.com/office/drawing/2014/main" id="{E20E9355-B160-4CB4-906D-DA2C40F01FE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678121" y="3869068"/>
            <a:ext cx="4556807" cy="2582532"/>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386894055"/>
      </p:ext>
    </p:extLst>
  </p:cSld>
  <p:clrMapOvr>
    <a:masterClrMapping/>
  </p:clrMapOvr>
  <mc:AlternateContent xmlns:mc="http://schemas.openxmlformats.org/markup-compatibility/2006" xmlns:p14="http://schemas.microsoft.com/office/powerpoint/2010/main">
    <mc:Choice Requires="p14">
      <p:transition spd="slow" p14:dur="2000" advTm="45739"/>
    </mc:Choice>
    <mc:Fallback xmlns="">
      <p:transition spd="slow" advTm="4573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0" name="Rectangle 9">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3" name="Picture 2">
            <a:extLst>
              <a:ext uri="{FF2B5EF4-FFF2-40B4-BE49-F238E27FC236}">
                <a16:creationId xmlns:a16="http://schemas.microsoft.com/office/drawing/2014/main" id="{D7B4281E-782C-4E29-901F-269488ADF9C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1480000">
            <a:off x="1203414" y="1003258"/>
            <a:ext cx="9785172" cy="4764395"/>
          </a:xfrm>
          <a:prstGeom prst="rect">
            <a:avLst/>
          </a:prstGeom>
          <a:ln w="25400">
            <a:solidFill>
              <a:srgbClr val="333333"/>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782554876"/>
      </p:ext>
    </p:extLst>
  </p:cSld>
  <p:clrMapOvr>
    <a:masterClrMapping/>
  </p:clrMapOvr>
  <mc:AlternateContent xmlns:mc="http://schemas.openxmlformats.org/markup-compatibility/2006" xmlns:p14="http://schemas.microsoft.com/office/powerpoint/2010/main">
    <mc:Choice Requires="p14">
      <p:transition spd="slow" p14:dur="2000" advTm="10470"/>
    </mc:Choice>
    <mc:Fallback xmlns="">
      <p:transition spd="slow" advTm="1047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8279D67-2AE6-454D-BABD-E2D99FCA69E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47464" y="1509005"/>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pic>
        <p:nvPicPr>
          <p:cNvPr id="5" name="Picture 4">
            <a:extLst>
              <a:ext uri="{FF2B5EF4-FFF2-40B4-BE49-F238E27FC236}">
                <a16:creationId xmlns:a16="http://schemas.microsoft.com/office/drawing/2014/main" id="{661344BE-144F-4E87-A455-FFD483292C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610553" y="336894"/>
            <a:ext cx="3044290" cy="5037746"/>
          </a:xfrm>
          <a:prstGeom prst="rect">
            <a:avLst/>
          </a:prstGeom>
          <a:ln w="25400" cap="sq" cmpd="sng">
            <a:solidFill>
              <a:srgbClr val="000000"/>
            </a:solidFill>
            <a:prstDash val="solid"/>
            <a:miter lim="800000"/>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00246" y="183442"/>
            <a:ext cx="5117686" cy="1761105"/>
          </a:xfrm>
        </p:spPr>
        <p:txBody>
          <a:bodyPr vert="horz" lIns="91440" tIns="45720" rIns="91440" bIns="45720" rtlCol="0" anchor="ctr">
            <a:normAutofit/>
          </a:bodyPr>
          <a:lstStyle/>
          <a:p>
            <a:r>
              <a:rPr lang="es-MX" sz="5400" b="1" dirty="0"/>
              <a:t>Residuos de Pesticidas</a:t>
            </a:r>
            <a:endParaRPr lang="en-US" b="1" kern="1200" dirty="0">
              <a:solidFill>
                <a:schemeClr val="tx1"/>
              </a:solidFill>
              <a:latin typeface="+mj-lt"/>
              <a:ea typeface="+mj-ea"/>
              <a:cs typeface="+mj-cs"/>
            </a:endParaRPr>
          </a:p>
        </p:txBody>
      </p:sp>
      <p:sp>
        <p:nvSpPr>
          <p:cNvPr id="4" name="TextBox 3">
            <a:extLst>
              <a:ext uri="{FF2B5EF4-FFF2-40B4-BE49-F238E27FC236}">
                <a16:creationId xmlns:a16="http://schemas.microsoft.com/office/drawing/2014/main" id="{8C9153BE-1756-4420-B4B1-57156461A920}"/>
              </a:ext>
            </a:extLst>
          </p:cNvPr>
          <p:cNvSpPr txBox="1"/>
          <p:nvPr/>
        </p:nvSpPr>
        <p:spPr>
          <a:xfrm>
            <a:off x="483497" y="2247281"/>
            <a:ext cx="4974549" cy="1654868"/>
          </a:xfrm>
          <a:prstGeom prst="rect">
            <a:avLst/>
          </a:prstGeom>
        </p:spPr>
        <p:txBody>
          <a:bodyPr vert="horz" lIns="91440" tIns="45720" rIns="91440" bIns="45720" rtlCol="0">
            <a:normAutofit/>
          </a:bodyPr>
          <a:lstStyle/>
          <a:p>
            <a:pPr>
              <a:lnSpc>
                <a:spcPts val="3500"/>
              </a:lnSpc>
              <a:spcAft>
                <a:spcPts val="2400"/>
              </a:spcAft>
            </a:pPr>
            <a:r>
              <a:rPr lang="es-MX" sz="2800" b="1" u="sng" dirty="0">
                <a:latin typeface="+mj-lt"/>
              </a:rPr>
              <a:t>Protegerse</a:t>
            </a:r>
            <a:r>
              <a:rPr lang="es-MX" sz="2800" b="1" dirty="0">
                <a:latin typeface="+mj-lt"/>
              </a:rPr>
              <a:t> a si mismo y a los demás durante la aplicación.</a:t>
            </a:r>
          </a:p>
        </p:txBody>
      </p:sp>
    </p:spTree>
    <p:extLst>
      <p:ext uri="{BB962C8B-B14F-4D97-AF65-F5344CB8AC3E}">
        <p14:creationId xmlns:p14="http://schemas.microsoft.com/office/powerpoint/2010/main" val="166708379"/>
      </p:ext>
    </p:extLst>
  </p:cSld>
  <p:clrMapOvr>
    <a:masterClrMapping/>
  </p:clrMapOvr>
  <mc:AlternateContent xmlns:mc="http://schemas.openxmlformats.org/markup-compatibility/2006" xmlns:p14="http://schemas.microsoft.com/office/powerpoint/2010/main">
    <mc:Choice Requires="p14">
      <p:transition spd="slow" p14:dur="2000" advTm="29654"/>
    </mc:Choice>
    <mc:Fallback xmlns="">
      <p:transition spd="slow" advTm="2965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F65494-B11C-4202-AD19-70EAD029B610}"/>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6329680" y="0"/>
            <a:ext cx="5862320"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rgbClr val="000000"/>
            </a:solidFill>
          </a:ln>
          <a:effectLst/>
        </p:spPr>
      </p:pic>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55428" y="1886431"/>
            <a:ext cx="6284888" cy="405686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763" indent="0">
              <a:spcAft>
                <a:spcPts val="1500"/>
              </a:spcAft>
              <a:buNone/>
            </a:pPr>
            <a:r>
              <a:rPr lang="es-MX" b="1" dirty="0">
                <a:latin typeface="+mj-lt"/>
              </a:rPr>
              <a:t>Los residuos se encuentran en:</a:t>
            </a:r>
          </a:p>
          <a:p>
            <a:pPr marL="579438">
              <a:spcAft>
                <a:spcPts val="1500"/>
              </a:spcAft>
            </a:pPr>
            <a:r>
              <a:rPr lang="es-MX" sz="2400" b="1" dirty="0">
                <a:latin typeface="+mj-lt"/>
              </a:rPr>
              <a:t>Áreas tratadas</a:t>
            </a:r>
          </a:p>
          <a:p>
            <a:pPr marL="579438">
              <a:spcBef>
                <a:spcPts val="0"/>
              </a:spcBef>
              <a:spcAft>
                <a:spcPts val="1200"/>
              </a:spcAft>
            </a:pPr>
            <a:r>
              <a:rPr lang="es-MX" sz="2400" b="1" dirty="0">
                <a:latin typeface="+mj-lt"/>
              </a:rPr>
              <a:t>Equipo de aplicación</a:t>
            </a:r>
          </a:p>
          <a:p>
            <a:pPr marL="579438">
              <a:spcBef>
                <a:spcPts val="0"/>
              </a:spcBef>
              <a:spcAft>
                <a:spcPts val="1200"/>
              </a:spcAft>
            </a:pPr>
            <a:r>
              <a:rPr lang="es-MX" sz="2400" b="1" dirty="0">
                <a:latin typeface="+mj-lt"/>
              </a:rPr>
              <a:t>Ropa de trabajo</a:t>
            </a:r>
          </a:p>
          <a:p>
            <a:pPr marL="579438">
              <a:spcBef>
                <a:spcPts val="0"/>
              </a:spcBef>
              <a:spcAft>
                <a:spcPts val="1200"/>
              </a:spcAft>
            </a:pPr>
            <a:r>
              <a:rPr lang="es-MX" sz="2400" b="1" dirty="0">
                <a:latin typeface="+mj-lt"/>
              </a:rPr>
              <a:t>Equipo de Protección Personal (PPE)</a:t>
            </a:r>
          </a:p>
          <a:p>
            <a:pPr marL="579438">
              <a:spcBef>
                <a:spcPts val="0"/>
              </a:spcBef>
              <a:spcAft>
                <a:spcPts val="1200"/>
              </a:spcAft>
            </a:pPr>
            <a:r>
              <a:rPr lang="es-MX" sz="2400" b="1" dirty="0">
                <a:latin typeface="+mj-lt"/>
              </a:rPr>
              <a:t>Envases de pesticidas</a:t>
            </a:r>
          </a:p>
          <a:p>
            <a:pPr marL="579438">
              <a:spcBef>
                <a:spcPts val="0"/>
              </a:spcBef>
              <a:spcAft>
                <a:spcPts val="1200"/>
              </a:spcAft>
            </a:pPr>
            <a:r>
              <a:rPr lang="es-MX" sz="2400" b="1" dirty="0">
                <a:latin typeface="+mj-lt"/>
              </a:rPr>
              <a:t>Suelo</a:t>
            </a:r>
          </a:p>
        </p:txBody>
      </p:sp>
      <p:sp>
        <p:nvSpPr>
          <p:cNvPr id="11" name="Title 1">
            <a:extLst>
              <a:ext uri="{FF2B5EF4-FFF2-40B4-BE49-F238E27FC236}">
                <a16:creationId xmlns:a16="http://schemas.microsoft.com/office/drawing/2014/main" id="{A4D7E91D-2C3C-4065-9561-589E15AFED73}"/>
              </a:ext>
            </a:extLst>
          </p:cNvPr>
          <p:cNvSpPr>
            <a:spLocks noGrp="1"/>
          </p:cNvSpPr>
          <p:nvPr>
            <p:ph type="title"/>
          </p:nvPr>
        </p:nvSpPr>
        <p:spPr>
          <a:xfrm>
            <a:off x="455428" y="171867"/>
            <a:ext cx="5117686" cy="1761105"/>
          </a:xfrm>
        </p:spPr>
        <p:txBody>
          <a:bodyPr vert="horz" lIns="91440" tIns="45720" rIns="91440" bIns="45720" rtlCol="0" anchor="ctr">
            <a:normAutofit/>
          </a:bodyPr>
          <a:lstStyle/>
          <a:p>
            <a:r>
              <a:rPr lang="es-MX" sz="5400" b="1" dirty="0"/>
              <a:t>Residuos de Pesticidas</a:t>
            </a:r>
            <a:endParaRPr lang="en-US" b="1" kern="1200" dirty="0">
              <a:solidFill>
                <a:schemeClr val="tx1"/>
              </a:solidFill>
              <a:latin typeface="+mj-lt"/>
              <a:ea typeface="+mj-ea"/>
              <a:cs typeface="+mj-cs"/>
            </a:endParaRPr>
          </a:p>
        </p:txBody>
      </p:sp>
    </p:spTree>
    <p:extLst>
      <p:ext uri="{BB962C8B-B14F-4D97-AF65-F5344CB8AC3E}">
        <p14:creationId xmlns:p14="http://schemas.microsoft.com/office/powerpoint/2010/main" val="1867076236"/>
      </p:ext>
    </p:extLst>
  </p:cSld>
  <p:clrMapOvr>
    <a:masterClrMapping/>
  </p:clrMapOvr>
  <mc:AlternateContent xmlns:mc="http://schemas.openxmlformats.org/markup-compatibility/2006" xmlns:p14="http://schemas.microsoft.com/office/powerpoint/2010/main">
    <mc:Choice Requires="p14">
      <p:transition spd="slow" p14:dur="2000" advTm="32255"/>
    </mc:Choice>
    <mc:Fallback xmlns="">
      <p:transition spd="slow" advTm="32255"/>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46814" y="287840"/>
            <a:ext cx="10515600" cy="821633"/>
          </a:xfrm>
          <a:ln>
            <a:noFill/>
          </a:ln>
        </p:spPr>
        <p:txBody>
          <a:bodyPr>
            <a:noAutofit/>
          </a:bodyPr>
          <a:lstStyle/>
          <a:p>
            <a:r>
              <a:rPr lang="es-MX" b="1" dirty="0"/>
              <a:t>Rutas de Entrada</a:t>
            </a:r>
            <a:endParaRPr lang="en-US" b="1" dirty="0"/>
          </a:p>
        </p:txBody>
      </p:sp>
      <p:sp>
        <p:nvSpPr>
          <p:cNvPr id="9" name="Rectangle: Rounded Corners 8">
            <a:extLst>
              <a:ext uri="{FF2B5EF4-FFF2-40B4-BE49-F238E27FC236}">
                <a16:creationId xmlns:a16="http://schemas.microsoft.com/office/drawing/2014/main" id="{B1DF3AF7-64A2-4A98-94B2-B12183BD8651}"/>
              </a:ext>
            </a:extLst>
          </p:cNvPr>
          <p:cNvSpPr/>
          <p:nvPr/>
        </p:nvSpPr>
        <p:spPr>
          <a:xfrm>
            <a:off x="9101893" y="1342878"/>
            <a:ext cx="2615117" cy="1820301"/>
          </a:xfrm>
          <a:prstGeom prst="roundRect">
            <a:avLst/>
          </a:prstGeom>
          <a:blipFill>
            <a:blip r:embed="rId3"/>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D5C08FED-50AA-4214-89EC-6516CEA4F5FA}"/>
              </a:ext>
            </a:extLst>
          </p:cNvPr>
          <p:cNvSpPr/>
          <p:nvPr/>
        </p:nvSpPr>
        <p:spPr>
          <a:xfrm>
            <a:off x="9028738"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err="1"/>
              <a:t>Piel</a:t>
            </a:r>
            <a:endParaRPr lang="en-US" sz="4400" kern="1200" dirty="0"/>
          </a:p>
          <a:p>
            <a:pPr lvl="0" algn="ctr"/>
            <a:r>
              <a:rPr lang="es-MX" sz="2400" b="1" noProof="0" dirty="0">
                <a:latin typeface="+mj-lt"/>
              </a:rPr>
              <a:t>Salpicaduras</a:t>
            </a:r>
          </a:p>
          <a:p>
            <a:pPr lvl="0" algn="ctr"/>
            <a:r>
              <a:rPr lang="es-MX" sz="2400" b="1" noProof="0" dirty="0">
                <a:latin typeface="+mj-lt"/>
              </a:rPr>
              <a:t>Remover PPE</a:t>
            </a:r>
          </a:p>
          <a:p>
            <a:pPr lvl="0" algn="ctr"/>
            <a:r>
              <a:rPr lang="es-MX" sz="2400" b="1" noProof="0" dirty="0">
                <a:latin typeface="+mj-lt"/>
              </a:rPr>
              <a:t>Contacto con objetos tratados</a:t>
            </a:r>
          </a:p>
        </p:txBody>
      </p:sp>
      <p:sp>
        <p:nvSpPr>
          <p:cNvPr id="11" name="Rectangle: Rounded Corners 10">
            <a:extLst>
              <a:ext uri="{FF2B5EF4-FFF2-40B4-BE49-F238E27FC236}">
                <a16:creationId xmlns:a16="http://schemas.microsoft.com/office/drawing/2014/main" id="{4F5A7B6A-70AC-44C6-BFED-71A8940288AD}"/>
              </a:ext>
            </a:extLst>
          </p:cNvPr>
          <p:cNvSpPr/>
          <p:nvPr/>
        </p:nvSpPr>
        <p:spPr>
          <a:xfrm>
            <a:off x="641035" y="1342878"/>
            <a:ext cx="2641947" cy="1820301"/>
          </a:xfrm>
          <a:prstGeom prst="roundRect">
            <a:avLst/>
          </a:prstGeom>
          <a:blipFill>
            <a:blip r:embed="rId4" cstate="print">
              <a:extLst>
                <a:ext uri="{28A0092B-C50C-407E-A947-70E740481C1C}">
                  <a14:useLocalDpi xmlns:a14="http://schemas.microsoft.com/office/drawing/2010/main"/>
                </a:ext>
              </a:extLst>
            </a:blip>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dirty="0"/>
          </a:p>
        </p:txBody>
      </p:sp>
      <p:sp>
        <p:nvSpPr>
          <p:cNvPr id="12" name="Freeform: Shape 11">
            <a:extLst>
              <a:ext uri="{FF2B5EF4-FFF2-40B4-BE49-F238E27FC236}">
                <a16:creationId xmlns:a16="http://schemas.microsoft.com/office/drawing/2014/main" id="{8B78ED88-AAB6-429B-9170-420E6D766415}"/>
              </a:ext>
            </a:extLst>
          </p:cNvPr>
          <p:cNvSpPr/>
          <p:nvPr/>
        </p:nvSpPr>
        <p:spPr>
          <a:xfrm>
            <a:off x="641035"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Ojos</a:t>
            </a:r>
          </a:p>
          <a:p>
            <a:pPr lvl="0" algn="ctr"/>
            <a:r>
              <a:rPr lang="es-MX" sz="2400" b="1" noProof="0" dirty="0">
                <a:latin typeface="+mj-lt"/>
              </a:rPr>
              <a:t>Remover PPE</a:t>
            </a:r>
          </a:p>
          <a:p>
            <a:pPr lvl="0" algn="ctr"/>
            <a:r>
              <a:rPr lang="es-MX" sz="2400" b="1" noProof="0" dirty="0">
                <a:latin typeface="+mj-lt"/>
              </a:rPr>
              <a:t>Tallar</a:t>
            </a:r>
          </a:p>
          <a:p>
            <a:pPr lvl="0" algn="ctr"/>
            <a:r>
              <a:rPr lang="es-MX" sz="2400" b="1" noProof="0" dirty="0">
                <a:latin typeface="+mj-lt"/>
              </a:rPr>
              <a:t>Salpicaduras</a:t>
            </a:r>
          </a:p>
        </p:txBody>
      </p:sp>
      <p:sp>
        <p:nvSpPr>
          <p:cNvPr id="13" name="Rectangle: Rounded Corners 12">
            <a:extLst>
              <a:ext uri="{FF2B5EF4-FFF2-40B4-BE49-F238E27FC236}">
                <a16:creationId xmlns:a16="http://schemas.microsoft.com/office/drawing/2014/main" id="{50D310BE-B92E-4649-91A0-B53BD679DF76}"/>
              </a:ext>
            </a:extLst>
          </p:cNvPr>
          <p:cNvSpPr/>
          <p:nvPr/>
        </p:nvSpPr>
        <p:spPr>
          <a:xfrm>
            <a:off x="3454054" y="1342878"/>
            <a:ext cx="2641947" cy="1820301"/>
          </a:xfrm>
          <a:prstGeom prst="roundRect">
            <a:avLst/>
          </a:prstGeom>
          <a:blipFill>
            <a:blip r:embed="rId5"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560C61CB-5F9D-413D-9BFD-4DB0B74680E3}"/>
              </a:ext>
            </a:extLst>
          </p:cNvPr>
          <p:cNvSpPr/>
          <p:nvPr/>
        </p:nvSpPr>
        <p:spPr>
          <a:xfrm>
            <a:off x="3513894" y="3163177"/>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s-419" sz="4400" kern="1200" dirty="0"/>
              <a:t>Nariz</a:t>
            </a:r>
          </a:p>
          <a:p>
            <a:pPr lvl="0" algn="ctr"/>
            <a:r>
              <a:rPr lang="es-MX" sz="2400" b="1" noProof="0" dirty="0">
                <a:latin typeface="+mj-lt"/>
              </a:rPr>
              <a:t>Inhalación de: Spray</a:t>
            </a:r>
          </a:p>
          <a:p>
            <a:pPr lvl="0" algn="ctr"/>
            <a:r>
              <a:rPr lang="es-MX" sz="2400" b="1" noProof="0" dirty="0">
                <a:latin typeface="+mj-lt"/>
              </a:rPr>
              <a:t>Rocíos</a:t>
            </a:r>
          </a:p>
          <a:p>
            <a:pPr lvl="0" algn="ctr"/>
            <a:r>
              <a:rPr lang="es-MX" sz="2400" b="1" noProof="0" dirty="0">
                <a:latin typeface="+mj-lt"/>
              </a:rPr>
              <a:t>Polvos</a:t>
            </a:r>
          </a:p>
          <a:p>
            <a:pPr lvl="0" algn="ctr"/>
            <a:r>
              <a:rPr lang="es-MX" sz="2400" b="1" noProof="0" dirty="0">
                <a:latin typeface="+mj-lt"/>
              </a:rPr>
              <a:t>Gases</a:t>
            </a:r>
          </a:p>
        </p:txBody>
      </p:sp>
      <p:sp>
        <p:nvSpPr>
          <p:cNvPr id="15" name="Rectangle: Rounded Corners 14">
            <a:extLst>
              <a:ext uri="{FF2B5EF4-FFF2-40B4-BE49-F238E27FC236}">
                <a16:creationId xmlns:a16="http://schemas.microsoft.com/office/drawing/2014/main" id="{0A581A73-B6CE-43E5-B1E3-EFEEB31D8C13}"/>
              </a:ext>
            </a:extLst>
          </p:cNvPr>
          <p:cNvSpPr/>
          <p:nvPr/>
        </p:nvSpPr>
        <p:spPr>
          <a:xfrm>
            <a:off x="6276611" y="1342878"/>
            <a:ext cx="2641947" cy="1820301"/>
          </a:xfrm>
          <a:prstGeom prst="roundRect">
            <a:avLst/>
          </a:prstGeom>
          <a:blipFill>
            <a:blip r:embed="rId6" cstate="print">
              <a:extLst>
                <a:ext uri="{28A0092B-C50C-407E-A947-70E740481C1C}">
                  <a14:useLocalDpi xmlns:a14="http://schemas.microsoft.com/office/drawing/2010/main"/>
                </a:ext>
              </a:extLst>
            </a:blip>
            <a:srcRect/>
            <a:stretch>
              <a:fillRect/>
            </a:stretch>
          </a:blipFill>
          <a:ln w="25400">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6" name="Freeform: Shape 15">
            <a:extLst>
              <a:ext uri="{FF2B5EF4-FFF2-40B4-BE49-F238E27FC236}">
                <a16:creationId xmlns:a16="http://schemas.microsoft.com/office/drawing/2014/main" id="{24220645-BAA5-4158-A072-EE48EB0ED2E2}"/>
              </a:ext>
            </a:extLst>
          </p:cNvPr>
          <p:cNvSpPr/>
          <p:nvPr/>
        </p:nvSpPr>
        <p:spPr>
          <a:xfrm>
            <a:off x="6276611" y="3163883"/>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0" numCol="1" spcCol="1270" anchor="t" anchorCtr="0">
            <a:noAutofit/>
          </a:bodyPr>
          <a:lstStyle/>
          <a:p>
            <a:pPr marL="0" lvl="0" indent="0" algn="ctr" defTabSz="1955800">
              <a:lnSpc>
                <a:spcPct val="90000"/>
              </a:lnSpc>
              <a:spcBef>
                <a:spcPct val="0"/>
              </a:spcBef>
              <a:spcAft>
                <a:spcPct val="35000"/>
              </a:spcAft>
              <a:buNone/>
            </a:pPr>
            <a:r>
              <a:rPr lang="en-US" sz="4400" kern="1200" dirty="0"/>
              <a:t>Boca</a:t>
            </a:r>
          </a:p>
          <a:p>
            <a:pPr lvl="0" algn="ctr"/>
            <a:r>
              <a:rPr lang="es-MX" sz="2400" b="1" noProof="0" dirty="0">
                <a:latin typeface="+mj-lt"/>
              </a:rPr>
              <a:t>Fumar</a:t>
            </a:r>
          </a:p>
          <a:p>
            <a:pPr lvl="0" algn="ctr"/>
            <a:r>
              <a:rPr lang="es-MX" sz="2400" b="1" noProof="0" dirty="0">
                <a:latin typeface="+mj-lt"/>
              </a:rPr>
              <a:t>Comer</a:t>
            </a:r>
          </a:p>
          <a:p>
            <a:pPr lvl="0" algn="ctr"/>
            <a:r>
              <a:rPr lang="es-MX" sz="2400" b="1" noProof="0" dirty="0">
                <a:latin typeface="+mj-lt"/>
              </a:rPr>
              <a:t>Beber</a:t>
            </a:r>
          </a:p>
          <a:p>
            <a:pPr lvl="0" algn="ctr"/>
            <a:r>
              <a:rPr lang="es-MX" sz="2400" b="1" noProof="0" dirty="0">
                <a:latin typeface="+mj-lt"/>
              </a:rPr>
              <a:t>Morder uñas</a:t>
            </a:r>
          </a:p>
        </p:txBody>
      </p:sp>
      <p:pic>
        <p:nvPicPr>
          <p:cNvPr id="4" name="Graphic 3" descr="Magnifying glass">
            <a:extLst>
              <a:ext uri="{FF2B5EF4-FFF2-40B4-BE49-F238E27FC236}">
                <a16:creationId xmlns:a16="http://schemas.microsoft.com/office/drawing/2014/main" id="{B1EB278B-C1A7-451D-9EB3-418B42E0FA81}"/>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8966608" y="2826288"/>
            <a:ext cx="673777" cy="673777"/>
          </a:xfrm>
          <a:prstGeom prst="rect">
            <a:avLst/>
          </a:prstGeom>
        </p:spPr>
      </p:pic>
      <p:pic>
        <p:nvPicPr>
          <p:cNvPr id="5" name="Graphic 4" descr="Magnifying glass">
            <a:extLst>
              <a:ext uri="{FF2B5EF4-FFF2-40B4-BE49-F238E27FC236}">
                <a16:creationId xmlns:a16="http://schemas.microsoft.com/office/drawing/2014/main" id="{0DB384AF-A6DD-4C6C-B364-625030066E06}"/>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6155854" y="2826288"/>
            <a:ext cx="673777" cy="673777"/>
          </a:xfrm>
          <a:prstGeom prst="rect">
            <a:avLst/>
          </a:prstGeom>
        </p:spPr>
      </p:pic>
      <p:pic>
        <p:nvPicPr>
          <p:cNvPr id="6" name="Graphic 5" descr="Magnifying glass">
            <a:extLst>
              <a:ext uri="{FF2B5EF4-FFF2-40B4-BE49-F238E27FC236}">
                <a16:creationId xmlns:a16="http://schemas.microsoft.com/office/drawing/2014/main" id="{683B7EEB-90EE-4DFD-93D3-793D7BCB9E3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3282974" y="2826288"/>
            <a:ext cx="673777" cy="673777"/>
          </a:xfrm>
          <a:prstGeom prst="rect">
            <a:avLst/>
          </a:prstGeom>
        </p:spPr>
      </p:pic>
      <p:pic>
        <p:nvPicPr>
          <p:cNvPr id="7" name="Graphic 6" descr="Magnifying glass">
            <a:extLst>
              <a:ext uri="{FF2B5EF4-FFF2-40B4-BE49-F238E27FC236}">
                <a16:creationId xmlns:a16="http://schemas.microsoft.com/office/drawing/2014/main" id="{E9B3BD81-D3DA-40C9-BDF7-24D110E2C63B}"/>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10094" y="2826288"/>
            <a:ext cx="673777" cy="673777"/>
          </a:xfrm>
          <a:prstGeom prst="rect">
            <a:avLst/>
          </a:prstGeom>
        </p:spPr>
      </p:pic>
    </p:spTree>
    <p:extLst>
      <p:ext uri="{BB962C8B-B14F-4D97-AF65-F5344CB8AC3E}">
        <p14:creationId xmlns:p14="http://schemas.microsoft.com/office/powerpoint/2010/main" val="297802987"/>
      </p:ext>
    </p:extLst>
  </p:cSld>
  <p:clrMapOvr>
    <a:masterClrMapping/>
  </p:clrMapOvr>
  <mc:AlternateContent xmlns:mc="http://schemas.openxmlformats.org/markup-compatibility/2006" xmlns:p14="http://schemas.microsoft.com/office/powerpoint/2010/main">
    <mc:Choice Requires="p14">
      <p:transition spd="slow" p14:dur="2000" advTm="22772"/>
    </mc:Choice>
    <mc:Fallback xmlns="">
      <p:transition spd="slow" advTm="22772"/>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18628D16-5942-464D-8882-0D652A6860E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48748" y="0"/>
            <a:ext cx="7143252"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285307" y="489096"/>
            <a:ext cx="10515600" cy="871981"/>
          </a:xfrm>
        </p:spPr>
        <p:txBody>
          <a:bodyPr vert="horz" lIns="91440" tIns="45720" rIns="91440" bIns="45720" rtlCol="0" anchor="b">
            <a:normAutofit/>
          </a:bodyPr>
          <a:lstStyle/>
          <a:p>
            <a:r>
              <a:rPr lang="en-US" b="1" dirty="0" err="1"/>
              <a:t>Emergencia</a:t>
            </a:r>
            <a:endParaRPr lang="en-US" b="1" dirty="0"/>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360462" y="2037570"/>
            <a:ext cx="4348172" cy="320725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s-MX" b="1" dirty="0">
                <a:latin typeface="+mj-lt"/>
              </a:rPr>
              <a:t>Como mínimo, tenga:</a:t>
            </a:r>
          </a:p>
          <a:p>
            <a:pPr marL="914400">
              <a:spcAft>
                <a:spcPts val="1000"/>
              </a:spcAft>
            </a:pPr>
            <a:r>
              <a:rPr lang="es-MX" sz="2400" b="1" dirty="0">
                <a:latin typeface="+mj-lt"/>
              </a:rPr>
              <a:t>Jabón</a:t>
            </a:r>
          </a:p>
          <a:p>
            <a:pPr marL="914400">
              <a:spcAft>
                <a:spcPts val="1000"/>
              </a:spcAft>
            </a:pPr>
            <a:r>
              <a:rPr lang="es-MX" sz="2400" b="1" dirty="0">
                <a:latin typeface="+mj-lt"/>
              </a:rPr>
              <a:t>Toallas de un solo uso</a:t>
            </a:r>
          </a:p>
          <a:p>
            <a:pPr marL="914400">
              <a:spcAft>
                <a:spcPts val="1000"/>
              </a:spcAft>
            </a:pPr>
            <a:r>
              <a:rPr lang="es-MX" sz="2400" b="1" dirty="0">
                <a:latin typeface="+mj-lt"/>
              </a:rPr>
              <a:t>Ropa limpia</a:t>
            </a:r>
          </a:p>
        </p:txBody>
      </p:sp>
    </p:spTree>
    <p:extLst>
      <p:ext uri="{BB962C8B-B14F-4D97-AF65-F5344CB8AC3E}">
        <p14:creationId xmlns:p14="http://schemas.microsoft.com/office/powerpoint/2010/main" val="1587367571"/>
      </p:ext>
    </p:extLst>
  </p:cSld>
  <p:clrMapOvr>
    <a:masterClrMapping/>
  </p:clrMapOvr>
  <mc:AlternateContent xmlns:mc="http://schemas.openxmlformats.org/markup-compatibility/2006" xmlns:p14="http://schemas.microsoft.com/office/powerpoint/2010/main">
    <mc:Choice Requires="p14">
      <p:transition spd="slow" p14:dur="2000" advTm="25547"/>
    </mc:Choice>
    <mc:Fallback xmlns="">
      <p:transition spd="slow" advTm="25547"/>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10;&#10;Description automatically generated">
            <a:extLst>
              <a:ext uri="{FF2B5EF4-FFF2-40B4-BE49-F238E27FC236}">
                <a16:creationId xmlns:a16="http://schemas.microsoft.com/office/drawing/2014/main" id="{97D42512-D618-495A-A430-6A9F79F68E9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2"/>
          <a:stretch/>
        </p:blipFill>
        <p:spPr>
          <a:xfrm>
            <a:off x="5422605" y="0"/>
            <a:ext cx="6769395" cy="3322320"/>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6" name="Picture 5">
            <a:extLst>
              <a:ext uri="{FF2B5EF4-FFF2-40B4-BE49-F238E27FC236}">
                <a16:creationId xmlns:a16="http://schemas.microsoft.com/office/drawing/2014/main" id="{5A2068D8-1B73-4234-B78F-9957CC116FC5}"/>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5422604" y="3535680"/>
            <a:ext cx="6769395" cy="332232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63141" y="284126"/>
            <a:ext cx="10515600" cy="793824"/>
          </a:xfrm>
        </p:spPr>
        <p:txBody>
          <a:bodyPr vert="horz" lIns="91440" tIns="45720" rIns="91440" bIns="45720" rtlCol="0" anchor="ctr">
            <a:noAutofit/>
          </a:bodyPr>
          <a:lstStyle/>
          <a:p>
            <a:r>
              <a:rPr lang="en-US" b="1" kern="1200" dirty="0">
                <a:solidFill>
                  <a:schemeClr val="tx1"/>
                </a:solidFill>
                <a:latin typeface="+mj-lt"/>
                <a:ea typeface="+mj-ea"/>
                <a:cs typeface="+mj-cs"/>
              </a:rPr>
              <a:t>Agua </a:t>
            </a:r>
            <a:r>
              <a:rPr lang="en-US" b="1" kern="1200" dirty="0" err="1">
                <a:solidFill>
                  <a:schemeClr val="tx1"/>
                </a:solidFill>
                <a:latin typeface="+mj-lt"/>
                <a:ea typeface="+mj-ea"/>
                <a:cs typeface="+mj-cs"/>
              </a:rPr>
              <a:t>Limpia</a:t>
            </a:r>
            <a:endParaRPr lang="en-US" b="1" kern="1200" dirty="0">
              <a:solidFill>
                <a:schemeClr val="tx1"/>
              </a:solidFill>
              <a:latin typeface="+mj-lt"/>
              <a:ea typeface="+mj-ea"/>
              <a:cs typeface="+mj-cs"/>
            </a:endParaRPr>
          </a:p>
        </p:txBody>
      </p:sp>
      <p:sp>
        <p:nvSpPr>
          <p:cNvPr id="10" name="Content Placeholder 2">
            <a:extLst>
              <a:ext uri="{FF2B5EF4-FFF2-40B4-BE49-F238E27FC236}">
                <a16:creationId xmlns:a16="http://schemas.microsoft.com/office/drawing/2014/main" id="{E73F14E8-8580-481E-8C53-0855FAD2C209}"/>
              </a:ext>
            </a:extLst>
          </p:cNvPr>
          <p:cNvSpPr txBox="1">
            <a:spLocks/>
          </p:cNvSpPr>
          <p:nvPr/>
        </p:nvSpPr>
        <p:spPr>
          <a:xfrm>
            <a:off x="463141" y="1816932"/>
            <a:ext cx="5065789" cy="36643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200"/>
              </a:spcAft>
              <a:buNone/>
            </a:pPr>
            <a:r>
              <a:rPr lang="es-MX" b="1" dirty="0">
                <a:latin typeface="+mj-lt"/>
              </a:rPr>
              <a:t>Lavado de Rutina:</a:t>
            </a:r>
          </a:p>
          <a:p>
            <a:pPr marL="685800">
              <a:spcAft>
                <a:spcPts val="200"/>
              </a:spcAft>
            </a:pPr>
            <a:r>
              <a:rPr lang="es-MX" sz="2400" b="1" dirty="0">
                <a:latin typeface="+mj-lt"/>
              </a:rPr>
              <a:t>Use una estación de lavado de ojos</a:t>
            </a:r>
          </a:p>
          <a:p>
            <a:pPr marL="457200" indent="0">
              <a:spcAft>
                <a:spcPts val="200"/>
              </a:spcAft>
              <a:buNone/>
            </a:pPr>
            <a:endParaRPr lang="es-MX" sz="2400" b="1" dirty="0">
              <a:latin typeface="+mj-lt"/>
            </a:endParaRPr>
          </a:p>
          <a:p>
            <a:pPr marL="0" indent="0">
              <a:spcAft>
                <a:spcPts val="200"/>
              </a:spcAft>
              <a:buNone/>
            </a:pPr>
            <a:r>
              <a:rPr lang="es-MX" b="1" dirty="0">
                <a:latin typeface="+mj-lt"/>
              </a:rPr>
              <a:t>Emergencia:</a:t>
            </a:r>
          </a:p>
          <a:p>
            <a:pPr marL="685800">
              <a:spcAft>
                <a:spcPts val="200"/>
              </a:spcAft>
            </a:pPr>
            <a:r>
              <a:rPr lang="es-MX" sz="2400" b="1" dirty="0">
                <a:latin typeface="+mj-lt"/>
              </a:rPr>
              <a:t>Use la fuente de agua limpia mas cercana como un arroyo, lago, o estanque</a:t>
            </a:r>
          </a:p>
        </p:txBody>
      </p:sp>
    </p:spTree>
    <p:extLst>
      <p:ext uri="{BB962C8B-B14F-4D97-AF65-F5344CB8AC3E}">
        <p14:creationId xmlns:p14="http://schemas.microsoft.com/office/powerpoint/2010/main" val="2899008713"/>
      </p:ext>
    </p:extLst>
  </p:cSld>
  <p:clrMapOvr>
    <a:masterClrMapping/>
  </p:clrMapOvr>
  <mc:AlternateContent xmlns:mc="http://schemas.openxmlformats.org/markup-compatibility/2006" xmlns:p14="http://schemas.microsoft.com/office/powerpoint/2010/main">
    <mc:Choice Requires="p14">
      <p:transition spd="slow" p14:dur="2000" advTm="27020"/>
    </mc:Choice>
    <mc:Fallback xmlns="">
      <p:transition spd="slow" advTm="2702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031A7-55C4-4336-99C5-0198EC120BD8}"/>
              </a:ext>
            </a:extLst>
          </p:cNvPr>
          <p:cNvSpPr>
            <a:spLocks noGrp="1"/>
          </p:cNvSpPr>
          <p:nvPr>
            <p:ph type="title"/>
          </p:nvPr>
        </p:nvSpPr>
        <p:spPr>
          <a:xfrm>
            <a:off x="1040662" y="1055461"/>
            <a:ext cx="10110676" cy="2658139"/>
          </a:xfrm>
          <a:ln w="57150">
            <a:solidFill>
              <a:srgbClr val="0A9C4B"/>
            </a:solidFill>
          </a:ln>
        </p:spPr>
        <p:txBody>
          <a:bodyPr>
            <a:noAutofit/>
          </a:bodyPr>
          <a:lstStyle/>
          <a:p>
            <a:pPr algn="ctr"/>
            <a:br>
              <a:rPr lang="en-US" sz="4000" dirty="0"/>
            </a:br>
            <a:r>
              <a:rPr lang="es-ES" sz="4000" dirty="0"/>
              <a:t>Usted tiene derecho a solicitar que esta información se le presente de una manera que usted entienda, como por medio de un traductor. </a:t>
            </a:r>
            <a:br>
              <a:rPr lang="en-US" sz="4000" dirty="0"/>
            </a:br>
            <a:r>
              <a:rPr lang="en-US" sz="4000" dirty="0"/>
              <a:t> </a:t>
            </a:r>
            <a:endParaRPr lang="en-US" sz="4000" b="1" dirty="0">
              <a:solidFill>
                <a:schemeClr val="tx1"/>
              </a:solidFill>
            </a:endParaRPr>
          </a:p>
        </p:txBody>
      </p:sp>
    </p:spTree>
    <p:extLst>
      <p:ext uri="{BB962C8B-B14F-4D97-AF65-F5344CB8AC3E}">
        <p14:creationId xmlns:p14="http://schemas.microsoft.com/office/powerpoint/2010/main" val="2682035938"/>
      </p:ext>
    </p:extLst>
  </p:cSld>
  <p:clrMapOvr>
    <a:masterClrMapping/>
  </p:clrMapOvr>
  <mc:AlternateContent xmlns:mc="http://schemas.openxmlformats.org/markup-compatibility/2006" xmlns:p14="http://schemas.microsoft.com/office/powerpoint/2010/main">
    <mc:Choice Requires="p14">
      <p:transition spd="slow" p14:dur="2000" advTm="12194"/>
    </mc:Choice>
    <mc:Fallback xmlns="">
      <p:transition spd="slow" advTm="12194"/>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99EC17-E016-44D4-B4DB-6B31070A252E}"/>
              </a:ext>
            </a:extLst>
          </p:cNvPr>
          <p:cNvSpPr>
            <a:spLocks noGrp="1"/>
          </p:cNvSpPr>
          <p:nvPr>
            <p:ph type="title"/>
          </p:nvPr>
        </p:nvSpPr>
        <p:spPr>
          <a:xfrm>
            <a:off x="1260778" y="1227720"/>
            <a:ext cx="10515600" cy="1298414"/>
          </a:xfrm>
        </p:spPr>
        <p:txBody>
          <a:bodyPr>
            <a:normAutofit/>
          </a:bodyPr>
          <a:lstStyle/>
          <a:p>
            <a:r>
              <a:rPr lang="es-MX" sz="4800" dirty="0"/>
              <a:t>La Etiqueta de Pesticidas</a:t>
            </a:r>
            <a:endParaRPr lang="en-US" sz="4800" dirty="0"/>
          </a:p>
        </p:txBody>
      </p:sp>
    </p:spTree>
    <p:extLst>
      <p:ext uri="{BB962C8B-B14F-4D97-AF65-F5344CB8AC3E}">
        <p14:creationId xmlns:p14="http://schemas.microsoft.com/office/powerpoint/2010/main" val="2228045458"/>
      </p:ext>
    </p:extLst>
  </p:cSld>
  <p:clrMapOvr>
    <a:masterClrMapping/>
  </p:clrMapOvr>
  <mc:AlternateContent xmlns:mc="http://schemas.openxmlformats.org/markup-compatibility/2006" xmlns:p14="http://schemas.microsoft.com/office/powerpoint/2010/main">
    <mc:Choice Requires="p14">
      <p:transition spd="slow" p14:dur="2000" advTm="6723"/>
    </mc:Choice>
    <mc:Fallback xmlns="">
      <p:transition spd="slow" advTm="672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85800" y="255183"/>
            <a:ext cx="10515600" cy="871981"/>
          </a:xfrm>
          <a:ln>
            <a:noFill/>
          </a:ln>
        </p:spPr>
        <p:txBody>
          <a:bodyPr>
            <a:normAutofit/>
          </a:bodyPr>
          <a:lstStyle/>
          <a:p>
            <a:r>
              <a:rPr lang="es-MX" b="1" dirty="0"/>
              <a:t>Etiquetas de Pesticidas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91879" y="1441351"/>
            <a:ext cx="6948873"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Sepa</a:t>
            </a:r>
            <a:r>
              <a:rPr lang="es-MX" sz="2600" dirty="0">
                <a:latin typeface="+mj-lt"/>
              </a:rPr>
              <a:t> como usar cada pesticida correctamente.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91879" y="3004975"/>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Siga</a:t>
            </a:r>
            <a:r>
              <a:rPr lang="es-MX" sz="2600" dirty="0">
                <a:latin typeface="+mj-lt"/>
              </a:rPr>
              <a:t> las instrucciones de la etiqueta.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91879" y="4568599"/>
            <a:ext cx="6948873"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Acceso</a:t>
            </a:r>
            <a:r>
              <a:rPr lang="es-MX" sz="2600" dirty="0">
                <a:latin typeface="+mj-lt"/>
              </a:rPr>
              <a:t> a la etiqueta en todo momento.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04672" y="1634683"/>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5632" y="4842703"/>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62584" y="3250123"/>
            <a:ext cx="810768" cy="810768"/>
          </a:xfrm>
          <a:prstGeom prst="rect">
            <a:avLst/>
          </a:prstGeom>
        </p:spPr>
      </p:pic>
      <p:pic>
        <p:nvPicPr>
          <p:cNvPr id="10" name="Picture 9" descr="A picture containing grass, outdoor, tree, person&#10;&#10;Description automatically generated">
            <a:extLst>
              <a:ext uri="{FF2B5EF4-FFF2-40B4-BE49-F238E27FC236}">
                <a16:creationId xmlns:a16="http://schemas.microsoft.com/office/drawing/2014/main" id="{6C3B27B4-5471-41EB-B452-3A71DDB8AEA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811457" y="879677"/>
            <a:ext cx="4126009" cy="528518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24973210"/>
      </p:ext>
    </p:extLst>
  </p:cSld>
  <p:clrMapOvr>
    <a:masterClrMapping/>
  </p:clrMapOvr>
  <mc:AlternateContent xmlns:mc="http://schemas.openxmlformats.org/markup-compatibility/2006" xmlns:p14="http://schemas.microsoft.com/office/powerpoint/2010/main">
    <mc:Choice Requires="p14">
      <p:transition spd="slow" p14:dur="2000" advTm="33514"/>
    </mc:Choice>
    <mc:Fallback xmlns="">
      <p:transition spd="slow" advTm="33514"/>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ECF64E72-7C22-4DA1-8D98-C84D4D3E88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42927" y="0"/>
            <a:ext cx="5849073" cy="6858000"/>
          </a:xfrm>
          <a:prstGeom prst="rect">
            <a:avLst/>
          </a:prstGeom>
          <a:ln>
            <a:noFill/>
          </a:ln>
        </p:spPr>
      </p:pic>
      <p:sp>
        <p:nvSpPr>
          <p:cNvPr id="9" name="Rectangle 8">
            <a:extLst>
              <a:ext uri="{FF2B5EF4-FFF2-40B4-BE49-F238E27FC236}">
                <a16:creationId xmlns:a16="http://schemas.microsoft.com/office/drawing/2014/main" id="{73E8A2E1-EF54-4E70-96BD-E620FA5D8273}"/>
              </a:ext>
            </a:extLst>
          </p:cNvPr>
          <p:cNvSpPr/>
          <p:nvPr/>
        </p:nvSpPr>
        <p:spPr>
          <a:xfrm>
            <a:off x="374904" y="1895628"/>
            <a:ext cx="4798980" cy="3402363"/>
          </a:xfrm>
          <a:prstGeom prst="rect">
            <a:avLst/>
          </a:prstGeom>
        </p:spPr>
        <p:txBody>
          <a:bodyPr vert="horz" lIns="91440" tIns="45720" rIns="91440" bIns="45720" rtlCol="0" anchor="t">
            <a:normAutofit/>
          </a:bodyPr>
          <a:lstStyle/>
          <a:p>
            <a:pPr lvl="0">
              <a:lnSpc>
                <a:spcPct val="90000"/>
              </a:lnSpc>
              <a:spcAft>
                <a:spcPts val="600"/>
              </a:spcAft>
            </a:pPr>
            <a:r>
              <a:rPr lang="es-MX" sz="2800" b="1" dirty="0">
                <a:latin typeface="+mj-lt"/>
              </a:rPr>
              <a:t>Etiqueta:</a:t>
            </a:r>
            <a:br>
              <a:rPr lang="es-MX" sz="2800" u="sng" dirty="0">
                <a:latin typeface="+mj-lt"/>
              </a:rPr>
            </a:br>
            <a:endParaRPr lang="es-MX" sz="2800" u="sng" dirty="0">
              <a:latin typeface="+mj-lt"/>
            </a:endParaRPr>
          </a:p>
          <a:p>
            <a:pPr marL="396875" lvl="0" indent="-228600">
              <a:lnSpc>
                <a:spcPct val="90000"/>
              </a:lnSpc>
              <a:spcAft>
                <a:spcPts val="1800"/>
              </a:spcAft>
              <a:buFont typeface="Arial" panose="020B0604020202020204" pitchFamily="34" charset="0"/>
              <a:buChar char="•"/>
            </a:pPr>
            <a:r>
              <a:rPr lang="es-MX" sz="2400" b="1" dirty="0">
                <a:latin typeface="+mj-lt"/>
              </a:rPr>
              <a:t>Proporciona información sobre el uso seguro y efectivo</a:t>
            </a:r>
          </a:p>
          <a:p>
            <a:pPr marL="396875" lvl="0" indent="-228600">
              <a:lnSpc>
                <a:spcPct val="90000"/>
              </a:lnSpc>
              <a:spcAft>
                <a:spcPts val="1800"/>
              </a:spcAft>
              <a:buFont typeface="Arial" panose="020B0604020202020204" pitchFamily="34" charset="0"/>
              <a:buChar char="•"/>
            </a:pPr>
            <a:r>
              <a:rPr lang="es-MX" sz="2400" b="1" dirty="0">
                <a:latin typeface="+mj-lt"/>
              </a:rPr>
              <a:t>Siga todas las direcciones de la etiqueta</a:t>
            </a:r>
          </a:p>
          <a:p>
            <a:pPr marL="396875" lvl="0" indent="-228600">
              <a:lnSpc>
                <a:spcPct val="90000"/>
              </a:lnSpc>
              <a:spcAft>
                <a:spcPts val="1800"/>
              </a:spcAft>
              <a:buFont typeface="Arial" panose="020B0604020202020204" pitchFamily="34" charset="0"/>
              <a:buChar char="•"/>
            </a:pPr>
            <a:r>
              <a:rPr lang="es-MX" sz="2400" b="1" dirty="0">
                <a:latin typeface="+mj-lt"/>
              </a:rPr>
              <a:t>La etiqueta es la ley</a:t>
            </a:r>
          </a:p>
        </p:txBody>
      </p:sp>
      <p:sp>
        <p:nvSpPr>
          <p:cNvPr id="13" name="Title 1">
            <a:extLst>
              <a:ext uri="{FF2B5EF4-FFF2-40B4-BE49-F238E27FC236}">
                <a16:creationId xmlns:a16="http://schemas.microsoft.com/office/drawing/2014/main" id="{A8A75231-173C-4D76-80E7-AC5F51D8394C}"/>
              </a:ext>
            </a:extLst>
          </p:cNvPr>
          <p:cNvSpPr>
            <a:spLocks noGrp="1"/>
          </p:cNvSpPr>
          <p:nvPr>
            <p:ph type="title"/>
          </p:nvPr>
        </p:nvSpPr>
        <p:spPr>
          <a:xfrm>
            <a:off x="374904" y="389498"/>
            <a:ext cx="10515600" cy="871981"/>
          </a:xfrm>
          <a:ln>
            <a:noFill/>
          </a:ln>
        </p:spPr>
        <p:txBody>
          <a:bodyPr>
            <a:normAutofit/>
          </a:bodyPr>
          <a:lstStyle/>
          <a:p>
            <a:r>
              <a:rPr lang="es-MX" sz="5400" b="1" dirty="0"/>
              <a:t>Etiquetas de Pesticidas</a:t>
            </a:r>
            <a:endParaRPr lang="en-US" b="1" dirty="0"/>
          </a:p>
        </p:txBody>
      </p:sp>
    </p:spTree>
    <p:extLst>
      <p:ext uri="{BB962C8B-B14F-4D97-AF65-F5344CB8AC3E}">
        <p14:creationId xmlns:p14="http://schemas.microsoft.com/office/powerpoint/2010/main" val="1188994225"/>
      </p:ext>
    </p:extLst>
  </p:cSld>
  <p:clrMapOvr>
    <a:masterClrMapping/>
  </p:clrMapOvr>
  <mc:AlternateContent xmlns:mc="http://schemas.openxmlformats.org/markup-compatibility/2006" xmlns:p14="http://schemas.microsoft.com/office/powerpoint/2010/main">
    <mc:Choice Requires="p14">
      <p:transition spd="slow" p14:dur="2000" advTm="44519"/>
    </mc:Choice>
    <mc:Fallback xmlns="">
      <p:transition spd="slow" advTm="44519"/>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85768" y="279166"/>
            <a:ext cx="10515600" cy="1009651"/>
          </a:xfrm>
          <a:ln>
            <a:noFill/>
          </a:ln>
        </p:spPr>
        <p:txBody>
          <a:bodyPr>
            <a:normAutofit/>
          </a:bodyPr>
          <a:lstStyle/>
          <a:p>
            <a:r>
              <a:rPr lang="es-MX" b="1" dirty="0"/>
              <a:t>Instrucciones del Supervisor</a:t>
            </a:r>
            <a:endParaRPr lang="en-US" b="1" dirty="0"/>
          </a:p>
        </p:txBody>
      </p:sp>
      <p:grpSp>
        <p:nvGrpSpPr>
          <p:cNvPr id="9" name="Group 8">
            <a:extLst>
              <a:ext uri="{FF2B5EF4-FFF2-40B4-BE49-F238E27FC236}">
                <a16:creationId xmlns:a16="http://schemas.microsoft.com/office/drawing/2014/main" id="{CE040B71-5431-4D45-8A76-63FD6BDA890B}"/>
              </a:ext>
            </a:extLst>
          </p:cNvPr>
          <p:cNvGrpSpPr/>
          <p:nvPr/>
        </p:nvGrpSpPr>
        <p:grpSpPr>
          <a:xfrm>
            <a:off x="838200" y="1792225"/>
            <a:ext cx="5257800" cy="1154535"/>
            <a:chOff x="838200" y="1792225"/>
            <a:chExt cx="5257800" cy="1154535"/>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792225"/>
              <a:ext cx="5257800" cy="1154535"/>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Conozca</a:t>
              </a:r>
              <a:r>
                <a:rPr lang="es-MX" sz="2400" dirty="0">
                  <a:latin typeface="+mj-lt"/>
                </a:rPr>
                <a:t> su sitio.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921765"/>
              <a:ext cx="810768" cy="810768"/>
            </a:xfrm>
            <a:prstGeom prst="rect">
              <a:avLst/>
            </a:prstGeom>
          </p:spPr>
        </p:pic>
      </p:grpSp>
      <p:grpSp>
        <p:nvGrpSpPr>
          <p:cNvPr id="12" name="Group 11">
            <a:extLst>
              <a:ext uri="{FF2B5EF4-FFF2-40B4-BE49-F238E27FC236}">
                <a16:creationId xmlns:a16="http://schemas.microsoft.com/office/drawing/2014/main" id="{3D2786B7-72B9-4772-9FF9-BFB4E584B40F}"/>
              </a:ext>
            </a:extLst>
          </p:cNvPr>
          <p:cNvGrpSpPr/>
          <p:nvPr/>
        </p:nvGrpSpPr>
        <p:grpSpPr>
          <a:xfrm>
            <a:off x="838200" y="4842616"/>
            <a:ext cx="5257800" cy="1231392"/>
            <a:chOff x="838200" y="4842616"/>
            <a:chExt cx="5257800" cy="1231392"/>
          </a:xfrm>
        </p:grpSpPr>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842616"/>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Conozca</a:t>
              </a:r>
              <a:r>
                <a:rPr lang="es-MX" sz="2400" dirty="0">
                  <a:latin typeface="+mj-lt"/>
                </a:rPr>
                <a:t> cualquier precaución de antemano.</a:t>
              </a:r>
            </a:p>
          </p:txBody>
        </p:sp>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5129785"/>
              <a:ext cx="810768" cy="810768"/>
            </a:xfrm>
            <a:prstGeom prst="rect">
              <a:avLst/>
            </a:prstGeom>
          </p:spPr>
        </p:pic>
      </p:grpSp>
      <p:grpSp>
        <p:nvGrpSpPr>
          <p:cNvPr id="10" name="Group 9">
            <a:extLst>
              <a:ext uri="{FF2B5EF4-FFF2-40B4-BE49-F238E27FC236}">
                <a16:creationId xmlns:a16="http://schemas.microsoft.com/office/drawing/2014/main" id="{EC170816-1199-4F8C-86ED-CDEE5796CF89}"/>
              </a:ext>
            </a:extLst>
          </p:cNvPr>
          <p:cNvGrpSpPr/>
          <p:nvPr/>
        </p:nvGrpSpPr>
        <p:grpSpPr>
          <a:xfrm>
            <a:off x="838200" y="3278992"/>
            <a:ext cx="5257800" cy="1231392"/>
            <a:chOff x="838200" y="3355849"/>
            <a:chExt cx="5257800" cy="1231392"/>
          </a:xfrm>
        </p:grpSpPr>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355849"/>
              <a:ext cx="525780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Conozca</a:t>
              </a:r>
              <a:r>
                <a:rPr lang="es-MX" sz="2400" dirty="0">
                  <a:latin typeface="+mj-lt"/>
                </a:rPr>
                <a:t> como usar el equipo y método de aplicación.</a:t>
              </a:r>
            </a:p>
          </p:txBody>
        </p:sp>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537205"/>
              <a:ext cx="810768" cy="810768"/>
            </a:xfrm>
            <a:prstGeom prst="rect">
              <a:avLst/>
            </a:prstGeom>
          </p:spPr>
        </p:pic>
      </p:grpSp>
      <p:pic>
        <p:nvPicPr>
          <p:cNvPr id="14" name="Picture 13" descr="A picture containing outdoor, ground, truck, person&#10;&#10;Description automatically generated">
            <a:extLst>
              <a:ext uri="{FF2B5EF4-FFF2-40B4-BE49-F238E27FC236}">
                <a16:creationId xmlns:a16="http://schemas.microsoft.com/office/drawing/2014/main" id="{C2428F63-9AF6-4E5C-8F0E-BB812D150AE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414901" y="1288817"/>
            <a:ext cx="5263556" cy="511198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2437"/>
      </p:ext>
    </p:extLst>
  </p:cSld>
  <p:clrMapOvr>
    <a:masterClrMapping/>
  </p:clrMapOvr>
  <mc:AlternateContent xmlns:mc="http://schemas.openxmlformats.org/markup-compatibility/2006" xmlns:p14="http://schemas.microsoft.com/office/powerpoint/2010/main">
    <mc:Choice Requires="p14">
      <p:transition spd="slow" p14:dur="2000" advTm="29127"/>
    </mc:Choice>
    <mc:Fallback xmlns="">
      <p:transition spd="slow" advTm="2912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23A89-7739-4B5A-A7E2-25A0D868DE6B}"/>
              </a:ext>
            </a:extLst>
          </p:cNvPr>
          <p:cNvSpPr>
            <a:spLocks noGrp="1"/>
          </p:cNvSpPr>
          <p:nvPr>
            <p:ph type="title"/>
          </p:nvPr>
        </p:nvSpPr>
        <p:spPr>
          <a:xfrm>
            <a:off x="477222" y="283287"/>
            <a:ext cx="10515600" cy="864703"/>
          </a:xfrm>
        </p:spPr>
        <p:txBody>
          <a:bodyPr>
            <a:normAutofit/>
          </a:bodyPr>
          <a:lstStyle/>
          <a:p>
            <a:pPr>
              <a:lnSpc>
                <a:spcPct val="90000"/>
              </a:lnSpc>
              <a:spcBef>
                <a:spcPct val="0"/>
              </a:spcBef>
              <a:spcAft>
                <a:spcPts val="600"/>
              </a:spcAft>
            </a:pPr>
            <a:r>
              <a:rPr lang="es-MX" sz="5400" dirty="0">
                <a:latin typeface="+mj-lt"/>
                <a:ea typeface="+mj-ea"/>
                <a:cs typeface="+mj-cs"/>
              </a:rPr>
              <a:t>Etiquetas de Pesticidas</a:t>
            </a:r>
          </a:p>
        </p:txBody>
      </p:sp>
      <p:pic>
        <p:nvPicPr>
          <p:cNvPr id="14" name="Picture 13" descr="Graphical user interface, text, application&#10;&#10;Description automatically generated">
            <a:extLst>
              <a:ext uri="{FF2B5EF4-FFF2-40B4-BE49-F238E27FC236}">
                <a16:creationId xmlns:a16="http://schemas.microsoft.com/office/drawing/2014/main" id="{588C0E37-2797-43F0-A8A1-4F3978CA4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383" y="1241967"/>
            <a:ext cx="11652068" cy="4374066"/>
          </a:xfrm>
          <a:prstGeom prst="rect">
            <a:avLst/>
          </a:prstGeom>
        </p:spPr>
      </p:pic>
    </p:spTree>
    <p:extLst>
      <p:ext uri="{BB962C8B-B14F-4D97-AF65-F5344CB8AC3E}">
        <p14:creationId xmlns:p14="http://schemas.microsoft.com/office/powerpoint/2010/main" val="4170712229"/>
      </p:ext>
    </p:extLst>
  </p:cSld>
  <p:clrMapOvr>
    <a:masterClrMapping/>
  </p:clrMapOvr>
  <mc:AlternateContent xmlns:mc="http://schemas.openxmlformats.org/markup-compatibility/2006" xmlns:p14="http://schemas.microsoft.com/office/powerpoint/2010/main">
    <mc:Choice Requires="p14">
      <p:transition spd="slow" p14:dur="2000" advTm="59434"/>
    </mc:Choice>
    <mc:Fallback xmlns="">
      <p:transition spd="slow" advTm="5943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B41744D5-DDA4-80EF-5266-065C26D7F0A8}"/>
              </a:ext>
            </a:extLst>
          </p:cNvPr>
          <p:cNvPicPr>
            <a:picLocks noChangeAspect="1"/>
          </p:cNvPicPr>
          <p:nvPr/>
        </p:nvPicPr>
        <p:blipFill>
          <a:blip r:embed="rId3"/>
          <a:stretch>
            <a:fillRect/>
          </a:stretch>
        </p:blipFill>
        <p:spPr>
          <a:xfrm>
            <a:off x="6077555" y="1016000"/>
            <a:ext cx="5872821" cy="5585450"/>
          </a:xfrm>
          <a:prstGeom prst="rect">
            <a:avLst/>
          </a:prstGeom>
        </p:spPr>
      </p:pic>
      <p:sp>
        <p:nvSpPr>
          <p:cNvPr id="6" name="Freeform: Shape 5">
            <a:extLst>
              <a:ext uri="{FF2B5EF4-FFF2-40B4-BE49-F238E27FC236}">
                <a16:creationId xmlns:a16="http://schemas.microsoft.com/office/drawing/2014/main" id="{4129BC6D-861A-487E-8FD5-2C74ACADC4AA}"/>
              </a:ext>
            </a:extLst>
          </p:cNvPr>
          <p:cNvSpPr/>
          <p:nvPr/>
        </p:nvSpPr>
        <p:spPr>
          <a:xfrm>
            <a:off x="699954" y="1980979"/>
            <a:ext cx="3184396" cy="1059934"/>
          </a:xfrm>
          <a:custGeom>
            <a:avLst/>
            <a:gdLst>
              <a:gd name="connsiteX0" fmla="*/ 0 w 3184396"/>
              <a:gd name="connsiteY0" fmla="*/ 259244 h 1555430"/>
              <a:gd name="connsiteX1" fmla="*/ 259244 w 3184396"/>
              <a:gd name="connsiteY1" fmla="*/ 0 h 1555430"/>
              <a:gd name="connsiteX2" fmla="*/ 2925152 w 3184396"/>
              <a:gd name="connsiteY2" fmla="*/ 0 h 1555430"/>
              <a:gd name="connsiteX3" fmla="*/ 3184396 w 3184396"/>
              <a:gd name="connsiteY3" fmla="*/ 259244 h 1555430"/>
              <a:gd name="connsiteX4" fmla="*/ 3184396 w 3184396"/>
              <a:gd name="connsiteY4" fmla="*/ 1296186 h 1555430"/>
              <a:gd name="connsiteX5" fmla="*/ 2925152 w 3184396"/>
              <a:gd name="connsiteY5" fmla="*/ 1555430 h 1555430"/>
              <a:gd name="connsiteX6" fmla="*/ 259244 w 3184396"/>
              <a:gd name="connsiteY6" fmla="*/ 1555430 h 1555430"/>
              <a:gd name="connsiteX7" fmla="*/ 0 w 3184396"/>
              <a:gd name="connsiteY7" fmla="*/ 1296186 h 1555430"/>
              <a:gd name="connsiteX8" fmla="*/ 0 w 3184396"/>
              <a:gd name="connsiteY8" fmla="*/ 259244 h 155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84396" h="1555430">
                <a:moveTo>
                  <a:pt x="0" y="259244"/>
                </a:moveTo>
                <a:cubicBezTo>
                  <a:pt x="0" y="116067"/>
                  <a:pt x="116067" y="0"/>
                  <a:pt x="259244" y="0"/>
                </a:cubicBezTo>
                <a:lnTo>
                  <a:pt x="2925152" y="0"/>
                </a:lnTo>
                <a:cubicBezTo>
                  <a:pt x="3068329" y="0"/>
                  <a:pt x="3184396" y="116067"/>
                  <a:pt x="3184396" y="259244"/>
                </a:cubicBezTo>
                <a:lnTo>
                  <a:pt x="3184396" y="1296186"/>
                </a:lnTo>
                <a:cubicBezTo>
                  <a:pt x="3184396" y="1439363"/>
                  <a:pt x="3068329" y="1555430"/>
                  <a:pt x="2925152" y="1555430"/>
                </a:cubicBezTo>
                <a:lnTo>
                  <a:pt x="259244" y="1555430"/>
                </a:lnTo>
                <a:cubicBezTo>
                  <a:pt x="116067" y="1555430"/>
                  <a:pt x="0" y="1439363"/>
                  <a:pt x="0" y="1296186"/>
                </a:cubicBezTo>
                <a:lnTo>
                  <a:pt x="0" y="259244"/>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82610" tIns="129270" rIns="182610" bIns="129270" numCol="1" spcCol="1270" anchor="ctr" anchorCtr="0">
            <a:noAutofit/>
          </a:bodyPr>
          <a:lstStyle/>
          <a:p>
            <a:pPr marL="800100" lvl="0" indent="0" algn="l" defTabSz="628650">
              <a:lnSpc>
                <a:spcPct val="90000"/>
              </a:lnSpc>
              <a:spcBef>
                <a:spcPct val="0"/>
              </a:spcBef>
              <a:spcAft>
                <a:spcPct val="35000"/>
              </a:spcAft>
              <a:buNone/>
            </a:pPr>
            <a:r>
              <a:rPr lang="en-US" sz="2800" kern="1200" dirty="0" err="1">
                <a:latin typeface="+mj-lt"/>
              </a:rPr>
              <a:t>Nombre</a:t>
            </a:r>
            <a:r>
              <a:rPr lang="en-US" sz="2800" kern="1200" dirty="0">
                <a:latin typeface="+mj-lt"/>
              </a:rPr>
              <a:t> de</a:t>
            </a:r>
            <a:r>
              <a:rPr lang="en-US" sz="2800" dirty="0">
                <a:latin typeface="+mj-lt"/>
              </a:rPr>
              <a:t> Marca</a:t>
            </a:r>
            <a:endParaRPr lang="en-US" sz="2800" kern="1200" dirty="0">
              <a:latin typeface="+mj-lt"/>
            </a:endParaRPr>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26763" y="2170266"/>
            <a:ext cx="673777" cy="673777"/>
          </a:xfrm>
          <a:prstGeom prst="rect">
            <a:avLst/>
          </a:prstGeom>
        </p:spPr>
      </p:pic>
      <p:sp>
        <p:nvSpPr>
          <p:cNvPr id="8" name="Oval 7">
            <a:extLst>
              <a:ext uri="{FF2B5EF4-FFF2-40B4-BE49-F238E27FC236}">
                <a16:creationId xmlns:a16="http://schemas.microsoft.com/office/drawing/2014/main" id="{1DE9EF24-8BE1-4017-9D63-2618E583EB3C}"/>
              </a:ext>
            </a:extLst>
          </p:cNvPr>
          <p:cNvSpPr/>
          <p:nvPr/>
        </p:nvSpPr>
        <p:spPr>
          <a:xfrm>
            <a:off x="5918227" y="1514847"/>
            <a:ext cx="5872821" cy="17449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7DC1BCEB-E64F-4924-9ED0-B77F855F91D3}"/>
              </a:ext>
            </a:extLst>
          </p:cNvPr>
          <p:cNvSpPr/>
          <p:nvPr/>
        </p:nvSpPr>
        <p:spPr>
          <a:xfrm>
            <a:off x="6496540" y="5888760"/>
            <a:ext cx="2274927" cy="64532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B1A3DA5-A383-4C91-A3A3-D8CB894F1712}"/>
              </a:ext>
            </a:extLst>
          </p:cNvPr>
          <p:cNvSpPr/>
          <p:nvPr/>
        </p:nvSpPr>
        <p:spPr>
          <a:xfrm>
            <a:off x="671983" y="4540098"/>
            <a:ext cx="3164020" cy="1334663"/>
          </a:xfrm>
          <a:custGeom>
            <a:avLst/>
            <a:gdLst>
              <a:gd name="connsiteX0" fmla="*/ 0 w 3164020"/>
              <a:gd name="connsiteY0" fmla="*/ 307327 h 1843926"/>
              <a:gd name="connsiteX1" fmla="*/ 307327 w 3164020"/>
              <a:gd name="connsiteY1" fmla="*/ 0 h 1843926"/>
              <a:gd name="connsiteX2" fmla="*/ 2856693 w 3164020"/>
              <a:gd name="connsiteY2" fmla="*/ 0 h 1843926"/>
              <a:gd name="connsiteX3" fmla="*/ 3164020 w 3164020"/>
              <a:gd name="connsiteY3" fmla="*/ 307327 h 1843926"/>
              <a:gd name="connsiteX4" fmla="*/ 3164020 w 3164020"/>
              <a:gd name="connsiteY4" fmla="*/ 1536599 h 1843926"/>
              <a:gd name="connsiteX5" fmla="*/ 2856693 w 3164020"/>
              <a:gd name="connsiteY5" fmla="*/ 1843926 h 1843926"/>
              <a:gd name="connsiteX6" fmla="*/ 307327 w 3164020"/>
              <a:gd name="connsiteY6" fmla="*/ 1843926 h 1843926"/>
              <a:gd name="connsiteX7" fmla="*/ 0 w 3164020"/>
              <a:gd name="connsiteY7" fmla="*/ 1536599 h 1843926"/>
              <a:gd name="connsiteX8" fmla="*/ 0 w 3164020"/>
              <a:gd name="connsiteY8" fmla="*/ 307327 h 184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4020" h="1843926">
                <a:moveTo>
                  <a:pt x="0" y="307327"/>
                </a:moveTo>
                <a:cubicBezTo>
                  <a:pt x="0" y="137595"/>
                  <a:pt x="137595" y="0"/>
                  <a:pt x="307327" y="0"/>
                </a:cubicBezTo>
                <a:lnTo>
                  <a:pt x="2856693" y="0"/>
                </a:lnTo>
                <a:cubicBezTo>
                  <a:pt x="3026425" y="0"/>
                  <a:pt x="3164020" y="137595"/>
                  <a:pt x="3164020" y="307327"/>
                </a:cubicBezTo>
                <a:lnTo>
                  <a:pt x="3164020" y="1536599"/>
                </a:lnTo>
                <a:cubicBezTo>
                  <a:pt x="3164020" y="1706331"/>
                  <a:pt x="3026425" y="1843926"/>
                  <a:pt x="2856693" y="1843926"/>
                </a:cubicBezTo>
                <a:lnTo>
                  <a:pt x="307327" y="1843926"/>
                </a:lnTo>
                <a:cubicBezTo>
                  <a:pt x="137595" y="1843926"/>
                  <a:pt x="0" y="1706331"/>
                  <a:pt x="0" y="1536599"/>
                </a:cubicBezTo>
                <a:lnTo>
                  <a:pt x="0" y="3073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96693" tIns="143353" rIns="196693" bIns="143353" numCol="1" spcCol="1270" anchor="ctr" anchorCtr="0">
            <a:noAutofit/>
          </a:bodyPr>
          <a:lstStyle/>
          <a:p>
            <a:pPr marL="800100" defTabSz="1244600">
              <a:lnSpc>
                <a:spcPct val="90000"/>
              </a:lnSpc>
              <a:spcBef>
                <a:spcPct val="0"/>
              </a:spcBef>
              <a:spcAft>
                <a:spcPct val="35000"/>
              </a:spcAft>
            </a:pPr>
            <a:r>
              <a:rPr lang="en-US" sz="2800" kern="1200" dirty="0">
                <a:latin typeface="+mj-lt"/>
              </a:rPr>
              <a:t>N</a:t>
            </a:r>
            <a:r>
              <a:rPr lang="es-419" sz="2800" noProof="0" dirty="0">
                <a:latin typeface="+mj-lt"/>
              </a:rPr>
              <a:t>ú</a:t>
            </a:r>
            <a:r>
              <a:rPr lang="en-US" sz="2800" kern="1200" dirty="0" err="1">
                <a:latin typeface="+mj-lt"/>
              </a:rPr>
              <a:t>mero</a:t>
            </a:r>
            <a:r>
              <a:rPr lang="en-US" sz="2800" kern="1200" dirty="0">
                <a:latin typeface="+mj-lt"/>
              </a:rPr>
              <a:t> de </a:t>
            </a:r>
            <a:r>
              <a:rPr lang="en-US" sz="2800" kern="1200" dirty="0" err="1">
                <a:latin typeface="+mj-lt"/>
              </a:rPr>
              <a:t>Registro</a:t>
            </a:r>
            <a:r>
              <a:rPr lang="en-US" sz="2800" kern="1200" dirty="0">
                <a:latin typeface="+mj-lt"/>
              </a:rPr>
              <a:t> EPA</a:t>
            </a:r>
          </a:p>
        </p:txBody>
      </p:sp>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flipH="1">
            <a:off x="821487" y="4952041"/>
            <a:ext cx="673777" cy="673777"/>
          </a:xfrm>
          <a:prstGeom prst="rect">
            <a:avLst/>
          </a:prstGeom>
        </p:spPr>
      </p:pic>
      <p:sp>
        <p:nvSpPr>
          <p:cNvPr id="14" name="Title 4">
            <a:extLst>
              <a:ext uri="{FF2B5EF4-FFF2-40B4-BE49-F238E27FC236}">
                <a16:creationId xmlns:a16="http://schemas.microsoft.com/office/drawing/2014/main" id="{1C80FD34-9235-405B-8A1D-A86F0E0064C7}"/>
              </a:ext>
            </a:extLst>
          </p:cNvPr>
          <p:cNvSpPr>
            <a:spLocks noGrp="1"/>
          </p:cNvSpPr>
          <p:nvPr>
            <p:ph type="title"/>
          </p:nvPr>
        </p:nvSpPr>
        <p:spPr>
          <a:xfrm>
            <a:off x="228785" y="307585"/>
            <a:ext cx="10515600" cy="864703"/>
          </a:xfrm>
        </p:spPr>
        <p:txBody>
          <a:bodyPr/>
          <a:lstStyle/>
          <a:p>
            <a:r>
              <a:rPr lang="es-MX" dirty="0"/>
              <a:t>Etiquetas de Pesticidas</a:t>
            </a:r>
            <a:endParaRPr lang="en-US" dirty="0"/>
          </a:p>
        </p:txBody>
      </p:sp>
      <p:cxnSp>
        <p:nvCxnSpPr>
          <p:cNvPr id="18" name="Straight Arrow Connector 17">
            <a:extLst>
              <a:ext uri="{FF2B5EF4-FFF2-40B4-BE49-F238E27FC236}">
                <a16:creationId xmlns:a16="http://schemas.microsoft.com/office/drawing/2014/main" id="{D38F4F37-BE4A-43EF-970B-3C4CC6E05F4F}"/>
              </a:ext>
            </a:extLst>
          </p:cNvPr>
          <p:cNvCxnSpPr>
            <a:cxnSpLocks/>
          </p:cNvCxnSpPr>
          <p:nvPr/>
        </p:nvCxnSpPr>
        <p:spPr>
          <a:xfrm flipV="1">
            <a:off x="3836003" y="2607161"/>
            <a:ext cx="2726251" cy="334766"/>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FF23960-A135-4DD7-AC52-DF1794DB933F}"/>
              </a:ext>
            </a:extLst>
          </p:cNvPr>
          <p:cNvCxnSpPr>
            <a:cxnSpLocks/>
          </p:cNvCxnSpPr>
          <p:nvPr/>
        </p:nvCxnSpPr>
        <p:spPr>
          <a:xfrm>
            <a:off x="3836003" y="5570893"/>
            <a:ext cx="3144525" cy="510822"/>
          </a:xfrm>
          <a:prstGeom prst="straightConnector1">
            <a:avLst/>
          </a:prstGeom>
          <a:ln w="76200">
            <a:solidFill>
              <a:srgbClr val="00D05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6733001"/>
      </p:ext>
    </p:extLst>
  </p:cSld>
  <p:clrMapOvr>
    <a:masterClrMapping/>
  </p:clrMapOvr>
  <mc:AlternateContent xmlns:mc="http://schemas.openxmlformats.org/markup-compatibility/2006" xmlns:p14="http://schemas.microsoft.com/office/powerpoint/2010/main">
    <mc:Choice Requires="p14">
      <p:transition spd="slow" p14:dur="2000" advTm="35062"/>
    </mc:Choice>
    <mc:Fallback xmlns="">
      <p:transition spd="slow" advTm="35062"/>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7B04FBC-7981-4F4D-A6CF-3A51308F729A}"/>
              </a:ext>
            </a:extLst>
          </p:cNvPr>
          <p:cNvGrpSpPr/>
          <p:nvPr/>
        </p:nvGrpSpPr>
        <p:grpSpPr>
          <a:xfrm>
            <a:off x="519032" y="875672"/>
            <a:ext cx="6969784" cy="2619228"/>
            <a:chOff x="681082" y="1077699"/>
            <a:chExt cx="6676206" cy="2619228"/>
          </a:xfrm>
        </p:grpSpPr>
        <p:sp>
          <p:nvSpPr>
            <p:cNvPr id="6" name="Freeform: Shape 5">
              <a:extLst>
                <a:ext uri="{FF2B5EF4-FFF2-40B4-BE49-F238E27FC236}">
                  <a16:creationId xmlns:a16="http://schemas.microsoft.com/office/drawing/2014/main" id="{6F60263F-A597-41BA-8B26-02909FF90D7E}"/>
                </a:ext>
              </a:extLst>
            </p:cNvPr>
            <p:cNvSpPr/>
            <p:nvPr/>
          </p:nvSpPr>
          <p:spPr>
            <a:xfrm>
              <a:off x="3770152" y="1077699"/>
              <a:ext cx="3587136" cy="1231000"/>
            </a:xfrm>
            <a:custGeom>
              <a:avLst/>
              <a:gdLst>
                <a:gd name="connsiteX0" fmla="*/ 0 w 3465151"/>
                <a:gd name="connsiteY0" fmla="*/ 153875 h 1231000"/>
                <a:gd name="connsiteX1" fmla="*/ 2849651 w 3465151"/>
                <a:gd name="connsiteY1" fmla="*/ 153875 h 1231000"/>
                <a:gd name="connsiteX2" fmla="*/ 2849651 w 3465151"/>
                <a:gd name="connsiteY2" fmla="*/ 0 h 1231000"/>
                <a:gd name="connsiteX3" fmla="*/ 3465151 w 3465151"/>
                <a:gd name="connsiteY3" fmla="*/ 615500 h 1231000"/>
                <a:gd name="connsiteX4" fmla="*/ 2849651 w 3465151"/>
                <a:gd name="connsiteY4" fmla="*/ 1231000 h 1231000"/>
                <a:gd name="connsiteX5" fmla="*/ 2849651 w 3465151"/>
                <a:gd name="connsiteY5" fmla="*/ 1077125 h 1231000"/>
                <a:gd name="connsiteX6" fmla="*/ 0 w 3465151"/>
                <a:gd name="connsiteY6" fmla="*/ 1077125 h 1231000"/>
                <a:gd name="connsiteX7" fmla="*/ 0 w 3465151"/>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151" h="1231000">
                  <a:moveTo>
                    <a:pt x="0" y="153875"/>
                  </a:moveTo>
                  <a:lnTo>
                    <a:pt x="2849651" y="153875"/>
                  </a:lnTo>
                  <a:lnTo>
                    <a:pt x="2849651" y="0"/>
                  </a:lnTo>
                  <a:lnTo>
                    <a:pt x="3465151" y="615500"/>
                  </a:lnTo>
                  <a:lnTo>
                    <a:pt x="2849651" y="1231000"/>
                  </a:lnTo>
                  <a:lnTo>
                    <a:pt x="2849651"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0" lvl="0" indent="0">
                <a:buNone/>
              </a:pPr>
              <a:r>
                <a:rPr lang="es-AR" sz="2200" dirty="0">
                  <a:latin typeface="+mj-lt"/>
                </a:rPr>
                <a:t>  Extremadamente v</a:t>
              </a:r>
              <a:r>
                <a:rPr lang="es-AR" sz="2200" noProof="0" dirty="0" err="1">
                  <a:latin typeface="+mj-lt"/>
                </a:rPr>
                <a:t>enenoso</a:t>
              </a:r>
              <a:endParaRPr lang="es-AR" sz="2200" noProof="0" dirty="0">
                <a:latin typeface="+mj-lt"/>
              </a:endParaRPr>
            </a:p>
          </p:txBody>
        </p:sp>
        <p:sp>
          <p:nvSpPr>
            <p:cNvPr id="13" name="Freeform: Shape 12">
              <a:extLst>
                <a:ext uri="{FF2B5EF4-FFF2-40B4-BE49-F238E27FC236}">
                  <a16:creationId xmlns:a16="http://schemas.microsoft.com/office/drawing/2014/main" id="{8AECB646-10DA-428D-95FA-59CAF7778C5A}"/>
                </a:ext>
              </a:extLst>
            </p:cNvPr>
            <p:cNvSpPr/>
            <p:nvPr/>
          </p:nvSpPr>
          <p:spPr>
            <a:xfrm>
              <a:off x="681082" y="1210675"/>
              <a:ext cx="2968745" cy="965049"/>
            </a:xfrm>
            <a:custGeom>
              <a:avLst/>
              <a:gdLst>
                <a:gd name="connsiteX0" fmla="*/ 0 w 2718134"/>
                <a:gd name="connsiteY0" fmla="*/ 205171 h 1231000"/>
                <a:gd name="connsiteX1" fmla="*/ 205171 w 2718134"/>
                <a:gd name="connsiteY1" fmla="*/ 0 h 1231000"/>
                <a:gd name="connsiteX2" fmla="*/ 2512963 w 2718134"/>
                <a:gd name="connsiteY2" fmla="*/ 0 h 1231000"/>
                <a:gd name="connsiteX3" fmla="*/ 2718134 w 2718134"/>
                <a:gd name="connsiteY3" fmla="*/ 205171 h 1231000"/>
                <a:gd name="connsiteX4" fmla="*/ 2718134 w 2718134"/>
                <a:gd name="connsiteY4" fmla="*/ 1025829 h 1231000"/>
                <a:gd name="connsiteX5" fmla="*/ 2512963 w 2718134"/>
                <a:gd name="connsiteY5" fmla="*/ 1231000 h 1231000"/>
                <a:gd name="connsiteX6" fmla="*/ 205171 w 2718134"/>
                <a:gd name="connsiteY6" fmla="*/ 1231000 h 1231000"/>
                <a:gd name="connsiteX7" fmla="*/ 0 w 2718134"/>
                <a:gd name="connsiteY7" fmla="*/ 1025829 h 1231000"/>
                <a:gd name="connsiteX8" fmla="*/ 0 w 271813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18134" h="1231000">
                  <a:moveTo>
                    <a:pt x="0" y="205171"/>
                  </a:moveTo>
                  <a:cubicBezTo>
                    <a:pt x="0" y="91858"/>
                    <a:pt x="91858" y="0"/>
                    <a:pt x="205171" y="0"/>
                  </a:cubicBezTo>
                  <a:lnTo>
                    <a:pt x="2512963" y="0"/>
                  </a:lnTo>
                  <a:cubicBezTo>
                    <a:pt x="2626276" y="0"/>
                    <a:pt x="2718134" y="91858"/>
                    <a:pt x="2718134" y="205171"/>
                  </a:cubicBezTo>
                  <a:lnTo>
                    <a:pt x="2718134" y="1025829"/>
                  </a:lnTo>
                  <a:cubicBezTo>
                    <a:pt x="2718134" y="1139142"/>
                    <a:pt x="2626276" y="1231000"/>
                    <a:pt x="251296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85800" lvl="0" indent="0" algn="l" defTabSz="573088">
                <a:lnSpc>
                  <a:spcPct val="90000"/>
                </a:lnSpc>
                <a:spcBef>
                  <a:spcPct val="0"/>
                </a:spcBef>
                <a:spcAft>
                  <a:spcPct val="35000"/>
                </a:spcAft>
                <a:buNone/>
              </a:pPr>
              <a:r>
                <a:rPr lang="en-US" sz="2600" b="1" kern="1200" dirty="0">
                  <a:latin typeface="+mj-lt"/>
                </a:rPr>
                <a:t>PELIGRO-VENENO</a:t>
              </a:r>
            </a:p>
          </p:txBody>
        </p:sp>
        <p:sp>
          <p:nvSpPr>
            <p:cNvPr id="16" name="Freeform: Shape 15">
              <a:extLst>
                <a:ext uri="{FF2B5EF4-FFF2-40B4-BE49-F238E27FC236}">
                  <a16:creationId xmlns:a16="http://schemas.microsoft.com/office/drawing/2014/main" id="{083CDCFE-1A5C-4885-B5A6-0891E92099F3}"/>
                </a:ext>
              </a:extLst>
            </p:cNvPr>
            <p:cNvSpPr/>
            <p:nvPr/>
          </p:nvSpPr>
          <p:spPr>
            <a:xfrm>
              <a:off x="3770151" y="2410323"/>
              <a:ext cx="3587136" cy="1286604"/>
            </a:xfrm>
            <a:custGeom>
              <a:avLst/>
              <a:gdLst>
                <a:gd name="connsiteX0" fmla="*/ 0 w 3511323"/>
                <a:gd name="connsiteY0" fmla="*/ 160826 h 1286604"/>
                <a:gd name="connsiteX1" fmla="*/ 2868021 w 3511323"/>
                <a:gd name="connsiteY1" fmla="*/ 160826 h 1286604"/>
                <a:gd name="connsiteX2" fmla="*/ 2868021 w 3511323"/>
                <a:gd name="connsiteY2" fmla="*/ 0 h 1286604"/>
                <a:gd name="connsiteX3" fmla="*/ 3511323 w 3511323"/>
                <a:gd name="connsiteY3" fmla="*/ 643302 h 1286604"/>
                <a:gd name="connsiteX4" fmla="*/ 2868021 w 3511323"/>
                <a:gd name="connsiteY4" fmla="*/ 1286604 h 1286604"/>
                <a:gd name="connsiteX5" fmla="*/ 2868021 w 3511323"/>
                <a:gd name="connsiteY5" fmla="*/ 1125779 h 1286604"/>
                <a:gd name="connsiteX6" fmla="*/ 0 w 3511323"/>
                <a:gd name="connsiteY6" fmla="*/ 1125779 h 1286604"/>
                <a:gd name="connsiteX7" fmla="*/ 0 w 3511323"/>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1323" h="1286604">
                  <a:moveTo>
                    <a:pt x="0" y="160826"/>
                  </a:moveTo>
                  <a:lnTo>
                    <a:pt x="2868021" y="160826"/>
                  </a:lnTo>
                  <a:lnTo>
                    <a:pt x="2868021" y="0"/>
                  </a:lnTo>
                  <a:lnTo>
                    <a:pt x="3511323" y="643302"/>
                  </a:lnTo>
                  <a:lnTo>
                    <a:pt x="2868021" y="1286604"/>
                  </a:lnTo>
                  <a:lnTo>
                    <a:pt x="2868021"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0" lvl="0" indent="0">
                <a:buFontTx/>
                <a:buNone/>
              </a:pPr>
              <a:r>
                <a:rPr lang="es-MX" sz="2200" noProof="0" dirty="0">
                  <a:latin typeface="+mj-lt"/>
                </a:rPr>
                <a:t>  Muy venenoso o corrosivo</a:t>
              </a:r>
            </a:p>
          </p:txBody>
        </p:sp>
        <p:sp>
          <p:nvSpPr>
            <p:cNvPr id="18" name="Freeform: Shape 17">
              <a:extLst>
                <a:ext uri="{FF2B5EF4-FFF2-40B4-BE49-F238E27FC236}">
                  <a16:creationId xmlns:a16="http://schemas.microsoft.com/office/drawing/2014/main" id="{C74E237C-0B3D-49D7-AFF7-D0613C13BE42}"/>
                </a:ext>
              </a:extLst>
            </p:cNvPr>
            <p:cNvSpPr/>
            <p:nvPr/>
          </p:nvSpPr>
          <p:spPr>
            <a:xfrm>
              <a:off x="718991" y="2572405"/>
              <a:ext cx="2900255" cy="962441"/>
            </a:xfrm>
            <a:custGeom>
              <a:avLst/>
              <a:gdLst>
                <a:gd name="connsiteX0" fmla="*/ 0 w 2668701"/>
                <a:gd name="connsiteY0" fmla="*/ 205171 h 1231000"/>
                <a:gd name="connsiteX1" fmla="*/ 205171 w 2668701"/>
                <a:gd name="connsiteY1" fmla="*/ 0 h 1231000"/>
                <a:gd name="connsiteX2" fmla="*/ 2463530 w 2668701"/>
                <a:gd name="connsiteY2" fmla="*/ 0 h 1231000"/>
                <a:gd name="connsiteX3" fmla="*/ 2668701 w 2668701"/>
                <a:gd name="connsiteY3" fmla="*/ 205171 h 1231000"/>
                <a:gd name="connsiteX4" fmla="*/ 2668701 w 2668701"/>
                <a:gd name="connsiteY4" fmla="*/ 1025829 h 1231000"/>
                <a:gd name="connsiteX5" fmla="*/ 2463530 w 2668701"/>
                <a:gd name="connsiteY5" fmla="*/ 1231000 h 1231000"/>
                <a:gd name="connsiteX6" fmla="*/ 205171 w 2668701"/>
                <a:gd name="connsiteY6" fmla="*/ 1231000 h 1231000"/>
                <a:gd name="connsiteX7" fmla="*/ 0 w 2668701"/>
                <a:gd name="connsiteY7" fmla="*/ 1025829 h 1231000"/>
                <a:gd name="connsiteX8" fmla="*/ 0 w 2668701"/>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8701" h="1231000">
                  <a:moveTo>
                    <a:pt x="0" y="205171"/>
                  </a:moveTo>
                  <a:cubicBezTo>
                    <a:pt x="0" y="91858"/>
                    <a:pt x="91858" y="0"/>
                    <a:pt x="205171" y="0"/>
                  </a:cubicBezTo>
                  <a:lnTo>
                    <a:pt x="2463530" y="0"/>
                  </a:lnTo>
                  <a:cubicBezTo>
                    <a:pt x="2576843" y="0"/>
                    <a:pt x="2668701" y="91858"/>
                    <a:pt x="2668701" y="205171"/>
                  </a:cubicBezTo>
                  <a:lnTo>
                    <a:pt x="2668701" y="1025829"/>
                  </a:lnTo>
                  <a:cubicBezTo>
                    <a:pt x="2668701" y="1139142"/>
                    <a:pt x="2576843" y="1231000"/>
                    <a:pt x="2463530"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571500" lvl="0" indent="158750" algn="l" defTabSz="1155700">
                <a:lnSpc>
                  <a:spcPct val="90000"/>
                </a:lnSpc>
                <a:spcBef>
                  <a:spcPct val="0"/>
                </a:spcBef>
                <a:spcAft>
                  <a:spcPct val="35000"/>
                </a:spcAft>
                <a:buNone/>
                <a:tabLst>
                  <a:tab pos="742950" algn="l"/>
                </a:tabLst>
              </a:pPr>
              <a:r>
                <a:rPr lang="en-US" sz="2600" b="1" kern="1200" dirty="0">
                  <a:latin typeface="+mj-lt"/>
                </a:rPr>
                <a:t>PELIGRO</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44454"/>
            <a:ext cx="10515600" cy="737122"/>
          </a:xfrm>
          <a:ln>
            <a:noFill/>
          </a:ln>
        </p:spPr>
        <p:txBody>
          <a:bodyPr>
            <a:noAutofit/>
          </a:bodyPr>
          <a:lstStyle/>
          <a:p>
            <a:r>
              <a:rPr lang="es-MX" b="1" dirty="0"/>
              <a:t>Palabras de Advertencia</a:t>
            </a:r>
            <a:endParaRPr lang="en-US" b="1" dirty="0"/>
          </a:p>
        </p:txBody>
      </p:sp>
      <p:grpSp>
        <p:nvGrpSpPr>
          <p:cNvPr id="19" name="Group 18">
            <a:extLst>
              <a:ext uri="{FF2B5EF4-FFF2-40B4-BE49-F238E27FC236}">
                <a16:creationId xmlns:a16="http://schemas.microsoft.com/office/drawing/2014/main" id="{A04AF866-D697-4FD2-A7BD-E3022F9C6A0A}"/>
              </a:ext>
            </a:extLst>
          </p:cNvPr>
          <p:cNvGrpSpPr/>
          <p:nvPr/>
        </p:nvGrpSpPr>
        <p:grpSpPr>
          <a:xfrm>
            <a:off x="518807" y="3684351"/>
            <a:ext cx="6970008" cy="2597228"/>
            <a:chOff x="680857" y="3886378"/>
            <a:chExt cx="6970008" cy="2597228"/>
          </a:xfrm>
        </p:grpSpPr>
        <p:sp>
          <p:nvSpPr>
            <p:cNvPr id="20" name="Freeform: Shape 19">
              <a:extLst>
                <a:ext uri="{FF2B5EF4-FFF2-40B4-BE49-F238E27FC236}">
                  <a16:creationId xmlns:a16="http://schemas.microsoft.com/office/drawing/2014/main" id="{47656970-ECC0-4F5D-99CA-4C217940D625}"/>
                </a:ext>
              </a:extLst>
            </p:cNvPr>
            <p:cNvSpPr/>
            <p:nvPr/>
          </p:nvSpPr>
          <p:spPr>
            <a:xfrm>
              <a:off x="3905989" y="3886378"/>
              <a:ext cx="3744876" cy="1252936"/>
            </a:xfrm>
            <a:custGeom>
              <a:avLst/>
              <a:gdLst>
                <a:gd name="connsiteX0" fmla="*/ 0 w 3515896"/>
                <a:gd name="connsiteY0" fmla="*/ 156617 h 1252936"/>
                <a:gd name="connsiteX1" fmla="*/ 2889428 w 3515896"/>
                <a:gd name="connsiteY1" fmla="*/ 156617 h 1252936"/>
                <a:gd name="connsiteX2" fmla="*/ 2889428 w 3515896"/>
                <a:gd name="connsiteY2" fmla="*/ 0 h 1252936"/>
                <a:gd name="connsiteX3" fmla="*/ 3515896 w 3515896"/>
                <a:gd name="connsiteY3" fmla="*/ 626468 h 1252936"/>
                <a:gd name="connsiteX4" fmla="*/ 2889428 w 3515896"/>
                <a:gd name="connsiteY4" fmla="*/ 1252936 h 1252936"/>
                <a:gd name="connsiteX5" fmla="*/ 2889428 w 3515896"/>
                <a:gd name="connsiteY5" fmla="*/ 1096319 h 1252936"/>
                <a:gd name="connsiteX6" fmla="*/ 0 w 3515896"/>
                <a:gd name="connsiteY6" fmla="*/ 1096319 h 1252936"/>
                <a:gd name="connsiteX7" fmla="*/ 0 w 3515896"/>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15896" h="1252936">
                  <a:moveTo>
                    <a:pt x="0" y="156617"/>
                  </a:moveTo>
                  <a:lnTo>
                    <a:pt x="2889428" y="156617"/>
                  </a:lnTo>
                  <a:lnTo>
                    <a:pt x="2889428" y="0"/>
                  </a:lnTo>
                  <a:lnTo>
                    <a:pt x="3515896" y="626468"/>
                  </a:lnTo>
                  <a:lnTo>
                    <a:pt x="2889428" y="1252936"/>
                  </a:lnTo>
                  <a:lnTo>
                    <a:pt x="2889428"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0" lvl="0" indent="0">
                <a:buNone/>
              </a:pPr>
              <a:r>
                <a:rPr lang="es-MX" sz="2200" b="1" noProof="0" dirty="0">
                  <a:latin typeface="+mj-lt"/>
                </a:rPr>
                <a:t>  </a:t>
              </a:r>
              <a:r>
                <a:rPr lang="es-MX" sz="2200" noProof="0" dirty="0">
                  <a:latin typeface="+mj-lt"/>
                </a:rPr>
                <a:t>Moderadamente tóxico </a:t>
              </a:r>
            </a:p>
            <a:p>
              <a:pPr marL="0" lvl="0" indent="0">
                <a:buNone/>
              </a:pPr>
              <a:r>
                <a:rPr lang="es-MX" sz="2200" dirty="0">
                  <a:latin typeface="+mj-lt"/>
                </a:rPr>
                <a:t>  </a:t>
              </a:r>
              <a:r>
                <a:rPr lang="es-MX" sz="2200" noProof="0" dirty="0">
                  <a:latin typeface="+mj-lt"/>
                </a:rPr>
                <a:t>o venenoso</a:t>
              </a:r>
            </a:p>
          </p:txBody>
        </p:sp>
        <p:sp>
          <p:nvSpPr>
            <p:cNvPr id="21" name="Freeform: Shape 20">
              <a:extLst>
                <a:ext uri="{FF2B5EF4-FFF2-40B4-BE49-F238E27FC236}">
                  <a16:creationId xmlns:a16="http://schemas.microsoft.com/office/drawing/2014/main" id="{32A6C7A8-3811-4B3A-AF8A-0BD8BE16891D}"/>
                </a:ext>
              </a:extLst>
            </p:cNvPr>
            <p:cNvSpPr/>
            <p:nvPr/>
          </p:nvSpPr>
          <p:spPr>
            <a:xfrm>
              <a:off x="680857" y="4049298"/>
              <a:ext cx="3067591" cy="927096"/>
            </a:xfrm>
            <a:custGeom>
              <a:avLst/>
              <a:gdLst>
                <a:gd name="connsiteX0" fmla="*/ 0 w 2667838"/>
                <a:gd name="connsiteY0" fmla="*/ 210337 h 1261995"/>
                <a:gd name="connsiteX1" fmla="*/ 210337 w 2667838"/>
                <a:gd name="connsiteY1" fmla="*/ 0 h 1261995"/>
                <a:gd name="connsiteX2" fmla="*/ 2457501 w 2667838"/>
                <a:gd name="connsiteY2" fmla="*/ 0 h 1261995"/>
                <a:gd name="connsiteX3" fmla="*/ 2667838 w 2667838"/>
                <a:gd name="connsiteY3" fmla="*/ 210337 h 1261995"/>
                <a:gd name="connsiteX4" fmla="*/ 2667838 w 2667838"/>
                <a:gd name="connsiteY4" fmla="*/ 1051658 h 1261995"/>
                <a:gd name="connsiteX5" fmla="*/ 2457501 w 2667838"/>
                <a:gd name="connsiteY5" fmla="*/ 1261995 h 1261995"/>
                <a:gd name="connsiteX6" fmla="*/ 210337 w 2667838"/>
                <a:gd name="connsiteY6" fmla="*/ 1261995 h 1261995"/>
                <a:gd name="connsiteX7" fmla="*/ 0 w 2667838"/>
                <a:gd name="connsiteY7" fmla="*/ 1051658 h 1261995"/>
                <a:gd name="connsiteX8" fmla="*/ 0 w 2667838"/>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67838" h="1261995">
                  <a:moveTo>
                    <a:pt x="0" y="210337"/>
                  </a:moveTo>
                  <a:cubicBezTo>
                    <a:pt x="0" y="94171"/>
                    <a:pt x="94171" y="0"/>
                    <a:pt x="210337" y="0"/>
                  </a:cubicBezTo>
                  <a:lnTo>
                    <a:pt x="2457501" y="0"/>
                  </a:lnTo>
                  <a:cubicBezTo>
                    <a:pt x="2573667" y="0"/>
                    <a:pt x="2667838" y="94171"/>
                    <a:pt x="2667838" y="210337"/>
                  </a:cubicBezTo>
                  <a:lnTo>
                    <a:pt x="2667838" y="1051658"/>
                  </a:lnTo>
                  <a:cubicBezTo>
                    <a:pt x="2667838" y="1167824"/>
                    <a:pt x="2573667" y="1261995"/>
                    <a:pt x="2457501"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ct val="90000"/>
                </a:lnSpc>
                <a:spcBef>
                  <a:spcPct val="0"/>
                </a:spcBef>
                <a:spcAft>
                  <a:spcPct val="35000"/>
                </a:spcAft>
                <a:buNone/>
              </a:pPr>
              <a:r>
                <a:rPr lang="en-US" sz="2600" b="1" kern="1200" dirty="0">
                  <a:latin typeface="+mj-lt"/>
                </a:rPr>
                <a:t>ADVERTENCIA</a:t>
              </a:r>
            </a:p>
          </p:txBody>
        </p:sp>
        <p:sp>
          <p:nvSpPr>
            <p:cNvPr id="22" name="Freeform: Shape 21">
              <a:extLst>
                <a:ext uri="{FF2B5EF4-FFF2-40B4-BE49-F238E27FC236}">
                  <a16:creationId xmlns:a16="http://schemas.microsoft.com/office/drawing/2014/main" id="{418A18E3-9E5B-4BF6-9502-8656728B4EC3}"/>
                </a:ext>
              </a:extLst>
            </p:cNvPr>
            <p:cNvSpPr/>
            <p:nvPr/>
          </p:nvSpPr>
          <p:spPr>
            <a:xfrm>
              <a:off x="3905989" y="5230670"/>
              <a:ext cx="3744876" cy="1252936"/>
            </a:xfrm>
            <a:custGeom>
              <a:avLst/>
              <a:gdLst>
                <a:gd name="connsiteX0" fmla="*/ 0 w 3573890"/>
                <a:gd name="connsiteY0" fmla="*/ 156617 h 1252936"/>
                <a:gd name="connsiteX1" fmla="*/ 2947422 w 3573890"/>
                <a:gd name="connsiteY1" fmla="*/ 156617 h 1252936"/>
                <a:gd name="connsiteX2" fmla="*/ 2947422 w 3573890"/>
                <a:gd name="connsiteY2" fmla="*/ 0 h 1252936"/>
                <a:gd name="connsiteX3" fmla="*/ 3573890 w 3573890"/>
                <a:gd name="connsiteY3" fmla="*/ 626468 h 1252936"/>
                <a:gd name="connsiteX4" fmla="*/ 2947422 w 3573890"/>
                <a:gd name="connsiteY4" fmla="*/ 1252936 h 1252936"/>
                <a:gd name="connsiteX5" fmla="*/ 2947422 w 3573890"/>
                <a:gd name="connsiteY5" fmla="*/ 1096319 h 1252936"/>
                <a:gd name="connsiteX6" fmla="*/ 0 w 3573890"/>
                <a:gd name="connsiteY6" fmla="*/ 1096319 h 1252936"/>
                <a:gd name="connsiteX7" fmla="*/ 0 w 357389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3890" h="1252936">
                  <a:moveTo>
                    <a:pt x="0" y="156617"/>
                  </a:moveTo>
                  <a:lnTo>
                    <a:pt x="2947422" y="156617"/>
                  </a:lnTo>
                  <a:lnTo>
                    <a:pt x="2947422" y="0"/>
                  </a:lnTo>
                  <a:lnTo>
                    <a:pt x="3573890" y="626468"/>
                  </a:lnTo>
                  <a:lnTo>
                    <a:pt x="2947422" y="1252936"/>
                  </a:lnTo>
                  <a:lnTo>
                    <a:pt x="294742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0" lvl="0" indent="0">
                <a:buFontTx/>
                <a:buNone/>
              </a:pPr>
              <a:r>
                <a:rPr lang="es-MX" sz="2200" noProof="0" dirty="0">
                  <a:latin typeface="+mj-lt"/>
                </a:rPr>
                <a:t>  Ligeramente tóxico</a:t>
              </a:r>
            </a:p>
          </p:txBody>
        </p:sp>
        <p:sp>
          <p:nvSpPr>
            <p:cNvPr id="23" name="Freeform: Shape 22">
              <a:extLst>
                <a:ext uri="{FF2B5EF4-FFF2-40B4-BE49-F238E27FC236}">
                  <a16:creationId xmlns:a16="http://schemas.microsoft.com/office/drawing/2014/main" id="{FA23BBAB-2B2E-452A-B904-8C3A92ECE965}"/>
                </a:ext>
              </a:extLst>
            </p:cNvPr>
            <p:cNvSpPr/>
            <p:nvPr/>
          </p:nvSpPr>
          <p:spPr>
            <a:xfrm>
              <a:off x="682441" y="5393590"/>
              <a:ext cx="3066007" cy="927096"/>
            </a:xfrm>
            <a:custGeom>
              <a:avLst/>
              <a:gdLst>
                <a:gd name="connsiteX0" fmla="*/ 0 w 2606676"/>
                <a:gd name="connsiteY0" fmla="*/ 208827 h 1252936"/>
                <a:gd name="connsiteX1" fmla="*/ 208827 w 2606676"/>
                <a:gd name="connsiteY1" fmla="*/ 0 h 1252936"/>
                <a:gd name="connsiteX2" fmla="*/ 2397849 w 2606676"/>
                <a:gd name="connsiteY2" fmla="*/ 0 h 1252936"/>
                <a:gd name="connsiteX3" fmla="*/ 2606676 w 2606676"/>
                <a:gd name="connsiteY3" fmla="*/ 208827 h 1252936"/>
                <a:gd name="connsiteX4" fmla="*/ 2606676 w 2606676"/>
                <a:gd name="connsiteY4" fmla="*/ 1044109 h 1252936"/>
                <a:gd name="connsiteX5" fmla="*/ 2397849 w 2606676"/>
                <a:gd name="connsiteY5" fmla="*/ 1252936 h 1252936"/>
                <a:gd name="connsiteX6" fmla="*/ 208827 w 2606676"/>
                <a:gd name="connsiteY6" fmla="*/ 1252936 h 1252936"/>
                <a:gd name="connsiteX7" fmla="*/ 0 w 2606676"/>
                <a:gd name="connsiteY7" fmla="*/ 1044109 h 1252936"/>
                <a:gd name="connsiteX8" fmla="*/ 0 w 2606676"/>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6676" h="1252936">
                  <a:moveTo>
                    <a:pt x="0" y="208827"/>
                  </a:moveTo>
                  <a:cubicBezTo>
                    <a:pt x="0" y="93495"/>
                    <a:pt x="93495" y="0"/>
                    <a:pt x="208827" y="0"/>
                  </a:cubicBezTo>
                  <a:lnTo>
                    <a:pt x="2397849" y="0"/>
                  </a:lnTo>
                  <a:cubicBezTo>
                    <a:pt x="2513181" y="0"/>
                    <a:pt x="2606676" y="93495"/>
                    <a:pt x="2606676" y="208827"/>
                  </a:cubicBezTo>
                  <a:lnTo>
                    <a:pt x="2606676" y="1044109"/>
                  </a:lnTo>
                  <a:cubicBezTo>
                    <a:pt x="2606676" y="1159441"/>
                    <a:pt x="2513181" y="1252936"/>
                    <a:pt x="2397849"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628650" indent="158750" defTabSz="1155700">
                <a:lnSpc>
                  <a:spcPct val="90000"/>
                </a:lnSpc>
                <a:spcBef>
                  <a:spcPct val="0"/>
                </a:spcBef>
                <a:spcAft>
                  <a:spcPct val="35000"/>
                </a:spcAft>
              </a:pPr>
              <a:r>
                <a:rPr lang="en-US" sz="2600" b="1" kern="1200" dirty="0">
                  <a:latin typeface="+mj-lt"/>
                </a:rPr>
                <a:t>PRECAUCI</a:t>
              </a:r>
              <a:r>
                <a:rPr lang="es-ES" sz="2600" b="1" dirty="0" err="1">
                  <a:latin typeface="+mj-lt"/>
                </a:rPr>
                <a:t>Ó</a:t>
              </a:r>
              <a:r>
                <a:rPr lang="en-US" sz="2600" b="1" kern="1200" dirty="0">
                  <a:latin typeface="+mj-lt"/>
                </a:rPr>
                <a:t>N</a:t>
              </a:r>
            </a:p>
          </p:txBody>
        </p:sp>
      </p:grpSp>
      <p:grpSp>
        <p:nvGrpSpPr>
          <p:cNvPr id="3" name="Group 2">
            <a:extLst>
              <a:ext uri="{FF2B5EF4-FFF2-40B4-BE49-F238E27FC236}">
                <a16:creationId xmlns:a16="http://schemas.microsoft.com/office/drawing/2014/main" id="{D7C2D0FE-DB54-428F-8136-B37A8D2DAD7D}"/>
              </a:ext>
            </a:extLst>
          </p:cNvPr>
          <p:cNvGrpSpPr/>
          <p:nvPr/>
        </p:nvGrpSpPr>
        <p:grpSpPr>
          <a:xfrm>
            <a:off x="568516" y="1154492"/>
            <a:ext cx="673777" cy="4885904"/>
            <a:chOff x="718991" y="1154492"/>
            <a:chExt cx="673777" cy="4885904"/>
          </a:xfrm>
        </p:grpSpPr>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1154492"/>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2530752"/>
              <a:ext cx="673777" cy="673777"/>
            </a:xfrm>
            <a:prstGeom prst="rect">
              <a:avLst/>
            </a:prstGeom>
          </p:spPr>
        </p:pic>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3975561"/>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8991" y="5366619"/>
              <a:ext cx="673777" cy="673777"/>
            </a:xfrm>
            <a:prstGeom prst="rect">
              <a:avLst/>
            </a:prstGeom>
          </p:spPr>
        </p:pic>
      </p:grpSp>
      <p:pic>
        <p:nvPicPr>
          <p:cNvPr id="5" name="Picture 4" descr="A picture containing text&#10;&#10;Description automatically generated">
            <a:extLst>
              <a:ext uri="{FF2B5EF4-FFF2-40B4-BE49-F238E27FC236}">
                <a16:creationId xmlns:a16="http://schemas.microsoft.com/office/drawing/2014/main" id="{D1E3B15A-996C-40B6-BF7D-9282EAEE9E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04772" y="938207"/>
            <a:ext cx="3944351" cy="1028435"/>
          </a:xfrm>
          <a:prstGeom prst="rect">
            <a:avLst/>
          </a:prstGeom>
          <a:ln w="19050">
            <a:solidFill>
              <a:schemeClr val="tx1"/>
            </a:solidFill>
          </a:ln>
          <a:effectLst>
            <a:outerShdw blurRad="50800" dist="152400" dir="2700000" algn="tl" rotWithShape="0">
              <a:prstClr val="black">
                <a:alpha val="40000"/>
              </a:prstClr>
            </a:outerShdw>
          </a:effectLst>
        </p:spPr>
      </p:pic>
      <p:pic>
        <p:nvPicPr>
          <p:cNvPr id="7" name="Picture 6" descr="Text&#10;&#10;Description automatically generated">
            <a:extLst>
              <a:ext uri="{FF2B5EF4-FFF2-40B4-BE49-F238E27FC236}">
                <a16:creationId xmlns:a16="http://schemas.microsoft.com/office/drawing/2014/main" id="{C76171EE-B8E5-419D-8F81-972C435FB49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63129" y="2459255"/>
            <a:ext cx="4034709" cy="729523"/>
          </a:xfrm>
          <a:prstGeom prst="rect">
            <a:avLst/>
          </a:prstGeom>
          <a:ln w="19050">
            <a:solidFill>
              <a:schemeClr val="tx1"/>
            </a:solidFill>
          </a:ln>
          <a:effectLst>
            <a:outerShdw blurRad="50800" dist="152400" dir="2700000" algn="tl" rotWithShape="0">
              <a:prstClr val="black">
                <a:alpha val="40000"/>
              </a:prstClr>
            </a:outerShdw>
          </a:effectLst>
        </p:spPr>
      </p:pic>
      <p:pic>
        <p:nvPicPr>
          <p:cNvPr id="14" name="Picture 13" descr="Text&#10;&#10;Description automatically generated">
            <a:extLst>
              <a:ext uri="{FF2B5EF4-FFF2-40B4-BE49-F238E27FC236}">
                <a16:creationId xmlns:a16="http://schemas.microsoft.com/office/drawing/2014/main" id="{BE391CD7-D212-4FBF-8EC1-D3A9DC3EBEE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560616" y="5294254"/>
            <a:ext cx="4392295" cy="737121"/>
          </a:xfrm>
          <a:prstGeom prst="rect">
            <a:avLst/>
          </a:prstGeom>
          <a:ln w="19050">
            <a:solidFill>
              <a:schemeClr val="tx1"/>
            </a:solidFill>
          </a:ln>
          <a:effectLst>
            <a:outerShdw blurRad="50800" dist="152400" dir="2700000" algn="tl" rotWithShape="0">
              <a:prstClr val="black">
                <a:alpha val="40000"/>
              </a:prstClr>
            </a:outerShdw>
          </a:effectLst>
        </p:spPr>
      </p:pic>
      <p:pic>
        <p:nvPicPr>
          <p:cNvPr id="17" name="Picture 16" descr="A close up of a sign&#10;&#10;Description automatically generated with low confidence">
            <a:extLst>
              <a:ext uri="{FF2B5EF4-FFF2-40B4-BE49-F238E27FC236}">
                <a16:creationId xmlns:a16="http://schemas.microsoft.com/office/drawing/2014/main" id="{7EBBC2E0-E449-4D6C-9A21-2ABA3A00C7D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7596581" y="3975561"/>
            <a:ext cx="4383663" cy="623451"/>
          </a:xfrm>
          <a:prstGeom prst="rect">
            <a:avLst/>
          </a:prstGeom>
          <a:ln w="19050">
            <a:solidFill>
              <a:schemeClr val="tx1"/>
            </a:solidFill>
          </a:ln>
          <a:effectLst>
            <a:outerShdw blurRad="50800" dist="152400" dir="2700000" algn="tl" rotWithShape="0">
              <a:prstClr val="black">
                <a:alpha val="40000"/>
              </a:prstClr>
            </a:outerShdw>
          </a:effectLst>
        </p:spPr>
      </p:pic>
    </p:spTree>
    <p:extLst>
      <p:ext uri="{BB962C8B-B14F-4D97-AF65-F5344CB8AC3E}">
        <p14:creationId xmlns:p14="http://schemas.microsoft.com/office/powerpoint/2010/main" val="3504805259"/>
      </p:ext>
    </p:extLst>
  </p:cSld>
  <p:clrMapOvr>
    <a:masterClrMapping/>
  </p:clrMapOvr>
  <mc:AlternateContent xmlns:mc="http://schemas.openxmlformats.org/markup-compatibility/2006" xmlns:p14="http://schemas.microsoft.com/office/powerpoint/2010/main">
    <mc:Choice Requires="p14">
      <p:transition spd="slow" p14:dur="2000" advTm="90309"/>
    </mc:Choice>
    <mc:Fallback xmlns="">
      <p:transition spd="slow" advTm="9030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DFBF2AC-EDB3-4CEC-A4CE-2CA83D5CB096}"/>
              </a:ext>
            </a:extLst>
          </p:cNvPr>
          <p:cNvGrpSpPr/>
          <p:nvPr/>
        </p:nvGrpSpPr>
        <p:grpSpPr>
          <a:xfrm>
            <a:off x="668143" y="1013251"/>
            <a:ext cx="5242249" cy="2255196"/>
            <a:chOff x="668143" y="1268438"/>
            <a:chExt cx="5242249" cy="2255196"/>
          </a:xfrm>
        </p:grpSpPr>
        <p:sp>
          <p:nvSpPr>
            <p:cNvPr id="6" name="Freeform: Shape 5">
              <a:extLst>
                <a:ext uri="{FF2B5EF4-FFF2-40B4-BE49-F238E27FC236}">
                  <a16:creationId xmlns:a16="http://schemas.microsoft.com/office/drawing/2014/main" id="{A629C3D8-7F5E-4B5A-B27F-7CEA1BF60A5C}"/>
                </a:ext>
              </a:extLst>
            </p:cNvPr>
            <p:cNvSpPr/>
            <p:nvPr/>
          </p:nvSpPr>
          <p:spPr>
            <a:xfrm>
              <a:off x="4361594" y="1553828"/>
              <a:ext cx="1548797" cy="401871"/>
            </a:xfrm>
            <a:custGeom>
              <a:avLst/>
              <a:gdLst>
                <a:gd name="connsiteX0" fmla="*/ 0 w 1798420"/>
                <a:gd name="connsiteY0" fmla="*/ 81084 h 648675"/>
                <a:gd name="connsiteX1" fmla="*/ 1474083 w 1798420"/>
                <a:gd name="connsiteY1" fmla="*/ 81084 h 648675"/>
                <a:gd name="connsiteX2" fmla="*/ 1474083 w 1798420"/>
                <a:gd name="connsiteY2" fmla="*/ 0 h 648675"/>
                <a:gd name="connsiteX3" fmla="*/ 1798420 w 1798420"/>
                <a:gd name="connsiteY3" fmla="*/ 324338 h 648675"/>
                <a:gd name="connsiteX4" fmla="*/ 1474083 w 1798420"/>
                <a:gd name="connsiteY4" fmla="*/ 648675 h 648675"/>
                <a:gd name="connsiteX5" fmla="*/ 1474083 w 1798420"/>
                <a:gd name="connsiteY5" fmla="*/ 567591 h 648675"/>
                <a:gd name="connsiteX6" fmla="*/ 0 w 1798420"/>
                <a:gd name="connsiteY6" fmla="*/ 567591 h 648675"/>
                <a:gd name="connsiteX7" fmla="*/ 0 w 1798420"/>
                <a:gd name="connsiteY7" fmla="*/ 81084 h 64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98420" h="648675">
                  <a:moveTo>
                    <a:pt x="0" y="81084"/>
                  </a:moveTo>
                  <a:lnTo>
                    <a:pt x="1474083" y="81084"/>
                  </a:lnTo>
                  <a:lnTo>
                    <a:pt x="1474083" y="0"/>
                  </a:lnTo>
                  <a:lnTo>
                    <a:pt x="1798420" y="324338"/>
                  </a:lnTo>
                  <a:lnTo>
                    <a:pt x="1474083" y="648675"/>
                  </a:lnTo>
                  <a:lnTo>
                    <a:pt x="1474083" y="567591"/>
                  </a:lnTo>
                  <a:lnTo>
                    <a:pt x="0" y="567591"/>
                  </a:lnTo>
                  <a:lnTo>
                    <a:pt x="0" y="81084"/>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5054" rIns="257223" bIns="95054"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13" name="Freeform: Shape 12">
              <a:extLst>
                <a:ext uri="{FF2B5EF4-FFF2-40B4-BE49-F238E27FC236}">
                  <a16:creationId xmlns:a16="http://schemas.microsoft.com/office/drawing/2014/main" id="{A1FFE80E-C991-4390-8DAB-4241F81467ED}"/>
                </a:ext>
              </a:extLst>
            </p:cNvPr>
            <p:cNvSpPr/>
            <p:nvPr/>
          </p:nvSpPr>
          <p:spPr>
            <a:xfrm>
              <a:off x="668143" y="1268438"/>
              <a:ext cx="3511479" cy="972650"/>
            </a:xfrm>
            <a:custGeom>
              <a:avLst/>
              <a:gdLst>
                <a:gd name="connsiteX0" fmla="*/ 0 w 3443828"/>
                <a:gd name="connsiteY0" fmla="*/ 209687 h 1258098"/>
                <a:gd name="connsiteX1" fmla="*/ 209687 w 3443828"/>
                <a:gd name="connsiteY1" fmla="*/ 0 h 1258098"/>
                <a:gd name="connsiteX2" fmla="*/ 3234141 w 3443828"/>
                <a:gd name="connsiteY2" fmla="*/ 0 h 1258098"/>
                <a:gd name="connsiteX3" fmla="*/ 3443828 w 3443828"/>
                <a:gd name="connsiteY3" fmla="*/ 209687 h 1258098"/>
                <a:gd name="connsiteX4" fmla="*/ 3443828 w 3443828"/>
                <a:gd name="connsiteY4" fmla="*/ 1048411 h 1258098"/>
                <a:gd name="connsiteX5" fmla="*/ 3234141 w 3443828"/>
                <a:gd name="connsiteY5" fmla="*/ 1258098 h 1258098"/>
                <a:gd name="connsiteX6" fmla="*/ 209687 w 3443828"/>
                <a:gd name="connsiteY6" fmla="*/ 1258098 h 1258098"/>
                <a:gd name="connsiteX7" fmla="*/ 0 w 3443828"/>
                <a:gd name="connsiteY7" fmla="*/ 1048411 h 1258098"/>
                <a:gd name="connsiteX8" fmla="*/ 0 w 3443828"/>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3828" h="1258098">
                  <a:moveTo>
                    <a:pt x="0" y="209687"/>
                  </a:moveTo>
                  <a:cubicBezTo>
                    <a:pt x="0" y="93880"/>
                    <a:pt x="93880" y="0"/>
                    <a:pt x="209687" y="0"/>
                  </a:cubicBezTo>
                  <a:lnTo>
                    <a:pt x="3234141" y="0"/>
                  </a:lnTo>
                  <a:cubicBezTo>
                    <a:pt x="3349948" y="0"/>
                    <a:pt x="3443828" y="93880"/>
                    <a:pt x="3443828" y="209687"/>
                  </a:cubicBezTo>
                  <a:lnTo>
                    <a:pt x="3443828" y="1048411"/>
                  </a:lnTo>
                  <a:cubicBezTo>
                    <a:pt x="3443828" y="1164218"/>
                    <a:pt x="3349948" y="1258098"/>
                    <a:pt x="3234141"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750888" lvl="0" indent="0" algn="l" defTabSz="573088">
                <a:lnSpc>
                  <a:spcPts val="3200"/>
                </a:lnSpc>
                <a:spcBef>
                  <a:spcPct val="0"/>
                </a:spcBef>
                <a:spcAft>
                  <a:spcPts val="1200"/>
                </a:spcAft>
                <a:buNone/>
              </a:pPr>
              <a:r>
                <a:rPr lang="en-US" sz="2400" b="1" kern="1200" dirty="0" err="1">
                  <a:latin typeface="+mj-lt"/>
                </a:rPr>
                <a:t>Instrucciones</a:t>
              </a:r>
              <a:r>
                <a:rPr lang="en-US" sz="2400" b="1" kern="1200" dirty="0">
                  <a:latin typeface="+mj-lt"/>
                </a:rPr>
                <a:t> de </a:t>
              </a:r>
              <a:r>
                <a:rPr lang="en-US" sz="2400" b="1" kern="1200" dirty="0" err="1">
                  <a:latin typeface="+mj-lt"/>
                </a:rPr>
                <a:t>Primeros</a:t>
              </a:r>
              <a:r>
                <a:rPr lang="en-US" sz="2400" b="1" kern="1200" dirty="0">
                  <a:latin typeface="+mj-lt"/>
                </a:rPr>
                <a:t> </a:t>
              </a:r>
              <a:r>
                <a:rPr lang="en-US" sz="2400" b="1" kern="1200" dirty="0" err="1">
                  <a:latin typeface="+mj-lt"/>
                </a:rPr>
                <a:t>Auxilios</a:t>
              </a:r>
              <a:endParaRPr lang="en-US" sz="2400" b="1" kern="1200" dirty="0">
                <a:latin typeface="+mj-lt"/>
              </a:endParaRPr>
            </a:p>
          </p:txBody>
        </p:sp>
        <p:sp>
          <p:nvSpPr>
            <p:cNvPr id="16" name="Freeform: Shape 15">
              <a:extLst>
                <a:ext uri="{FF2B5EF4-FFF2-40B4-BE49-F238E27FC236}">
                  <a16:creationId xmlns:a16="http://schemas.microsoft.com/office/drawing/2014/main" id="{03458200-8FBD-43A1-8084-03F641014812}"/>
                </a:ext>
              </a:extLst>
            </p:cNvPr>
            <p:cNvSpPr/>
            <p:nvPr/>
          </p:nvSpPr>
          <p:spPr>
            <a:xfrm>
              <a:off x="4361594" y="2854519"/>
              <a:ext cx="1548798" cy="401871"/>
            </a:xfrm>
            <a:custGeom>
              <a:avLst/>
              <a:gdLst>
                <a:gd name="connsiteX0" fmla="*/ 0 w 1843146"/>
                <a:gd name="connsiteY0" fmla="*/ 85165 h 681322"/>
                <a:gd name="connsiteX1" fmla="*/ 1502485 w 1843146"/>
                <a:gd name="connsiteY1" fmla="*/ 85165 h 681322"/>
                <a:gd name="connsiteX2" fmla="*/ 1502485 w 1843146"/>
                <a:gd name="connsiteY2" fmla="*/ 0 h 681322"/>
                <a:gd name="connsiteX3" fmla="*/ 1843146 w 1843146"/>
                <a:gd name="connsiteY3" fmla="*/ 340661 h 681322"/>
                <a:gd name="connsiteX4" fmla="*/ 1502485 w 1843146"/>
                <a:gd name="connsiteY4" fmla="*/ 681322 h 681322"/>
                <a:gd name="connsiteX5" fmla="*/ 1502485 w 1843146"/>
                <a:gd name="connsiteY5" fmla="*/ 596157 h 681322"/>
                <a:gd name="connsiteX6" fmla="*/ 0 w 1843146"/>
                <a:gd name="connsiteY6" fmla="*/ 596157 h 681322"/>
                <a:gd name="connsiteX7" fmla="*/ 0 w 1843146"/>
                <a:gd name="connsiteY7" fmla="*/ 85165 h 681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3146" h="681322">
                  <a:moveTo>
                    <a:pt x="0" y="85165"/>
                  </a:moveTo>
                  <a:lnTo>
                    <a:pt x="1502485" y="85165"/>
                  </a:lnTo>
                  <a:lnTo>
                    <a:pt x="1502485" y="0"/>
                  </a:lnTo>
                  <a:lnTo>
                    <a:pt x="1843146" y="340661"/>
                  </a:lnTo>
                  <a:lnTo>
                    <a:pt x="1502485" y="681322"/>
                  </a:lnTo>
                  <a:lnTo>
                    <a:pt x="1502485" y="596157"/>
                  </a:lnTo>
                  <a:lnTo>
                    <a:pt x="0" y="596157"/>
                  </a:lnTo>
                  <a:lnTo>
                    <a:pt x="0" y="8516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99135" rIns="269466" bIns="99135"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18" name="Freeform: Shape 17">
              <a:extLst>
                <a:ext uri="{FF2B5EF4-FFF2-40B4-BE49-F238E27FC236}">
                  <a16:creationId xmlns:a16="http://schemas.microsoft.com/office/drawing/2014/main" id="{68E9CE51-12FB-4FDC-83C3-EC20ABBFAA5A}"/>
                </a:ext>
              </a:extLst>
            </p:cNvPr>
            <p:cNvSpPr/>
            <p:nvPr/>
          </p:nvSpPr>
          <p:spPr>
            <a:xfrm>
              <a:off x="694589" y="2587277"/>
              <a:ext cx="3485033" cy="936357"/>
            </a:xfrm>
            <a:custGeom>
              <a:avLst/>
              <a:gdLst>
                <a:gd name="connsiteX0" fmla="*/ 0 w 3401392"/>
                <a:gd name="connsiteY0" fmla="*/ 209687 h 1258098"/>
                <a:gd name="connsiteX1" fmla="*/ 209687 w 3401392"/>
                <a:gd name="connsiteY1" fmla="*/ 0 h 1258098"/>
                <a:gd name="connsiteX2" fmla="*/ 3191705 w 3401392"/>
                <a:gd name="connsiteY2" fmla="*/ 0 h 1258098"/>
                <a:gd name="connsiteX3" fmla="*/ 3401392 w 3401392"/>
                <a:gd name="connsiteY3" fmla="*/ 209687 h 1258098"/>
                <a:gd name="connsiteX4" fmla="*/ 3401392 w 3401392"/>
                <a:gd name="connsiteY4" fmla="*/ 1048411 h 1258098"/>
                <a:gd name="connsiteX5" fmla="*/ 3191705 w 3401392"/>
                <a:gd name="connsiteY5" fmla="*/ 1258098 h 1258098"/>
                <a:gd name="connsiteX6" fmla="*/ 209687 w 3401392"/>
                <a:gd name="connsiteY6" fmla="*/ 1258098 h 1258098"/>
                <a:gd name="connsiteX7" fmla="*/ 0 w 3401392"/>
                <a:gd name="connsiteY7" fmla="*/ 1048411 h 1258098"/>
                <a:gd name="connsiteX8" fmla="*/ 0 w 3401392"/>
                <a:gd name="connsiteY8" fmla="*/ 209687 h 125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01392" h="1258098">
                  <a:moveTo>
                    <a:pt x="0" y="209687"/>
                  </a:moveTo>
                  <a:cubicBezTo>
                    <a:pt x="0" y="93880"/>
                    <a:pt x="93880" y="0"/>
                    <a:pt x="209687" y="0"/>
                  </a:cubicBezTo>
                  <a:lnTo>
                    <a:pt x="3191705" y="0"/>
                  </a:lnTo>
                  <a:cubicBezTo>
                    <a:pt x="3307512" y="0"/>
                    <a:pt x="3401392" y="93880"/>
                    <a:pt x="3401392" y="209687"/>
                  </a:cubicBezTo>
                  <a:lnTo>
                    <a:pt x="3401392" y="1048411"/>
                  </a:lnTo>
                  <a:cubicBezTo>
                    <a:pt x="3401392" y="1164218"/>
                    <a:pt x="3307512" y="1258098"/>
                    <a:pt x="3191705" y="1258098"/>
                  </a:cubicBezTo>
                  <a:lnTo>
                    <a:pt x="209687" y="1258098"/>
                  </a:lnTo>
                  <a:cubicBezTo>
                    <a:pt x="93880" y="1258098"/>
                    <a:pt x="0" y="1164218"/>
                    <a:pt x="0" y="1048411"/>
                  </a:cubicBezTo>
                  <a:lnTo>
                    <a:pt x="0" y="20968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475" tIns="110945" rIns="160475" bIns="110945" numCol="1" spcCol="1270" anchor="ctr" anchorCtr="0">
              <a:noAutofit/>
            </a:bodyPr>
            <a:lstStyle/>
            <a:p>
              <a:pPr marL="679450" indent="-9525" defTabSz="1155700">
                <a:lnSpc>
                  <a:spcPts val="3200"/>
                </a:lnSpc>
                <a:spcBef>
                  <a:spcPct val="0"/>
                </a:spcBef>
                <a:spcAft>
                  <a:spcPts val="1200"/>
                </a:spcAft>
                <a:tabLst>
                  <a:tab pos="742950" algn="l"/>
                </a:tabLst>
              </a:pPr>
              <a:r>
                <a:rPr lang="en-US" sz="2400" b="1" kern="1200" dirty="0" err="1">
                  <a:latin typeface="+mj-lt"/>
                </a:rPr>
                <a:t>Declaraciones</a:t>
              </a:r>
              <a:r>
                <a:rPr lang="en-US" sz="2400" b="1" kern="1200" dirty="0">
                  <a:latin typeface="+mj-lt"/>
                </a:rPr>
                <a:t> de </a:t>
              </a:r>
              <a:r>
                <a:rPr lang="en-US" sz="2400" b="1" kern="1200" dirty="0" err="1">
                  <a:latin typeface="+mj-lt"/>
                </a:rPr>
                <a:t>Precauci</a:t>
              </a:r>
              <a:r>
                <a:rPr lang="es-MX" sz="2400" b="1" noProof="0" dirty="0" err="1">
                  <a:latin typeface="+mj-lt"/>
                </a:rPr>
                <a:t>ó</a:t>
              </a:r>
              <a:r>
                <a:rPr lang="en-US" sz="2400" b="1" kern="1200" dirty="0">
                  <a:latin typeface="+mj-lt"/>
                </a:rPr>
                <a:t>n</a:t>
              </a: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55320" y="80450"/>
            <a:ext cx="10515600" cy="813479"/>
          </a:xfrm>
          <a:ln>
            <a:noFill/>
          </a:ln>
        </p:spPr>
        <p:txBody>
          <a:bodyPr>
            <a:noAutofit/>
          </a:bodyPr>
          <a:lstStyle/>
          <a:p>
            <a:r>
              <a:rPr lang="es-MX" b="1" dirty="0"/>
              <a:t>Etiquetas de Pesticidas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33155" y="1193601"/>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33155" y="2540994"/>
            <a:ext cx="673777" cy="673777"/>
          </a:xfrm>
          <a:prstGeom prst="rect">
            <a:avLst/>
          </a:prstGeom>
        </p:spPr>
      </p:pic>
      <p:grpSp>
        <p:nvGrpSpPr>
          <p:cNvPr id="19" name="Group 18">
            <a:extLst>
              <a:ext uri="{FF2B5EF4-FFF2-40B4-BE49-F238E27FC236}">
                <a16:creationId xmlns:a16="http://schemas.microsoft.com/office/drawing/2014/main" id="{547B62A8-C001-4305-995E-EC604A3AEEAF}"/>
              </a:ext>
            </a:extLst>
          </p:cNvPr>
          <p:cNvGrpSpPr/>
          <p:nvPr/>
        </p:nvGrpSpPr>
        <p:grpSpPr>
          <a:xfrm>
            <a:off x="665990" y="3514607"/>
            <a:ext cx="5247261" cy="2337791"/>
            <a:chOff x="665990" y="3771168"/>
            <a:chExt cx="5247261" cy="2397700"/>
          </a:xfrm>
        </p:grpSpPr>
        <p:sp>
          <p:nvSpPr>
            <p:cNvPr id="20" name="Freeform: Shape 19">
              <a:extLst>
                <a:ext uri="{FF2B5EF4-FFF2-40B4-BE49-F238E27FC236}">
                  <a16:creationId xmlns:a16="http://schemas.microsoft.com/office/drawing/2014/main" id="{E01ED2AD-CD79-4FCC-AEBA-1EE5E2096EF1}"/>
                </a:ext>
              </a:extLst>
            </p:cNvPr>
            <p:cNvSpPr/>
            <p:nvPr/>
          </p:nvSpPr>
          <p:spPr>
            <a:xfrm>
              <a:off x="4361594" y="4196080"/>
              <a:ext cx="1548797" cy="412170"/>
            </a:xfrm>
            <a:custGeom>
              <a:avLst/>
              <a:gdLst>
                <a:gd name="connsiteX0" fmla="*/ 0 w 1672126"/>
                <a:gd name="connsiteY0" fmla="*/ 88276 h 706205"/>
                <a:gd name="connsiteX1" fmla="*/ 1319024 w 1672126"/>
                <a:gd name="connsiteY1" fmla="*/ 88276 h 706205"/>
                <a:gd name="connsiteX2" fmla="*/ 1319024 w 1672126"/>
                <a:gd name="connsiteY2" fmla="*/ 0 h 706205"/>
                <a:gd name="connsiteX3" fmla="*/ 1672126 w 1672126"/>
                <a:gd name="connsiteY3" fmla="*/ 353103 h 706205"/>
                <a:gd name="connsiteX4" fmla="*/ 1319024 w 1672126"/>
                <a:gd name="connsiteY4" fmla="*/ 706205 h 706205"/>
                <a:gd name="connsiteX5" fmla="*/ 1319024 w 1672126"/>
                <a:gd name="connsiteY5" fmla="*/ 617929 h 706205"/>
                <a:gd name="connsiteX6" fmla="*/ 0 w 1672126"/>
                <a:gd name="connsiteY6" fmla="*/ 617929 h 706205"/>
                <a:gd name="connsiteX7" fmla="*/ 0 w 1672126"/>
                <a:gd name="connsiteY7" fmla="*/ 88276 h 706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2126" h="706205">
                  <a:moveTo>
                    <a:pt x="0" y="88276"/>
                  </a:moveTo>
                  <a:lnTo>
                    <a:pt x="1319024" y="88276"/>
                  </a:lnTo>
                  <a:lnTo>
                    <a:pt x="1319024" y="0"/>
                  </a:lnTo>
                  <a:lnTo>
                    <a:pt x="1672126" y="353103"/>
                  </a:lnTo>
                  <a:lnTo>
                    <a:pt x="1319024" y="706205"/>
                  </a:lnTo>
                  <a:lnTo>
                    <a:pt x="1319024" y="617929"/>
                  </a:lnTo>
                  <a:lnTo>
                    <a:pt x="0" y="617929"/>
                  </a:lnTo>
                  <a:lnTo>
                    <a:pt x="0" y="8827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02246" rIns="278797" bIns="102246" numCol="1" spcCol="1270" anchor="ctr" anchorCtr="0">
              <a:noAutofit/>
            </a:bodyPr>
            <a:lstStyle/>
            <a:p>
              <a:pPr marL="228600" lvl="1" indent="0" algn="l" defTabSz="977900">
                <a:lnSpc>
                  <a:spcPct val="90000"/>
                </a:lnSpc>
                <a:spcBef>
                  <a:spcPct val="0"/>
                </a:spcBef>
                <a:spcAft>
                  <a:spcPct val="15000"/>
                </a:spcAft>
                <a:buNone/>
              </a:pPr>
              <a:endParaRPr lang="en-US" sz="2200" kern="1200" dirty="0"/>
            </a:p>
          </p:txBody>
        </p:sp>
        <p:sp>
          <p:nvSpPr>
            <p:cNvPr id="21" name="Freeform: Shape 20">
              <a:extLst>
                <a:ext uri="{FF2B5EF4-FFF2-40B4-BE49-F238E27FC236}">
                  <a16:creationId xmlns:a16="http://schemas.microsoft.com/office/drawing/2014/main" id="{A2E4868E-D709-4EA4-8D6D-567740AFA18A}"/>
                </a:ext>
              </a:extLst>
            </p:cNvPr>
            <p:cNvSpPr/>
            <p:nvPr/>
          </p:nvSpPr>
          <p:spPr>
            <a:xfrm>
              <a:off x="665990" y="3771168"/>
              <a:ext cx="3513633" cy="1261995"/>
            </a:xfrm>
            <a:custGeom>
              <a:avLst/>
              <a:gdLst>
                <a:gd name="connsiteX0" fmla="*/ 0 w 3574427"/>
                <a:gd name="connsiteY0" fmla="*/ 210337 h 1261995"/>
                <a:gd name="connsiteX1" fmla="*/ 210337 w 3574427"/>
                <a:gd name="connsiteY1" fmla="*/ 0 h 1261995"/>
                <a:gd name="connsiteX2" fmla="*/ 3364090 w 3574427"/>
                <a:gd name="connsiteY2" fmla="*/ 0 h 1261995"/>
                <a:gd name="connsiteX3" fmla="*/ 3574427 w 3574427"/>
                <a:gd name="connsiteY3" fmla="*/ 210337 h 1261995"/>
                <a:gd name="connsiteX4" fmla="*/ 3574427 w 3574427"/>
                <a:gd name="connsiteY4" fmla="*/ 1051658 h 1261995"/>
                <a:gd name="connsiteX5" fmla="*/ 3364090 w 3574427"/>
                <a:gd name="connsiteY5" fmla="*/ 1261995 h 1261995"/>
                <a:gd name="connsiteX6" fmla="*/ 210337 w 3574427"/>
                <a:gd name="connsiteY6" fmla="*/ 1261995 h 1261995"/>
                <a:gd name="connsiteX7" fmla="*/ 0 w 3574427"/>
                <a:gd name="connsiteY7" fmla="*/ 1051658 h 1261995"/>
                <a:gd name="connsiteX8" fmla="*/ 0 w 357442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4427" h="1261995">
                  <a:moveTo>
                    <a:pt x="0" y="210337"/>
                  </a:moveTo>
                  <a:cubicBezTo>
                    <a:pt x="0" y="94171"/>
                    <a:pt x="94171" y="0"/>
                    <a:pt x="210337" y="0"/>
                  </a:cubicBezTo>
                  <a:lnTo>
                    <a:pt x="3364090" y="0"/>
                  </a:lnTo>
                  <a:cubicBezTo>
                    <a:pt x="3480256" y="0"/>
                    <a:pt x="3574427" y="94171"/>
                    <a:pt x="3574427" y="210337"/>
                  </a:cubicBezTo>
                  <a:lnTo>
                    <a:pt x="3574427" y="1051658"/>
                  </a:lnTo>
                  <a:cubicBezTo>
                    <a:pt x="3574427" y="1167824"/>
                    <a:pt x="3480256" y="1261995"/>
                    <a:pt x="336409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400" b="1" kern="1200" dirty="0" err="1">
                  <a:latin typeface="+mj-lt"/>
                </a:rPr>
                <a:t>Declaraciones</a:t>
              </a:r>
              <a:r>
                <a:rPr lang="en-US" sz="2400" b="1" kern="1200" dirty="0">
                  <a:latin typeface="+mj-lt"/>
                </a:rPr>
                <a:t> de </a:t>
              </a:r>
              <a:r>
                <a:rPr lang="en-US" sz="2400" b="1" kern="1200" dirty="0" err="1">
                  <a:latin typeface="+mj-lt"/>
                </a:rPr>
                <a:t>Riesgos</a:t>
              </a:r>
              <a:r>
                <a:rPr lang="en-US" sz="2400" b="1" kern="1200" dirty="0">
                  <a:latin typeface="+mj-lt"/>
                </a:rPr>
                <a:t> </a:t>
              </a:r>
              <a:r>
                <a:rPr lang="en-US" sz="2400" b="1" kern="1200" dirty="0" err="1">
                  <a:latin typeface="+mj-lt"/>
                </a:rPr>
                <a:t>Ambientales</a:t>
              </a:r>
              <a:endParaRPr lang="en-US" sz="2400" b="1" kern="1200" dirty="0">
                <a:latin typeface="+mj-lt"/>
              </a:endParaRPr>
            </a:p>
          </p:txBody>
        </p:sp>
        <p:sp>
          <p:nvSpPr>
            <p:cNvPr id="22" name="Freeform: Shape 21">
              <a:extLst>
                <a:ext uri="{FF2B5EF4-FFF2-40B4-BE49-F238E27FC236}">
                  <a16:creationId xmlns:a16="http://schemas.microsoft.com/office/drawing/2014/main" id="{41985465-F919-45D3-A7FE-6A3894C8805B}"/>
                </a:ext>
              </a:extLst>
            </p:cNvPr>
            <p:cNvSpPr/>
            <p:nvPr/>
          </p:nvSpPr>
          <p:spPr>
            <a:xfrm>
              <a:off x="4361594" y="5512596"/>
              <a:ext cx="1551657" cy="378463"/>
            </a:xfrm>
            <a:custGeom>
              <a:avLst/>
              <a:gdLst>
                <a:gd name="connsiteX0" fmla="*/ 0 w 1755706"/>
                <a:gd name="connsiteY0" fmla="*/ 96449 h 771595"/>
                <a:gd name="connsiteX1" fmla="*/ 1369909 w 1755706"/>
                <a:gd name="connsiteY1" fmla="*/ 96449 h 771595"/>
                <a:gd name="connsiteX2" fmla="*/ 1369909 w 1755706"/>
                <a:gd name="connsiteY2" fmla="*/ 0 h 771595"/>
                <a:gd name="connsiteX3" fmla="*/ 1755706 w 1755706"/>
                <a:gd name="connsiteY3" fmla="*/ 385798 h 771595"/>
                <a:gd name="connsiteX4" fmla="*/ 1369909 w 1755706"/>
                <a:gd name="connsiteY4" fmla="*/ 771595 h 771595"/>
                <a:gd name="connsiteX5" fmla="*/ 1369909 w 1755706"/>
                <a:gd name="connsiteY5" fmla="*/ 675146 h 771595"/>
                <a:gd name="connsiteX6" fmla="*/ 0 w 1755706"/>
                <a:gd name="connsiteY6" fmla="*/ 675146 h 771595"/>
                <a:gd name="connsiteX7" fmla="*/ 0 w 1755706"/>
                <a:gd name="connsiteY7" fmla="*/ 96449 h 7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706" h="771595">
                  <a:moveTo>
                    <a:pt x="0" y="96449"/>
                  </a:moveTo>
                  <a:lnTo>
                    <a:pt x="1369909" y="96449"/>
                  </a:lnTo>
                  <a:lnTo>
                    <a:pt x="1369909" y="0"/>
                  </a:lnTo>
                  <a:lnTo>
                    <a:pt x="1755706" y="385798"/>
                  </a:lnTo>
                  <a:lnTo>
                    <a:pt x="1369909" y="771595"/>
                  </a:lnTo>
                  <a:lnTo>
                    <a:pt x="1369909" y="675146"/>
                  </a:lnTo>
                  <a:lnTo>
                    <a:pt x="0" y="675146"/>
                  </a:lnTo>
                  <a:lnTo>
                    <a:pt x="0" y="96449"/>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10419" rIns="303318" bIns="110419" numCol="1" spcCol="1270" anchor="ctr" anchorCtr="0">
              <a:noAutofit/>
            </a:bodyPr>
            <a:lstStyle/>
            <a:p>
              <a:pPr marL="231775" lvl="1" indent="0" algn="l" defTabSz="977900">
                <a:lnSpc>
                  <a:spcPct val="90000"/>
                </a:lnSpc>
                <a:spcBef>
                  <a:spcPct val="0"/>
                </a:spcBef>
                <a:spcAft>
                  <a:spcPct val="15000"/>
                </a:spcAft>
                <a:buFontTx/>
                <a:buNone/>
              </a:pPr>
              <a:endParaRPr lang="en-US" sz="2200" kern="1200" dirty="0"/>
            </a:p>
          </p:txBody>
        </p:sp>
        <p:sp>
          <p:nvSpPr>
            <p:cNvPr id="23" name="Freeform: Shape 22">
              <a:extLst>
                <a:ext uri="{FF2B5EF4-FFF2-40B4-BE49-F238E27FC236}">
                  <a16:creationId xmlns:a16="http://schemas.microsoft.com/office/drawing/2014/main" id="{F605CE66-AA53-47B9-B38E-CB8F1FA14A4D}"/>
                </a:ext>
              </a:extLst>
            </p:cNvPr>
            <p:cNvSpPr/>
            <p:nvPr/>
          </p:nvSpPr>
          <p:spPr>
            <a:xfrm>
              <a:off x="667928" y="5234784"/>
              <a:ext cx="3513634" cy="934084"/>
            </a:xfrm>
            <a:custGeom>
              <a:avLst/>
              <a:gdLst>
                <a:gd name="connsiteX0" fmla="*/ 0 w 3486973"/>
                <a:gd name="connsiteY0" fmla="*/ 208827 h 1252936"/>
                <a:gd name="connsiteX1" fmla="*/ 208827 w 3486973"/>
                <a:gd name="connsiteY1" fmla="*/ 0 h 1252936"/>
                <a:gd name="connsiteX2" fmla="*/ 3278146 w 3486973"/>
                <a:gd name="connsiteY2" fmla="*/ 0 h 1252936"/>
                <a:gd name="connsiteX3" fmla="*/ 3486973 w 3486973"/>
                <a:gd name="connsiteY3" fmla="*/ 208827 h 1252936"/>
                <a:gd name="connsiteX4" fmla="*/ 3486973 w 3486973"/>
                <a:gd name="connsiteY4" fmla="*/ 1044109 h 1252936"/>
                <a:gd name="connsiteX5" fmla="*/ 3278146 w 3486973"/>
                <a:gd name="connsiteY5" fmla="*/ 1252936 h 1252936"/>
                <a:gd name="connsiteX6" fmla="*/ 208827 w 3486973"/>
                <a:gd name="connsiteY6" fmla="*/ 1252936 h 1252936"/>
                <a:gd name="connsiteX7" fmla="*/ 0 w 3486973"/>
                <a:gd name="connsiteY7" fmla="*/ 1044109 h 1252936"/>
                <a:gd name="connsiteX8" fmla="*/ 0 w 3486973"/>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86973" h="1252936">
                  <a:moveTo>
                    <a:pt x="0" y="208827"/>
                  </a:moveTo>
                  <a:cubicBezTo>
                    <a:pt x="0" y="93495"/>
                    <a:pt x="93495" y="0"/>
                    <a:pt x="208827" y="0"/>
                  </a:cubicBezTo>
                  <a:lnTo>
                    <a:pt x="3278146" y="0"/>
                  </a:lnTo>
                  <a:cubicBezTo>
                    <a:pt x="3393478" y="0"/>
                    <a:pt x="3486973" y="93495"/>
                    <a:pt x="3486973" y="208827"/>
                  </a:cubicBezTo>
                  <a:lnTo>
                    <a:pt x="3486973" y="1044109"/>
                  </a:lnTo>
                  <a:cubicBezTo>
                    <a:pt x="3486973" y="1159441"/>
                    <a:pt x="3393478" y="1252936"/>
                    <a:pt x="3278146"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400" b="1" kern="1200" dirty="0" err="1">
                  <a:latin typeface="+mj-lt"/>
                </a:rPr>
                <a:t>Direcciones</a:t>
              </a:r>
              <a:r>
                <a:rPr lang="en-US" sz="2400" b="1" kern="1200" dirty="0">
                  <a:latin typeface="+mj-lt"/>
                </a:rPr>
                <a:t> de </a:t>
              </a:r>
              <a:r>
                <a:rPr lang="en-US" sz="2400" b="1" kern="1200" dirty="0" err="1">
                  <a:latin typeface="+mj-lt"/>
                </a:rPr>
                <a:t>Uso</a:t>
              </a:r>
              <a:endParaRPr lang="en-US" sz="2400" b="1" kern="1200" dirty="0">
                <a:latin typeface="+mj-lt"/>
              </a:endParaRP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5478" y="383776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33155" y="5130046"/>
            <a:ext cx="673777" cy="673777"/>
          </a:xfrm>
          <a:prstGeom prst="rect">
            <a:avLst/>
          </a:prstGeom>
        </p:spPr>
      </p:pic>
      <p:pic>
        <p:nvPicPr>
          <p:cNvPr id="17" name="Picture 16">
            <a:extLst>
              <a:ext uri="{FF2B5EF4-FFF2-40B4-BE49-F238E27FC236}">
                <a16:creationId xmlns:a16="http://schemas.microsoft.com/office/drawing/2014/main" id="{220AABCC-4D70-45B1-85CC-FA6BA36C8E2A}"/>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5965292" y="2231718"/>
            <a:ext cx="6044955" cy="1372145"/>
          </a:xfrm>
          <a:prstGeom prst="rect">
            <a:avLst/>
          </a:prstGeom>
          <a:ln w="15875">
            <a:solidFill>
              <a:schemeClr val="tx1"/>
            </a:solidFill>
          </a:ln>
          <a:effectLst>
            <a:outerShdw blurRad="50800" dist="190500" dir="3000000" algn="tl" rotWithShape="0">
              <a:prstClr val="black">
                <a:alpha val="40000"/>
              </a:prstClr>
            </a:outerShdw>
          </a:effectLst>
        </p:spPr>
      </p:pic>
      <p:pic>
        <p:nvPicPr>
          <p:cNvPr id="8" name="Picture 7" descr="Text&#10;&#10;Description automatically generated">
            <a:extLst>
              <a:ext uri="{FF2B5EF4-FFF2-40B4-BE49-F238E27FC236}">
                <a16:creationId xmlns:a16="http://schemas.microsoft.com/office/drawing/2014/main" id="{69FAD85C-5805-4196-9359-ED79900B6E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65292" y="5130046"/>
            <a:ext cx="6103713" cy="1411431"/>
          </a:xfrm>
          <a:prstGeom prst="rect">
            <a:avLst/>
          </a:prstGeom>
        </p:spPr>
      </p:pic>
      <p:pic>
        <p:nvPicPr>
          <p:cNvPr id="24" name="Picture 23" descr="Text&#10;&#10;Description automatically generated">
            <a:extLst>
              <a:ext uri="{FF2B5EF4-FFF2-40B4-BE49-F238E27FC236}">
                <a16:creationId xmlns:a16="http://schemas.microsoft.com/office/drawing/2014/main" id="{E241EA66-4EB5-44BA-B651-8FF76BC9639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65292" y="3837768"/>
            <a:ext cx="6103713" cy="1103885"/>
          </a:xfrm>
          <a:prstGeom prst="rect">
            <a:avLst/>
          </a:prstGeom>
        </p:spPr>
      </p:pic>
      <p:pic>
        <p:nvPicPr>
          <p:cNvPr id="26" name="Picture 25" descr="Table&#10;&#10;Description automatically generated with medium confidence">
            <a:extLst>
              <a:ext uri="{FF2B5EF4-FFF2-40B4-BE49-F238E27FC236}">
                <a16:creationId xmlns:a16="http://schemas.microsoft.com/office/drawing/2014/main" id="{398D1D6E-728B-433A-8ADC-B9C6A48A431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0391" y="1001094"/>
            <a:ext cx="6158614" cy="1058789"/>
          </a:xfrm>
          <a:prstGeom prst="rect">
            <a:avLst/>
          </a:prstGeom>
        </p:spPr>
      </p:pic>
    </p:spTree>
    <p:extLst>
      <p:ext uri="{BB962C8B-B14F-4D97-AF65-F5344CB8AC3E}">
        <p14:creationId xmlns:p14="http://schemas.microsoft.com/office/powerpoint/2010/main" val="419354231"/>
      </p:ext>
    </p:extLst>
  </p:cSld>
  <p:clrMapOvr>
    <a:masterClrMapping/>
  </p:clrMapOvr>
  <mc:AlternateContent xmlns:mc="http://schemas.openxmlformats.org/markup-compatibility/2006" xmlns:p14="http://schemas.microsoft.com/office/powerpoint/2010/main">
    <mc:Choice Requires="p14">
      <p:transition spd="slow" p14:dur="2000" advTm="97051"/>
    </mc:Choice>
    <mc:Fallback xmlns="">
      <p:transition spd="slow" advTm="97051"/>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82760"/>
            <a:ext cx="10515600" cy="773241"/>
          </a:xfrm>
          <a:ln>
            <a:noFill/>
          </a:ln>
        </p:spPr>
        <p:txBody>
          <a:bodyPr>
            <a:noAutofit/>
          </a:bodyPr>
          <a:lstStyle/>
          <a:p>
            <a:r>
              <a:rPr lang="es-MX" b="1" dirty="0"/>
              <a:t>Aplicador Certificado Supervisor</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3014" y="1451978"/>
            <a:ext cx="5906386"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Inspeccione</a:t>
            </a:r>
            <a:r>
              <a:rPr lang="es-MX" sz="2600" dirty="0">
                <a:latin typeface="+mj-lt"/>
              </a:rPr>
              <a:t> su equipo cada día.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3014" y="3015602"/>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Conozca</a:t>
            </a:r>
            <a:r>
              <a:rPr lang="es-MX" sz="2600" dirty="0">
                <a:latin typeface="+mj-lt"/>
              </a:rPr>
              <a:t> como usar el equipo de manera segura.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3014" y="4579226"/>
            <a:ext cx="5906386"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Prevenir</a:t>
            </a:r>
            <a:r>
              <a:rPr lang="es-MX" sz="2600" dirty="0">
                <a:latin typeface="+mj-lt"/>
              </a:rPr>
              <a:t> exposición para usted, otros, o el ambiente.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200" y="1633334"/>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200" y="478953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8200" y="3196958"/>
            <a:ext cx="810768" cy="810768"/>
          </a:xfrm>
          <a:prstGeom prst="rect">
            <a:avLst/>
          </a:prstGeom>
        </p:spPr>
      </p:pic>
      <p:pic>
        <p:nvPicPr>
          <p:cNvPr id="14" name="Picture 13" descr="A picture containing engine&#10;&#10;Description automatically generated">
            <a:extLst>
              <a:ext uri="{FF2B5EF4-FFF2-40B4-BE49-F238E27FC236}">
                <a16:creationId xmlns:a16="http://schemas.microsoft.com/office/drawing/2014/main" id="{A0D6235D-4F27-450E-A2D5-AF324FB01ED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58273" y="999210"/>
            <a:ext cx="4224760" cy="2526310"/>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person, sky, outdoor, person&#10;&#10;Description automatically generated">
            <a:extLst>
              <a:ext uri="{FF2B5EF4-FFF2-40B4-BE49-F238E27FC236}">
                <a16:creationId xmlns:a16="http://schemas.microsoft.com/office/drawing/2014/main" id="{941C02FB-0A21-429E-AAB8-1002367FA3D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040878" y="3766426"/>
            <a:ext cx="4522231" cy="2888374"/>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79939177"/>
      </p:ext>
    </p:extLst>
  </p:cSld>
  <p:clrMapOvr>
    <a:masterClrMapping/>
  </p:clrMapOvr>
  <mc:AlternateContent xmlns:mc="http://schemas.openxmlformats.org/markup-compatibility/2006" xmlns:p14="http://schemas.microsoft.com/office/powerpoint/2010/main">
    <mc:Choice Requires="p14">
      <p:transition spd="slow" p14:dur="2000" advTm="48885"/>
    </mc:Choice>
    <mc:Fallback xmlns="">
      <p:transition spd="slow" advTm="48885"/>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288972"/>
            <a:ext cx="10515600" cy="882614"/>
          </a:xfrm>
          <a:ln>
            <a:noFill/>
          </a:ln>
        </p:spPr>
        <p:txBody>
          <a:bodyPr>
            <a:normAutofit/>
          </a:bodyPr>
          <a:lstStyle/>
          <a:p>
            <a:r>
              <a:rPr lang="es-MX" b="1" dirty="0"/>
              <a:t>Transporte de Pesticidas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94509"/>
            <a:ext cx="61569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Asegure</a:t>
            </a:r>
            <a:r>
              <a:rPr lang="es-MX" sz="2600" dirty="0">
                <a:latin typeface="+mj-lt"/>
              </a:rPr>
              <a:t> pesticidas lejos del chofer o compartimento de pasajeros.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8133"/>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Verifique</a:t>
            </a:r>
            <a:r>
              <a:rPr lang="es-MX" sz="2600" dirty="0">
                <a:latin typeface="+mj-lt"/>
              </a:rPr>
              <a:t> envases en busca de fugas y protéjalos de daños.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21757"/>
            <a:ext cx="61569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NUNCA</a:t>
            </a:r>
            <a:r>
              <a:rPr lang="es-MX" sz="2600" dirty="0">
                <a:latin typeface="+mj-lt"/>
              </a:rPr>
              <a:t> deje los pesticidas desatendidos.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592152"/>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00172"/>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07592"/>
            <a:ext cx="810768" cy="810768"/>
          </a:xfrm>
          <a:prstGeom prst="rect">
            <a:avLst/>
          </a:prstGeom>
        </p:spPr>
      </p:pic>
      <p:pic>
        <p:nvPicPr>
          <p:cNvPr id="10" name="Picture 9" descr="A picture containing person, indoor&#10;&#10;Description automatically generated">
            <a:extLst>
              <a:ext uri="{FF2B5EF4-FFF2-40B4-BE49-F238E27FC236}">
                <a16:creationId xmlns:a16="http://schemas.microsoft.com/office/drawing/2014/main" id="{E422D599-1939-4A5A-923C-756B8B0E34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00395" y="1054942"/>
            <a:ext cx="4333902" cy="2734738"/>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sign on a wall&#10;&#10;Description automatically generated with low confidence">
            <a:extLst>
              <a:ext uri="{FF2B5EF4-FFF2-40B4-BE49-F238E27FC236}">
                <a16:creationId xmlns:a16="http://schemas.microsoft.com/office/drawing/2014/main" id="{56141C0D-A8BE-42A8-8D70-D0ED9D76CA27}"/>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7895521" y="4018360"/>
            <a:ext cx="2743200" cy="2645558"/>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14616778"/>
      </p:ext>
    </p:extLst>
  </p:cSld>
  <p:clrMapOvr>
    <a:masterClrMapping/>
  </p:clrMapOvr>
  <mc:AlternateContent xmlns:mc="http://schemas.openxmlformats.org/markup-compatibility/2006" xmlns:p14="http://schemas.microsoft.com/office/powerpoint/2010/main">
    <mc:Choice Requires="p14">
      <p:transition spd="slow" p14:dur="2000" advTm="29412"/>
    </mc:Choice>
    <mc:Fallback xmlns="">
      <p:transition spd="slow" advTm="29412"/>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FE5927C-1C2D-463F-8CAF-6BEBF9B5C4A2}"/>
              </a:ext>
            </a:extLst>
          </p:cNvPr>
          <p:cNvSpPr txBox="1"/>
          <p:nvPr/>
        </p:nvSpPr>
        <p:spPr>
          <a:xfrm>
            <a:off x="1035610" y="792177"/>
            <a:ext cx="10120779" cy="4401205"/>
          </a:xfrm>
          <a:prstGeom prst="rect">
            <a:avLst/>
          </a:prstGeom>
          <a:noFill/>
          <a:ln w="57150">
            <a:solidFill>
              <a:srgbClr val="0A9C4B"/>
            </a:solidFill>
            <a:extLst>
              <a:ext uri="{C807C97D-BFC1-408E-A445-0C87EB9F89A2}">
                <ask:lineSketchStyleProps xmlns:ask="http://schemas.microsoft.com/office/drawing/2018/sketchyshapes" sd="2650216993">
                  <a:custGeom>
                    <a:avLst/>
                    <a:gdLst>
                      <a:gd name="connsiteX0" fmla="*/ 0 w 7825563"/>
                      <a:gd name="connsiteY0" fmla="*/ 0 h 2862322"/>
                      <a:gd name="connsiteX1" fmla="*/ 7825563 w 7825563"/>
                      <a:gd name="connsiteY1" fmla="*/ 0 h 2862322"/>
                      <a:gd name="connsiteX2" fmla="*/ 7825563 w 7825563"/>
                      <a:gd name="connsiteY2" fmla="*/ 2862322 h 2862322"/>
                      <a:gd name="connsiteX3" fmla="*/ 0 w 7825563"/>
                      <a:gd name="connsiteY3" fmla="*/ 2862322 h 2862322"/>
                      <a:gd name="connsiteX4" fmla="*/ 0 w 7825563"/>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5563" h="2862322" extrusionOk="0">
                        <a:moveTo>
                          <a:pt x="0" y="0"/>
                        </a:moveTo>
                        <a:cubicBezTo>
                          <a:pt x="840128" y="-5264"/>
                          <a:pt x="6708797" y="84467"/>
                          <a:pt x="7825563" y="0"/>
                        </a:cubicBezTo>
                        <a:cubicBezTo>
                          <a:pt x="7697390" y="1008489"/>
                          <a:pt x="7954713" y="1699315"/>
                          <a:pt x="7825563" y="2862322"/>
                        </a:cubicBezTo>
                        <a:cubicBezTo>
                          <a:pt x="4491946" y="2968642"/>
                          <a:pt x="2725009" y="2854673"/>
                          <a:pt x="0" y="2862322"/>
                        </a:cubicBezTo>
                        <a:cubicBezTo>
                          <a:pt x="160128" y="2068795"/>
                          <a:pt x="25049" y="918698"/>
                          <a:pt x="0" y="0"/>
                        </a:cubicBezTo>
                        <a:close/>
                      </a:path>
                    </a:pathLst>
                  </a:custGeom>
                  <ask:type>
                    <ask:lineSketchNone/>
                  </ask:type>
                </ask:lineSketchStyleProps>
              </a:ext>
            </a:extLst>
          </a:ln>
        </p:spPr>
        <p:txBody>
          <a:bodyPr wrap="square" rtlCol="0">
            <a:spAutoFit/>
          </a:bodyPr>
          <a:lstStyle/>
          <a:p>
            <a:pPr algn="ctr"/>
            <a:r>
              <a:rPr lang="es-MX" sz="4000" dirty="0"/>
              <a:t>Esta presentación describe varios niveles de Equipo de Protección Personal (PPE, por sus siglas en inglés). El PPE requerido por cada pesticida puede variar. Consulte la etiqueta del producto pesticida que usted está usando para encontrar los requerimientos necesarios de PPE.</a:t>
            </a:r>
          </a:p>
        </p:txBody>
      </p:sp>
    </p:spTree>
    <p:extLst>
      <p:ext uri="{BB962C8B-B14F-4D97-AF65-F5344CB8AC3E}">
        <p14:creationId xmlns:p14="http://schemas.microsoft.com/office/powerpoint/2010/main" val="2131291324"/>
      </p:ext>
    </p:extLst>
  </p:cSld>
  <p:clrMapOvr>
    <a:masterClrMapping/>
  </p:clrMapOvr>
  <mc:AlternateContent xmlns:mc="http://schemas.openxmlformats.org/markup-compatibility/2006" xmlns:p14="http://schemas.microsoft.com/office/powerpoint/2010/main">
    <mc:Choice Requires="p14">
      <p:transition spd="slow" p14:dur="2000" advTm="22766"/>
    </mc:Choice>
    <mc:Fallback xmlns="">
      <p:transition spd="slow" advTm="22766"/>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20629" y="255920"/>
            <a:ext cx="10515600" cy="802020"/>
          </a:xfrm>
        </p:spPr>
        <p:txBody>
          <a:bodyPr vert="horz" lIns="91440" tIns="45720" rIns="91440" bIns="45720" rtlCol="0" anchor="b">
            <a:noAutofit/>
          </a:bodyPr>
          <a:lstStyle/>
          <a:p>
            <a:r>
              <a:rPr lang="es-MX" sz="5400" kern="1200" dirty="0">
                <a:solidFill>
                  <a:schemeClr val="tx1"/>
                </a:solidFill>
                <a:latin typeface="+mj-lt"/>
                <a:ea typeface="+mj-ea"/>
                <a:cs typeface="+mj-cs"/>
              </a:rPr>
              <a:t>Etiquetas de Pesticidas</a:t>
            </a:r>
            <a:endParaRPr lang="en-US" kern="1200" dirty="0">
              <a:solidFill>
                <a:schemeClr val="tx1"/>
              </a:solidFill>
              <a:latin typeface="+mj-lt"/>
              <a:ea typeface="+mj-ea"/>
              <a:cs typeface="+mj-cs"/>
            </a:endParaRPr>
          </a:p>
        </p:txBody>
      </p:sp>
      <p:pic>
        <p:nvPicPr>
          <p:cNvPr id="4" name="Picture 3">
            <a:extLst>
              <a:ext uri="{FF2B5EF4-FFF2-40B4-BE49-F238E27FC236}">
                <a16:creationId xmlns:a16="http://schemas.microsoft.com/office/drawing/2014/main" id="{9B190393-8C49-4941-B472-E5C7B73228F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4151718" y="1373062"/>
            <a:ext cx="7619653" cy="4599003"/>
          </a:xfrm>
          <a:prstGeom prst="rect">
            <a:avLst/>
          </a:prstGeom>
          <a:solidFill>
            <a:srgbClr val="FFFFFF">
              <a:shade val="85000"/>
            </a:srgbClr>
          </a:solidFill>
          <a:ln w="190500" cap="sq">
            <a:solidFill>
              <a:srgbClr val="FFFFFF"/>
            </a:solidFill>
            <a:miter lim="800000"/>
          </a:ln>
          <a:effectLst>
            <a:outerShdw blurRad="50800" dist="1143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8" name="Oval 17">
            <a:extLst>
              <a:ext uri="{FF2B5EF4-FFF2-40B4-BE49-F238E27FC236}">
                <a16:creationId xmlns:a16="http://schemas.microsoft.com/office/drawing/2014/main" id="{3EFCFFD1-7A14-491E-8565-5325790510D6}"/>
              </a:ext>
            </a:extLst>
          </p:cNvPr>
          <p:cNvSpPr/>
          <p:nvPr/>
        </p:nvSpPr>
        <p:spPr>
          <a:xfrm rot="21321346">
            <a:off x="7763763" y="1176671"/>
            <a:ext cx="2236397" cy="70184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4157901"/>
      </p:ext>
    </p:extLst>
  </p:cSld>
  <p:clrMapOvr>
    <a:masterClrMapping/>
  </p:clrMapOvr>
  <mc:AlternateContent xmlns:mc="http://schemas.openxmlformats.org/markup-compatibility/2006" xmlns:p14="http://schemas.microsoft.com/office/powerpoint/2010/main">
    <mc:Choice Requires="p14">
      <p:transition spd="slow" p14:dur="2000" advTm="30031"/>
    </mc:Choice>
    <mc:Fallback xmlns="">
      <p:transition spd="slow" advTm="3003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14106" y="387108"/>
            <a:ext cx="10515600" cy="818541"/>
          </a:xfrm>
          <a:ln>
            <a:noFill/>
          </a:ln>
        </p:spPr>
        <p:txBody>
          <a:bodyPr>
            <a:noAutofit/>
          </a:bodyPr>
          <a:lstStyle/>
          <a:p>
            <a:r>
              <a:rPr lang="en-US" b="1" dirty="0" err="1"/>
              <a:t>Emergencias</a:t>
            </a:r>
            <a:r>
              <a:rPr lang="en-US" b="1" dirty="0"/>
              <a:t> de </a:t>
            </a:r>
            <a:br>
              <a:rPr lang="en-US" b="1" dirty="0"/>
            </a:br>
            <a:r>
              <a:rPr lang="en-US" b="1" dirty="0" err="1"/>
              <a:t>Derrames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14106" y="1580248"/>
            <a:ext cx="467868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Protéjase</a:t>
            </a:r>
            <a:r>
              <a:rPr lang="es-MX" sz="2400" dirty="0">
                <a:latin typeface="+mj-lt"/>
              </a:rPr>
              <a:t> con PPE.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14106" y="3143872"/>
            <a:ext cx="467868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Contacte</a:t>
            </a:r>
            <a:r>
              <a:rPr lang="es-MX" sz="2400" dirty="0">
                <a:latin typeface="+mj-lt"/>
              </a:rPr>
              <a:t> a su supervisor, </a:t>
            </a:r>
            <a:br>
              <a:rPr lang="es-MX" sz="2400" dirty="0">
                <a:latin typeface="+mj-lt"/>
              </a:rPr>
            </a:br>
            <a:r>
              <a:rPr lang="es-MX" sz="2400" dirty="0">
                <a:latin typeface="+mj-lt"/>
              </a:rPr>
              <a:t>9-1-1 o el número de emergencia en la etiqueta.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14106" y="4707496"/>
            <a:ext cx="467868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Use</a:t>
            </a:r>
            <a:r>
              <a:rPr lang="es-MX" sz="2400" dirty="0">
                <a:latin typeface="+mj-lt"/>
              </a:rPr>
              <a:t> los cuatro pasos para las emergencias de derrame.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32978" y="1709788"/>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3938" y="4917808"/>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90890" y="3325228"/>
            <a:ext cx="810768" cy="810768"/>
          </a:xfrm>
          <a:prstGeom prst="rect">
            <a:avLst/>
          </a:prstGeom>
        </p:spPr>
      </p:pic>
      <p:grpSp>
        <p:nvGrpSpPr>
          <p:cNvPr id="9" name="Group 8">
            <a:extLst>
              <a:ext uri="{FF2B5EF4-FFF2-40B4-BE49-F238E27FC236}">
                <a16:creationId xmlns:a16="http://schemas.microsoft.com/office/drawing/2014/main" id="{336DF4D4-8F4A-4B44-AE96-6C986F5C88C2}"/>
              </a:ext>
            </a:extLst>
          </p:cNvPr>
          <p:cNvGrpSpPr/>
          <p:nvPr/>
        </p:nvGrpSpPr>
        <p:grpSpPr>
          <a:xfrm>
            <a:off x="5889367" y="555584"/>
            <a:ext cx="3664250" cy="2626025"/>
            <a:chOff x="5889367" y="555584"/>
            <a:chExt cx="3664250" cy="2626025"/>
          </a:xfrm>
        </p:grpSpPr>
        <p:pic>
          <p:nvPicPr>
            <p:cNvPr id="12" name="Picture 11" descr="A picture containing text, person, floor, indoor&#10;&#10;Description automatically generated">
              <a:extLst>
                <a:ext uri="{FF2B5EF4-FFF2-40B4-BE49-F238E27FC236}">
                  <a16:creationId xmlns:a16="http://schemas.microsoft.com/office/drawing/2014/main" id="{BDD0E591-BB20-4139-87BD-D8D45C4CD5B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89367" y="555584"/>
              <a:ext cx="3313885" cy="2570222"/>
            </a:xfrm>
            <a:prstGeom prst="rect">
              <a:avLst/>
            </a:prstGeom>
            <a:ln w="25400">
              <a:solidFill>
                <a:schemeClr val="tx1"/>
              </a:solidFill>
            </a:ln>
            <a:effectLst>
              <a:outerShdw blurRad="50800" dist="127000" dir="2700000" algn="tl" rotWithShape="0">
                <a:prstClr val="black">
                  <a:alpha val="40000"/>
                </a:prstClr>
              </a:outerShdw>
            </a:effectLst>
          </p:spPr>
        </p:pic>
        <p:sp>
          <p:nvSpPr>
            <p:cNvPr id="14" name="TextBox 13">
              <a:extLst>
                <a:ext uri="{FF2B5EF4-FFF2-40B4-BE49-F238E27FC236}">
                  <a16:creationId xmlns:a16="http://schemas.microsoft.com/office/drawing/2014/main" id="{0B0ACE3B-81F8-44D1-85C5-EA441720A2E9}"/>
                </a:ext>
              </a:extLst>
            </p:cNvPr>
            <p:cNvSpPr txBox="1"/>
            <p:nvPr/>
          </p:nvSpPr>
          <p:spPr>
            <a:xfrm>
              <a:off x="7819751" y="2596834"/>
              <a:ext cx="1733866" cy="584775"/>
            </a:xfrm>
            <a:prstGeom prst="rect">
              <a:avLst/>
            </a:prstGeom>
            <a:noFill/>
          </p:spPr>
          <p:txBody>
            <a:bodyPr wrap="square" rtlCol="0">
              <a:spAutoFit/>
            </a:bodyPr>
            <a:lstStyle/>
            <a:p>
              <a:r>
                <a:rPr lang="en-US" sz="3200" dirty="0">
                  <a:solidFill>
                    <a:schemeClr val="bg1"/>
                  </a:solidFill>
                </a:rPr>
                <a:t>Protect</a:t>
              </a:r>
              <a:endParaRPr lang="en-US" dirty="0">
                <a:solidFill>
                  <a:schemeClr val="bg1"/>
                </a:solidFill>
              </a:endParaRPr>
            </a:p>
          </p:txBody>
        </p:sp>
      </p:grpSp>
      <p:grpSp>
        <p:nvGrpSpPr>
          <p:cNvPr id="10" name="Group 9">
            <a:extLst>
              <a:ext uri="{FF2B5EF4-FFF2-40B4-BE49-F238E27FC236}">
                <a16:creationId xmlns:a16="http://schemas.microsoft.com/office/drawing/2014/main" id="{D3495642-A613-4706-AFA1-5B018C68D315}"/>
              </a:ext>
            </a:extLst>
          </p:cNvPr>
          <p:cNvGrpSpPr/>
          <p:nvPr/>
        </p:nvGrpSpPr>
        <p:grpSpPr>
          <a:xfrm>
            <a:off x="9418827" y="962595"/>
            <a:ext cx="2622988" cy="3173401"/>
            <a:chOff x="9418827" y="962595"/>
            <a:chExt cx="2622988" cy="2838121"/>
          </a:xfrm>
        </p:grpSpPr>
        <p:pic>
          <p:nvPicPr>
            <p:cNvPr id="17" name="Picture 16" descr="A picture containing indoor, floor, person&#10;&#10;Description automatically generated">
              <a:extLst>
                <a:ext uri="{FF2B5EF4-FFF2-40B4-BE49-F238E27FC236}">
                  <a16:creationId xmlns:a16="http://schemas.microsoft.com/office/drawing/2014/main" id="{4D42D634-BD0E-4C94-B6FA-5061614B23F1}"/>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18827" y="962595"/>
              <a:ext cx="2606672" cy="2838121"/>
            </a:xfrm>
            <a:prstGeom prst="rect">
              <a:avLst/>
            </a:prstGeom>
            <a:ln w="25400">
              <a:solidFill>
                <a:schemeClr val="tx1"/>
              </a:solidFill>
            </a:ln>
            <a:effectLst>
              <a:outerShdw blurRad="50800" dist="127000" dir="2700000" algn="tl" rotWithShape="0">
                <a:prstClr val="black">
                  <a:alpha val="40000"/>
                </a:prstClr>
              </a:outerShdw>
            </a:effectLst>
          </p:spPr>
        </p:pic>
        <p:sp>
          <p:nvSpPr>
            <p:cNvPr id="15" name="TextBox 14">
              <a:extLst>
                <a:ext uri="{FF2B5EF4-FFF2-40B4-BE49-F238E27FC236}">
                  <a16:creationId xmlns:a16="http://schemas.microsoft.com/office/drawing/2014/main" id="{411F2110-2039-4270-8E34-A2DE7D8D9409}"/>
                </a:ext>
              </a:extLst>
            </p:cNvPr>
            <p:cNvSpPr txBox="1"/>
            <p:nvPr/>
          </p:nvSpPr>
          <p:spPr>
            <a:xfrm>
              <a:off x="11096935" y="1015583"/>
              <a:ext cx="944880" cy="584775"/>
            </a:xfrm>
            <a:prstGeom prst="rect">
              <a:avLst/>
            </a:prstGeom>
            <a:noFill/>
          </p:spPr>
          <p:txBody>
            <a:bodyPr wrap="square" rtlCol="0">
              <a:spAutoFit/>
            </a:bodyPr>
            <a:lstStyle/>
            <a:p>
              <a:r>
                <a:rPr lang="en-US" sz="3200" dirty="0">
                  <a:solidFill>
                    <a:schemeClr val="bg1"/>
                  </a:solidFill>
                </a:rPr>
                <a:t>Call</a:t>
              </a:r>
              <a:endParaRPr lang="en-US" dirty="0">
                <a:solidFill>
                  <a:schemeClr val="bg1"/>
                </a:solidFill>
              </a:endParaRPr>
            </a:p>
          </p:txBody>
        </p:sp>
      </p:grpSp>
      <p:grpSp>
        <p:nvGrpSpPr>
          <p:cNvPr id="11" name="Group 10">
            <a:extLst>
              <a:ext uri="{FF2B5EF4-FFF2-40B4-BE49-F238E27FC236}">
                <a16:creationId xmlns:a16="http://schemas.microsoft.com/office/drawing/2014/main" id="{EBC1F66E-D3E0-4B73-BE3C-2DCAE2922113}"/>
              </a:ext>
            </a:extLst>
          </p:cNvPr>
          <p:cNvGrpSpPr/>
          <p:nvPr/>
        </p:nvGrpSpPr>
        <p:grpSpPr>
          <a:xfrm>
            <a:off x="6096000" y="3560642"/>
            <a:ext cx="3749038" cy="3182032"/>
            <a:chOff x="6096000" y="3560642"/>
            <a:chExt cx="3749038" cy="3182032"/>
          </a:xfrm>
        </p:grpSpPr>
        <p:pic>
          <p:nvPicPr>
            <p:cNvPr id="20" name="Picture 19" descr="A picture containing text, indoor, person, floor&#10;&#10;Description automatically generated">
              <a:extLst>
                <a:ext uri="{FF2B5EF4-FFF2-40B4-BE49-F238E27FC236}">
                  <a16:creationId xmlns:a16="http://schemas.microsoft.com/office/drawing/2014/main" id="{646168E9-B52B-43B9-AEA9-75E0F9F2F4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96000" y="3560642"/>
              <a:ext cx="3749038" cy="3121047"/>
            </a:xfrm>
            <a:prstGeom prst="rect">
              <a:avLst/>
            </a:prstGeom>
            <a:ln w="25400">
              <a:solidFill>
                <a:schemeClr val="tx1"/>
              </a:solidFill>
            </a:ln>
            <a:effectLst>
              <a:outerShdw blurRad="50800" dist="127000" dir="2700000" algn="tl" rotWithShape="0">
                <a:prstClr val="black">
                  <a:alpha val="40000"/>
                </a:prstClr>
              </a:outerShdw>
            </a:effectLst>
          </p:spPr>
        </p:pic>
        <p:sp>
          <p:nvSpPr>
            <p:cNvPr id="19" name="TextBox 18">
              <a:extLst>
                <a:ext uri="{FF2B5EF4-FFF2-40B4-BE49-F238E27FC236}">
                  <a16:creationId xmlns:a16="http://schemas.microsoft.com/office/drawing/2014/main" id="{40300B26-13D5-4CBC-BE64-91EC3FDCC14A}"/>
                </a:ext>
              </a:extLst>
            </p:cNvPr>
            <p:cNvSpPr txBox="1"/>
            <p:nvPr/>
          </p:nvSpPr>
          <p:spPr>
            <a:xfrm>
              <a:off x="7240628" y="6157899"/>
              <a:ext cx="1438987" cy="584775"/>
            </a:xfrm>
            <a:prstGeom prst="rect">
              <a:avLst/>
            </a:prstGeom>
            <a:noFill/>
          </p:spPr>
          <p:txBody>
            <a:bodyPr wrap="square" rtlCol="0">
              <a:spAutoFit/>
            </a:bodyPr>
            <a:lstStyle/>
            <a:p>
              <a:r>
                <a:rPr lang="en-US" sz="3200" dirty="0">
                  <a:solidFill>
                    <a:schemeClr val="bg1"/>
                  </a:solidFill>
                </a:rPr>
                <a:t>Clean</a:t>
              </a:r>
              <a:endParaRPr lang="en-US" dirty="0">
                <a:solidFill>
                  <a:schemeClr val="bg1"/>
                </a:solidFill>
              </a:endParaRPr>
            </a:p>
          </p:txBody>
        </p:sp>
      </p:grpSp>
    </p:spTree>
    <p:extLst>
      <p:ext uri="{BB962C8B-B14F-4D97-AF65-F5344CB8AC3E}">
        <p14:creationId xmlns:p14="http://schemas.microsoft.com/office/powerpoint/2010/main" val="379317243"/>
      </p:ext>
    </p:extLst>
  </p:cSld>
  <p:clrMapOvr>
    <a:masterClrMapping/>
  </p:clrMapOvr>
  <mc:AlternateContent xmlns:mc="http://schemas.openxmlformats.org/markup-compatibility/2006" xmlns:p14="http://schemas.microsoft.com/office/powerpoint/2010/main">
    <mc:Choice Requires="p14">
      <p:transition spd="slow" p14:dur="2000" advTm="30709"/>
    </mc:Choice>
    <mc:Fallback xmlns="">
      <p:transition spd="slow" advTm="30709"/>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floor, indoor, person&#10;&#10;Description automatically generated">
            <a:extLst>
              <a:ext uri="{FF2B5EF4-FFF2-40B4-BE49-F238E27FC236}">
                <a16:creationId xmlns:a16="http://schemas.microsoft.com/office/drawing/2014/main" id="{9CECBD7E-B737-4E69-98CB-4D93B3AD531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33239" y="339159"/>
            <a:ext cx="2104103" cy="2749917"/>
          </a:xfrm>
          <a:prstGeom prst="rect">
            <a:avLst/>
          </a:prstGeom>
          <a:ln w="25400">
            <a:solidFill>
              <a:schemeClr val="tx1"/>
            </a:solidFill>
          </a:ln>
          <a:effectLst>
            <a:outerShdw blurRad="50800" dist="127000" dir="2700000" algn="tl" rotWithShape="0">
              <a:prstClr val="black">
                <a:alpha val="40000"/>
              </a:prstClr>
            </a:outerShdw>
          </a:effectLst>
        </p:spPr>
      </p:pic>
      <p:pic>
        <p:nvPicPr>
          <p:cNvPr id="28" name="Picture 27" descr="A picture containing text, person&#10;&#10;Description automatically generated">
            <a:extLst>
              <a:ext uri="{FF2B5EF4-FFF2-40B4-BE49-F238E27FC236}">
                <a16:creationId xmlns:a16="http://schemas.microsoft.com/office/drawing/2014/main" id="{0F2CB0A9-97C9-44AB-8D67-FB42A4DF7E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745694" y="180659"/>
            <a:ext cx="2258763" cy="3213572"/>
          </a:xfrm>
          <a:prstGeom prst="rect">
            <a:avLst/>
          </a:prstGeom>
          <a:ln w="25400">
            <a:solidFill>
              <a:schemeClr val="tx1"/>
            </a:solidFill>
          </a:ln>
          <a:effectLst>
            <a:outerShdw blurRad="50800" dist="127000" dir="2700000" algn="tl" rotWithShape="0">
              <a:prstClr val="black">
                <a:alpha val="40000"/>
              </a:prstClr>
            </a:outerShdw>
          </a:effectLst>
        </p:spPr>
      </p:pic>
      <p:pic>
        <p:nvPicPr>
          <p:cNvPr id="30" name="Picture 29" descr="A picture containing person, indoor&#10;&#10;Description automatically generated">
            <a:extLst>
              <a:ext uri="{FF2B5EF4-FFF2-40B4-BE49-F238E27FC236}">
                <a16:creationId xmlns:a16="http://schemas.microsoft.com/office/drawing/2014/main" id="{6F6208F1-6C93-4FF6-8D28-B91ED042632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4995" y="3333709"/>
            <a:ext cx="2024230" cy="3148027"/>
          </a:xfrm>
          <a:prstGeom prst="rect">
            <a:avLst/>
          </a:prstGeom>
          <a:ln w="25400">
            <a:solidFill>
              <a:schemeClr val="tx1"/>
            </a:solidFill>
          </a:ln>
          <a:effectLst>
            <a:outerShdw blurRad="50800" dist="127000" dir="2700000" algn="tl" rotWithShape="0">
              <a:prstClr val="black">
                <a:alpha val="40000"/>
              </a:prstClr>
            </a:outerShdw>
          </a:effectLst>
        </p:spPr>
      </p:pic>
      <p:pic>
        <p:nvPicPr>
          <p:cNvPr id="32" name="Picture 31" descr="A picture containing person, indoor, floor, dressed&#10;&#10;Description automatically generated">
            <a:extLst>
              <a:ext uri="{FF2B5EF4-FFF2-40B4-BE49-F238E27FC236}">
                <a16:creationId xmlns:a16="http://schemas.microsoft.com/office/drawing/2014/main" id="{9DC0B147-1193-400A-AE1C-EB84C0BD261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673829" y="3606304"/>
            <a:ext cx="1939051" cy="3071037"/>
          </a:xfrm>
          <a:prstGeom prst="rect">
            <a:avLst/>
          </a:prstGeom>
          <a:ln w="25400">
            <a:solidFill>
              <a:schemeClr val="tx1"/>
            </a:solidFill>
          </a:ln>
          <a:effectLst>
            <a:outerShdw blurRad="50800" dist="127000" dir="2700000" algn="tl" rotWithShape="0">
              <a:prstClr val="black">
                <a:alpha val="40000"/>
              </a:prstClr>
            </a:outerShdw>
          </a:effectLst>
        </p:spPr>
      </p:pic>
      <p:grpSp>
        <p:nvGrpSpPr>
          <p:cNvPr id="5" name="Group 4">
            <a:extLst>
              <a:ext uri="{FF2B5EF4-FFF2-40B4-BE49-F238E27FC236}">
                <a16:creationId xmlns:a16="http://schemas.microsoft.com/office/drawing/2014/main" id="{A9BD2E42-ADF4-4443-9175-5D2F0B88CF78}"/>
              </a:ext>
            </a:extLst>
          </p:cNvPr>
          <p:cNvGrpSpPr/>
          <p:nvPr/>
        </p:nvGrpSpPr>
        <p:grpSpPr>
          <a:xfrm>
            <a:off x="350926" y="1462992"/>
            <a:ext cx="6672966" cy="2260712"/>
            <a:chOff x="395807" y="1506170"/>
            <a:chExt cx="6761478" cy="2260712"/>
          </a:xfrm>
        </p:grpSpPr>
        <p:sp>
          <p:nvSpPr>
            <p:cNvPr id="6" name="Freeform: Shape 5">
              <a:extLst>
                <a:ext uri="{FF2B5EF4-FFF2-40B4-BE49-F238E27FC236}">
                  <a16:creationId xmlns:a16="http://schemas.microsoft.com/office/drawing/2014/main" id="{F001344B-2AEC-4B6A-A310-A3B75C773E56}"/>
                </a:ext>
              </a:extLst>
            </p:cNvPr>
            <p:cNvSpPr/>
            <p:nvPr/>
          </p:nvSpPr>
          <p:spPr>
            <a:xfrm>
              <a:off x="3555778" y="1506170"/>
              <a:ext cx="3600536" cy="1079257"/>
            </a:xfrm>
            <a:custGeom>
              <a:avLst/>
              <a:gdLst>
                <a:gd name="connsiteX0" fmla="*/ 0 w 3498077"/>
                <a:gd name="connsiteY0" fmla="*/ 153875 h 1231000"/>
                <a:gd name="connsiteX1" fmla="*/ 2882577 w 3498077"/>
                <a:gd name="connsiteY1" fmla="*/ 153875 h 1231000"/>
                <a:gd name="connsiteX2" fmla="*/ 2882577 w 3498077"/>
                <a:gd name="connsiteY2" fmla="*/ 0 h 1231000"/>
                <a:gd name="connsiteX3" fmla="*/ 3498077 w 3498077"/>
                <a:gd name="connsiteY3" fmla="*/ 615500 h 1231000"/>
                <a:gd name="connsiteX4" fmla="*/ 2882577 w 3498077"/>
                <a:gd name="connsiteY4" fmla="*/ 1231000 h 1231000"/>
                <a:gd name="connsiteX5" fmla="*/ 2882577 w 3498077"/>
                <a:gd name="connsiteY5" fmla="*/ 1077125 h 1231000"/>
                <a:gd name="connsiteX6" fmla="*/ 0 w 3498077"/>
                <a:gd name="connsiteY6" fmla="*/ 1077125 h 1231000"/>
                <a:gd name="connsiteX7" fmla="*/ 0 w 3498077"/>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98077" h="1231000">
                  <a:moveTo>
                    <a:pt x="0" y="153875"/>
                  </a:moveTo>
                  <a:lnTo>
                    <a:pt x="2882577" y="153875"/>
                  </a:lnTo>
                  <a:lnTo>
                    <a:pt x="2882577" y="0"/>
                  </a:lnTo>
                  <a:lnTo>
                    <a:pt x="3498077" y="615500"/>
                  </a:lnTo>
                  <a:lnTo>
                    <a:pt x="2882577" y="1231000"/>
                  </a:lnTo>
                  <a:lnTo>
                    <a:pt x="2882577" y="1077125"/>
                  </a:lnTo>
                  <a:lnTo>
                    <a:pt x="0" y="1077125"/>
                  </a:lnTo>
                  <a:lnTo>
                    <a:pt x="0" y="153875"/>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0" lvl="0" indent="0">
                <a:buNone/>
              </a:pPr>
              <a:r>
                <a:rPr lang="es-MX" sz="2000" b="1" noProof="0" dirty="0">
                  <a:latin typeface="+mj-lt"/>
                </a:rPr>
                <a:t>  Levante  el envase, apague</a:t>
              </a:r>
            </a:p>
            <a:p>
              <a:pPr marL="0" lvl="0" indent="0">
                <a:buNone/>
              </a:pPr>
              <a:r>
                <a:rPr lang="es-MX" sz="2000" b="1" noProof="0" dirty="0">
                  <a:latin typeface="+mj-lt"/>
                </a:rPr>
                <a:t>  la bomba, cierre la válvula</a:t>
              </a:r>
            </a:p>
          </p:txBody>
        </p:sp>
        <p:sp>
          <p:nvSpPr>
            <p:cNvPr id="13" name="Freeform: Shape 12">
              <a:extLst>
                <a:ext uri="{FF2B5EF4-FFF2-40B4-BE49-F238E27FC236}">
                  <a16:creationId xmlns:a16="http://schemas.microsoft.com/office/drawing/2014/main" id="{6DBEDDE8-93BB-4127-BF7A-9879B94EE093}"/>
                </a:ext>
              </a:extLst>
            </p:cNvPr>
            <p:cNvSpPr/>
            <p:nvPr/>
          </p:nvSpPr>
          <p:spPr>
            <a:xfrm>
              <a:off x="395807" y="1635293"/>
              <a:ext cx="2853704" cy="890462"/>
            </a:xfrm>
            <a:custGeom>
              <a:avLst/>
              <a:gdLst>
                <a:gd name="connsiteX0" fmla="*/ 0 w 2888162"/>
                <a:gd name="connsiteY0" fmla="*/ 205171 h 1231000"/>
                <a:gd name="connsiteX1" fmla="*/ 205171 w 2888162"/>
                <a:gd name="connsiteY1" fmla="*/ 0 h 1231000"/>
                <a:gd name="connsiteX2" fmla="*/ 2682991 w 2888162"/>
                <a:gd name="connsiteY2" fmla="*/ 0 h 1231000"/>
                <a:gd name="connsiteX3" fmla="*/ 2888162 w 2888162"/>
                <a:gd name="connsiteY3" fmla="*/ 205171 h 1231000"/>
                <a:gd name="connsiteX4" fmla="*/ 2888162 w 2888162"/>
                <a:gd name="connsiteY4" fmla="*/ 1025829 h 1231000"/>
                <a:gd name="connsiteX5" fmla="*/ 2682991 w 2888162"/>
                <a:gd name="connsiteY5" fmla="*/ 1231000 h 1231000"/>
                <a:gd name="connsiteX6" fmla="*/ 205171 w 2888162"/>
                <a:gd name="connsiteY6" fmla="*/ 1231000 h 1231000"/>
                <a:gd name="connsiteX7" fmla="*/ 0 w 2888162"/>
                <a:gd name="connsiteY7" fmla="*/ 1025829 h 1231000"/>
                <a:gd name="connsiteX8" fmla="*/ 0 w 2888162"/>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8162" h="1231000">
                  <a:moveTo>
                    <a:pt x="0" y="205171"/>
                  </a:moveTo>
                  <a:cubicBezTo>
                    <a:pt x="0" y="91858"/>
                    <a:pt x="91858" y="0"/>
                    <a:pt x="205171" y="0"/>
                  </a:cubicBezTo>
                  <a:lnTo>
                    <a:pt x="2682991" y="0"/>
                  </a:lnTo>
                  <a:cubicBezTo>
                    <a:pt x="2796304" y="0"/>
                    <a:pt x="2888162" y="91858"/>
                    <a:pt x="2888162" y="205171"/>
                  </a:cubicBezTo>
                  <a:lnTo>
                    <a:pt x="2888162" y="1025829"/>
                  </a:lnTo>
                  <a:cubicBezTo>
                    <a:pt x="2888162" y="1139142"/>
                    <a:pt x="2796304" y="1231000"/>
                    <a:pt x="2682991"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750888" lvl="0" indent="0" algn="l" defTabSz="573088">
                <a:lnSpc>
                  <a:spcPts val="3200"/>
                </a:lnSpc>
                <a:spcBef>
                  <a:spcPct val="0"/>
                </a:spcBef>
                <a:spcAft>
                  <a:spcPts val="1200"/>
                </a:spcAft>
                <a:buNone/>
              </a:pPr>
              <a:r>
                <a:rPr lang="en-US" sz="2600" b="1" kern="1200" dirty="0" err="1">
                  <a:latin typeface="+mj-lt"/>
                </a:rPr>
                <a:t>Controlar</a:t>
              </a:r>
              <a:endParaRPr lang="en-US" sz="2600" b="1" kern="1200" dirty="0">
                <a:latin typeface="+mj-lt"/>
              </a:endParaRPr>
            </a:p>
          </p:txBody>
        </p:sp>
        <p:sp>
          <p:nvSpPr>
            <p:cNvPr id="14" name="Freeform: Shape 13">
              <a:extLst>
                <a:ext uri="{FF2B5EF4-FFF2-40B4-BE49-F238E27FC236}">
                  <a16:creationId xmlns:a16="http://schemas.microsoft.com/office/drawing/2014/main" id="{AA6F7495-D2C1-440C-8574-B824BC107D83}"/>
                </a:ext>
              </a:extLst>
            </p:cNvPr>
            <p:cNvSpPr/>
            <p:nvPr/>
          </p:nvSpPr>
          <p:spPr>
            <a:xfrm>
              <a:off x="3556749" y="2678349"/>
              <a:ext cx="3600536" cy="1088533"/>
            </a:xfrm>
            <a:custGeom>
              <a:avLst/>
              <a:gdLst>
                <a:gd name="connsiteX0" fmla="*/ 0 w 3535731"/>
                <a:gd name="connsiteY0" fmla="*/ 160826 h 1286604"/>
                <a:gd name="connsiteX1" fmla="*/ 2892429 w 3535731"/>
                <a:gd name="connsiteY1" fmla="*/ 160826 h 1286604"/>
                <a:gd name="connsiteX2" fmla="*/ 2892429 w 3535731"/>
                <a:gd name="connsiteY2" fmla="*/ 0 h 1286604"/>
                <a:gd name="connsiteX3" fmla="*/ 3535731 w 3535731"/>
                <a:gd name="connsiteY3" fmla="*/ 643302 h 1286604"/>
                <a:gd name="connsiteX4" fmla="*/ 2892429 w 3535731"/>
                <a:gd name="connsiteY4" fmla="*/ 1286604 h 1286604"/>
                <a:gd name="connsiteX5" fmla="*/ 2892429 w 3535731"/>
                <a:gd name="connsiteY5" fmla="*/ 1125779 h 1286604"/>
                <a:gd name="connsiteX6" fmla="*/ 0 w 3535731"/>
                <a:gd name="connsiteY6" fmla="*/ 1125779 h 1286604"/>
                <a:gd name="connsiteX7" fmla="*/ 0 w 3535731"/>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5731" h="1286604">
                  <a:moveTo>
                    <a:pt x="0" y="160826"/>
                  </a:moveTo>
                  <a:lnTo>
                    <a:pt x="2892429" y="160826"/>
                  </a:lnTo>
                  <a:lnTo>
                    <a:pt x="2892429" y="0"/>
                  </a:lnTo>
                  <a:lnTo>
                    <a:pt x="3535731" y="643302"/>
                  </a:lnTo>
                  <a:lnTo>
                    <a:pt x="2892429" y="1286604"/>
                  </a:lnTo>
                  <a:lnTo>
                    <a:pt x="2892429" y="1125779"/>
                  </a:lnTo>
                  <a:lnTo>
                    <a:pt x="0" y="1125779"/>
                  </a:lnTo>
                  <a:lnTo>
                    <a:pt x="0" y="160826"/>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0" lvl="0" indent="0">
                <a:buFontTx/>
                <a:buNone/>
              </a:pPr>
              <a:r>
                <a:rPr lang="es-MX" sz="2000" b="1" noProof="0" dirty="0">
                  <a:latin typeface="+mj-lt"/>
                </a:rPr>
                <a:t>  Use material absorbente</a:t>
              </a:r>
            </a:p>
          </p:txBody>
        </p:sp>
        <p:sp>
          <p:nvSpPr>
            <p:cNvPr id="17" name="Freeform: Shape 16">
              <a:extLst>
                <a:ext uri="{FF2B5EF4-FFF2-40B4-BE49-F238E27FC236}">
                  <a16:creationId xmlns:a16="http://schemas.microsoft.com/office/drawing/2014/main" id="{206CB93C-AC9F-4E5F-932B-3F6CD34B200A}"/>
                </a:ext>
              </a:extLst>
            </p:cNvPr>
            <p:cNvSpPr/>
            <p:nvPr/>
          </p:nvSpPr>
          <p:spPr>
            <a:xfrm>
              <a:off x="395807" y="2788955"/>
              <a:ext cx="2853704" cy="890462"/>
            </a:xfrm>
            <a:custGeom>
              <a:avLst/>
              <a:gdLst>
                <a:gd name="connsiteX0" fmla="*/ 0 w 2853704"/>
                <a:gd name="connsiteY0" fmla="*/ 205171 h 1231000"/>
                <a:gd name="connsiteX1" fmla="*/ 205171 w 2853704"/>
                <a:gd name="connsiteY1" fmla="*/ 0 h 1231000"/>
                <a:gd name="connsiteX2" fmla="*/ 2648533 w 2853704"/>
                <a:gd name="connsiteY2" fmla="*/ 0 h 1231000"/>
                <a:gd name="connsiteX3" fmla="*/ 2853704 w 2853704"/>
                <a:gd name="connsiteY3" fmla="*/ 205171 h 1231000"/>
                <a:gd name="connsiteX4" fmla="*/ 2853704 w 2853704"/>
                <a:gd name="connsiteY4" fmla="*/ 1025829 h 1231000"/>
                <a:gd name="connsiteX5" fmla="*/ 2648533 w 2853704"/>
                <a:gd name="connsiteY5" fmla="*/ 1231000 h 1231000"/>
                <a:gd name="connsiteX6" fmla="*/ 205171 w 2853704"/>
                <a:gd name="connsiteY6" fmla="*/ 1231000 h 1231000"/>
                <a:gd name="connsiteX7" fmla="*/ 0 w 2853704"/>
                <a:gd name="connsiteY7" fmla="*/ 1025829 h 1231000"/>
                <a:gd name="connsiteX8" fmla="*/ 0 w 2853704"/>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3704" h="1231000">
                  <a:moveTo>
                    <a:pt x="0" y="205171"/>
                  </a:moveTo>
                  <a:cubicBezTo>
                    <a:pt x="0" y="91858"/>
                    <a:pt x="91858" y="0"/>
                    <a:pt x="205171" y="0"/>
                  </a:cubicBezTo>
                  <a:lnTo>
                    <a:pt x="2648533" y="0"/>
                  </a:lnTo>
                  <a:cubicBezTo>
                    <a:pt x="2761846" y="0"/>
                    <a:pt x="2853704" y="91858"/>
                    <a:pt x="2853704" y="205171"/>
                  </a:cubicBezTo>
                  <a:lnTo>
                    <a:pt x="2853704" y="1025829"/>
                  </a:lnTo>
                  <a:cubicBezTo>
                    <a:pt x="2853704" y="1139142"/>
                    <a:pt x="2761846" y="1231000"/>
                    <a:pt x="2648533"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9152" tIns="109622" rIns="159152" bIns="109622" numCol="1" spcCol="1270" anchor="ctr" anchorCtr="0">
              <a:noAutofit/>
            </a:bodyPr>
            <a:lstStyle/>
            <a:p>
              <a:pPr marL="679450" lvl="0" indent="-9525" algn="l" defTabSz="1155700">
                <a:lnSpc>
                  <a:spcPts val="3200"/>
                </a:lnSpc>
                <a:spcBef>
                  <a:spcPct val="0"/>
                </a:spcBef>
                <a:spcAft>
                  <a:spcPts val="1200"/>
                </a:spcAft>
                <a:buNone/>
                <a:tabLst>
                  <a:tab pos="742950" algn="l"/>
                </a:tabLst>
              </a:pPr>
              <a:r>
                <a:rPr lang="en-US" sz="2600" b="1" kern="1200" dirty="0">
                  <a:latin typeface="+mj-lt"/>
                </a:rPr>
                <a:t> </a:t>
              </a:r>
              <a:r>
                <a:rPr lang="en-US" sz="2600" b="1" kern="1200" dirty="0" err="1">
                  <a:latin typeface="+mj-lt"/>
                </a:rPr>
                <a:t>Contener</a:t>
              </a:r>
              <a:endParaRPr lang="en-US" sz="26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05148" y="284047"/>
            <a:ext cx="10515600" cy="890461"/>
          </a:xfrm>
          <a:ln>
            <a:noFill/>
          </a:ln>
        </p:spPr>
        <p:txBody>
          <a:bodyPr>
            <a:normAutofit fontScale="90000"/>
          </a:bodyPr>
          <a:lstStyle/>
          <a:p>
            <a:r>
              <a:rPr lang="es-MX" b="1" dirty="0"/>
              <a:t>Los Cuatro Pasos de </a:t>
            </a:r>
            <a:br>
              <a:rPr lang="es-MX" b="1" dirty="0"/>
            </a:br>
            <a:r>
              <a:rPr lang="es-MX" b="1" dirty="0"/>
              <a:t>Emergencia para Derrames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31924" y="1677269"/>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28268" y="2868084"/>
            <a:ext cx="673777" cy="673777"/>
          </a:xfrm>
          <a:prstGeom prst="rect">
            <a:avLst/>
          </a:prstGeom>
        </p:spPr>
      </p:pic>
      <p:grpSp>
        <p:nvGrpSpPr>
          <p:cNvPr id="22" name="Group 21">
            <a:extLst>
              <a:ext uri="{FF2B5EF4-FFF2-40B4-BE49-F238E27FC236}">
                <a16:creationId xmlns:a16="http://schemas.microsoft.com/office/drawing/2014/main" id="{8E99D564-180F-4BA2-8A65-C5D1E1CA5F4A}"/>
              </a:ext>
            </a:extLst>
          </p:cNvPr>
          <p:cNvGrpSpPr/>
          <p:nvPr/>
        </p:nvGrpSpPr>
        <p:grpSpPr>
          <a:xfrm>
            <a:off x="350926" y="3846011"/>
            <a:ext cx="6673939" cy="2455694"/>
            <a:chOff x="424822" y="3663590"/>
            <a:chExt cx="6673939" cy="2455694"/>
          </a:xfrm>
        </p:grpSpPr>
        <p:sp>
          <p:nvSpPr>
            <p:cNvPr id="24" name="Freeform: Shape 23">
              <a:extLst>
                <a:ext uri="{FF2B5EF4-FFF2-40B4-BE49-F238E27FC236}">
                  <a16:creationId xmlns:a16="http://schemas.microsoft.com/office/drawing/2014/main" id="{A85C965C-9EAA-4DCE-B222-2B07B128CB06}"/>
                </a:ext>
              </a:extLst>
            </p:cNvPr>
            <p:cNvSpPr/>
            <p:nvPr/>
          </p:nvSpPr>
          <p:spPr>
            <a:xfrm>
              <a:off x="3544386" y="3663590"/>
              <a:ext cx="3553403" cy="1088533"/>
            </a:xfrm>
            <a:custGeom>
              <a:avLst/>
              <a:gdLst>
                <a:gd name="connsiteX0" fmla="*/ 0 w 3464744"/>
                <a:gd name="connsiteY0" fmla="*/ 156617 h 1252936"/>
                <a:gd name="connsiteX1" fmla="*/ 2838276 w 3464744"/>
                <a:gd name="connsiteY1" fmla="*/ 156617 h 1252936"/>
                <a:gd name="connsiteX2" fmla="*/ 2838276 w 3464744"/>
                <a:gd name="connsiteY2" fmla="*/ 0 h 1252936"/>
                <a:gd name="connsiteX3" fmla="*/ 3464744 w 3464744"/>
                <a:gd name="connsiteY3" fmla="*/ 626468 h 1252936"/>
                <a:gd name="connsiteX4" fmla="*/ 2838276 w 3464744"/>
                <a:gd name="connsiteY4" fmla="*/ 1252936 h 1252936"/>
                <a:gd name="connsiteX5" fmla="*/ 2838276 w 3464744"/>
                <a:gd name="connsiteY5" fmla="*/ 1096319 h 1252936"/>
                <a:gd name="connsiteX6" fmla="*/ 0 w 3464744"/>
                <a:gd name="connsiteY6" fmla="*/ 1096319 h 1252936"/>
                <a:gd name="connsiteX7" fmla="*/ 0 w 3464744"/>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4744" h="1252936">
                  <a:moveTo>
                    <a:pt x="0" y="156617"/>
                  </a:moveTo>
                  <a:lnTo>
                    <a:pt x="2838276" y="156617"/>
                  </a:lnTo>
                  <a:lnTo>
                    <a:pt x="2838276" y="0"/>
                  </a:lnTo>
                  <a:lnTo>
                    <a:pt x="3464744" y="626468"/>
                  </a:lnTo>
                  <a:lnTo>
                    <a:pt x="2838276" y="1252936"/>
                  </a:lnTo>
                  <a:lnTo>
                    <a:pt x="2838276"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0" lvl="0" indent="0">
                <a:buNone/>
              </a:pPr>
              <a:r>
                <a:rPr lang="es-MX" sz="2000" b="1" noProof="0" dirty="0">
                  <a:latin typeface="+mj-lt"/>
                </a:rPr>
                <a:t>  Deseche el desperdicio </a:t>
              </a:r>
            </a:p>
            <a:p>
              <a:pPr marL="0" lvl="0" indent="0">
                <a:buNone/>
              </a:pPr>
              <a:r>
                <a:rPr lang="es-MX" sz="2000" b="1" dirty="0">
                  <a:latin typeface="+mj-lt"/>
                </a:rPr>
                <a:t>  </a:t>
              </a:r>
              <a:r>
                <a:rPr lang="es-MX" sz="2000" b="1" noProof="0" dirty="0">
                  <a:latin typeface="+mj-lt"/>
                </a:rPr>
                <a:t>según la etiqueta</a:t>
              </a:r>
            </a:p>
          </p:txBody>
        </p:sp>
        <p:sp>
          <p:nvSpPr>
            <p:cNvPr id="25" name="Freeform: Shape 24">
              <a:extLst>
                <a:ext uri="{FF2B5EF4-FFF2-40B4-BE49-F238E27FC236}">
                  <a16:creationId xmlns:a16="http://schemas.microsoft.com/office/drawing/2014/main" id="{2D3D90CC-4C09-481A-A556-AAB49AF10B30}"/>
                </a:ext>
              </a:extLst>
            </p:cNvPr>
            <p:cNvSpPr/>
            <p:nvPr/>
          </p:nvSpPr>
          <p:spPr>
            <a:xfrm>
              <a:off x="424822" y="3764233"/>
              <a:ext cx="2816347" cy="890462"/>
            </a:xfrm>
            <a:custGeom>
              <a:avLst/>
              <a:gdLst>
                <a:gd name="connsiteX0" fmla="*/ 0 w 2924220"/>
                <a:gd name="connsiteY0" fmla="*/ 210337 h 1261995"/>
                <a:gd name="connsiteX1" fmla="*/ 210337 w 2924220"/>
                <a:gd name="connsiteY1" fmla="*/ 0 h 1261995"/>
                <a:gd name="connsiteX2" fmla="*/ 2713883 w 2924220"/>
                <a:gd name="connsiteY2" fmla="*/ 0 h 1261995"/>
                <a:gd name="connsiteX3" fmla="*/ 2924220 w 2924220"/>
                <a:gd name="connsiteY3" fmla="*/ 210337 h 1261995"/>
                <a:gd name="connsiteX4" fmla="*/ 2924220 w 2924220"/>
                <a:gd name="connsiteY4" fmla="*/ 1051658 h 1261995"/>
                <a:gd name="connsiteX5" fmla="*/ 2713883 w 2924220"/>
                <a:gd name="connsiteY5" fmla="*/ 1261995 h 1261995"/>
                <a:gd name="connsiteX6" fmla="*/ 210337 w 2924220"/>
                <a:gd name="connsiteY6" fmla="*/ 1261995 h 1261995"/>
                <a:gd name="connsiteX7" fmla="*/ 0 w 2924220"/>
                <a:gd name="connsiteY7" fmla="*/ 1051658 h 1261995"/>
                <a:gd name="connsiteX8" fmla="*/ 0 w 2924220"/>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24220" h="1261995">
                  <a:moveTo>
                    <a:pt x="0" y="210337"/>
                  </a:moveTo>
                  <a:cubicBezTo>
                    <a:pt x="0" y="94171"/>
                    <a:pt x="94171" y="0"/>
                    <a:pt x="210337" y="0"/>
                  </a:cubicBezTo>
                  <a:lnTo>
                    <a:pt x="2713883" y="0"/>
                  </a:lnTo>
                  <a:cubicBezTo>
                    <a:pt x="2830049" y="0"/>
                    <a:pt x="2924220" y="94171"/>
                    <a:pt x="2924220" y="210337"/>
                  </a:cubicBezTo>
                  <a:lnTo>
                    <a:pt x="2924220" y="1051658"/>
                  </a:lnTo>
                  <a:cubicBezTo>
                    <a:pt x="2924220" y="1167824"/>
                    <a:pt x="2830049" y="1261995"/>
                    <a:pt x="2713883"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666" tIns="111136" rIns="160666" bIns="111136" numCol="1" spcCol="1270" anchor="ctr" anchorCtr="0">
              <a:noAutofit/>
            </a:bodyPr>
            <a:lstStyle/>
            <a:p>
              <a:pPr marL="742950" lvl="0" indent="0" algn="l" defTabSz="573088">
                <a:lnSpc>
                  <a:spcPts val="3200"/>
                </a:lnSpc>
                <a:spcBef>
                  <a:spcPct val="0"/>
                </a:spcBef>
                <a:spcAft>
                  <a:spcPts val="1200"/>
                </a:spcAft>
                <a:buNone/>
              </a:pPr>
              <a:r>
                <a:rPr lang="en-US" sz="2600" b="1" kern="1200" dirty="0" err="1">
                  <a:latin typeface="+mj-lt"/>
                </a:rPr>
                <a:t>Limpiar</a:t>
              </a:r>
              <a:endParaRPr lang="en-US" sz="2600" b="1" kern="1200" dirty="0">
                <a:latin typeface="+mj-lt"/>
              </a:endParaRPr>
            </a:p>
          </p:txBody>
        </p:sp>
        <p:sp>
          <p:nvSpPr>
            <p:cNvPr id="26" name="Freeform: Shape 25">
              <a:extLst>
                <a:ext uri="{FF2B5EF4-FFF2-40B4-BE49-F238E27FC236}">
                  <a16:creationId xmlns:a16="http://schemas.microsoft.com/office/drawing/2014/main" id="{3C98D840-C468-4294-A8B8-1B7EC592143D}"/>
                </a:ext>
              </a:extLst>
            </p:cNvPr>
            <p:cNvSpPr/>
            <p:nvPr/>
          </p:nvSpPr>
          <p:spPr>
            <a:xfrm>
              <a:off x="3545358" y="4874430"/>
              <a:ext cx="3553403" cy="1244854"/>
            </a:xfrm>
            <a:custGeom>
              <a:avLst/>
              <a:gdLst>
                <a:gd name="connsiteX0" fmla="*/ 0 w 3427287"/>
                <a:gd name="connsiteY0" fmla="*/ 156617 h 1252936"/>
                <a:gd name="connsiteX1" fmla="*/ 2800819 w 3427287"/>
                <a:gd name="connsiteY1" fmla="*/ 156617 h 1252936"/>
                <a:gd name="connsiteX2" fmla="*/ 2800819 w 3427287"/>
                <a:gd name="connsiteY2" fmla="*/ 0 h 1252936"/>
                <a:gd name="connsiteX3" fmla="*/ 3427287 w 3427287"/>
                <a:gd name="connsiteY3" fmla="*/ 626468 h 1252936"/>
                <a:gd name="connsiteX4" fmla="*/ 2800819 w 3427287"/>
                <a:gd name="connsiteY4" fmla="*/ 1252936 h 1252936"/>
                <a:gd name="connsiteX5" fmla="*/ 2800819 w 3427287"/>
                <a:gd name="connsiteY5" fmla="*/ 1096319 h 1252936"/>
                <a:gd name="connsiteX6" fmla="*/ 0 w 3427287"/>
                <a:gd name="connsiteY6" fmla="*/ 1096319 h 1252936"/>
                <a:gd name="connsiteX7" fmla="*/ 0 w 3427287"/>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7287" h="1252936">
                  <a:moveTo>
                    <a:pt x="0" y="156617"/>
                  </a:moveTo>
                  <a:lnTo>
                    <a:pt x="2800819" y="156617"/>
                  </a:lnTo>
                  <a:lnTo>
                    <a:pt x="2800819" y="0"/>
                  </a:lnTo>
                  <a:lnTo>
                    <a:pt x="3427287" y="626468"/>
                  </a:lnTo>
                  <a:lnTo>
                    <a:pt x="2800819" y="1252936"/>
                  </a:lnTo>
                  <a:lnTo>
                    <a:pt x="2800819" y="1096319"/>
                  </a:lnTo>
                  <a:lnTo>
                    <a:pt x="0" y="1096319"/>
                  </a:lnTo>
                  <a:lnTo>
                    <a:pt x="0" y="156617"/>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0" lvl="0" indent="0">
                <a:buFontTx/>
                <a:buNone/>
              </a:pPr>
              <a:r>
                <a:rPr lang="es-MX" sz="2000" noProof="0" dirty="0"/>
                <a:t>  </a:t>
              </a:r>
              <a:r>
                <a:rPr lang="es-MX" sz="2000" b="1" noProof="0" dirty="0">
                  <a:latin typeface="+mj-lt"/>
                </a:rPr>
                <a:t>Reporte a su supervisor y </a:t>
              </a:r>
            </a:p>
            <a:p>
              <a:pPr marL="0" lvl="0" indent="0">
                <a:buFontTx/>
                <a:buNone/>
              </a:pPr>
              <a:r>
                <a:rPr lang="es-MX" sz="2000" b="1" dirty="0">
                  <a:latin typeface="+mj-lt"/>
                </a:rPr>
                <a:t>  </a:t>
              </a:r>
              <a:r>
                <a:rPr lang="es-MX" sz="2000" b="1" noProof="0" dirty="0">
                  <a:latin typeface="+mj-lt"/>
                </a:rPr>
                <a:t>otras autoridades requeridas</a:t>
              </a:r>
            </a:p>
          </p:txBody>
        </p:sp>
        <p:sp>
          <p:nvSpPr>
            <p:cNvPr id="27" name="Freeform: Shape 26">
              <a:extLst>
                <a:ext uri="{FF2B5EF4-FFF2-40B4-BE49-F238E27FC236}">
                  <a16:creationId xmlns:a16="http://schemas.microsoft.com/office/drawing/2014/main" id="{3AF17F82-E7D5-4CB9-859E-261E3CC501EA}"/>
                </a:ext>
              </a:extLst>
            </p:cNvPr>
            <p:cNvSpPr/>
            <p:nvPr/>
          </p:nvSpPr>
          <p:spPr>
            <a:xfrm>
              <a:off x="424824" y="4999193"/>
              <a:ext cx="2816346" cy="890463"/>
            </a:xfrm>
            <a:custGeom>
              <a:avLst/>
              <a:gdLst>
                <a:gd name="connsiteX0" fmla="*/ 0 w 2963621"/>
                <a:gd name="connsiteY0" fmla="*/ 208827 h 1252936"/>
                <a:gd name="connsiteX1" fmla="*/ 208827 w 2963621"/>
                <a:gd name="connsiteY1" fmla="*/ 0 h 1252936"/>
                <a:gd name="connsiteX2" fmla="*/ 2754794 w 2963621"/>
                <a:gd name="connsiteY2" fmla="*/ 0 h 1252936"/>
                <a:gd name="connsiteX3" fmla="*/ 2963621 w 2963621"/>
                <a:gd name="connsiteY3" fmla="*/ 208827 h 1252936"/>
                <a:gd name="connsiteX4" fmla="*/ 2963621 w 2963621"/>
                <a:gd name="connsiteY4" fmla="*/ 1044109 h 1252936"/>
                <a:gd name="connsiteX5" fmla="*/ 2754794 w 2963621"/>
                <a:gd name="connsiteY5" fmla="*/ 1252936 h 1252936"/>
                <a:gd name="connsiteX6" fmla="*/ 208827 w 2963621"/>
                <a:gd name="connsiteY6" fmla="*/ 1252936 h 1252936"/>
                <a:gd name="connsiteX7" fmla="*/ 0 w 2963621"/>
                <a:gd name="connsiteY7" fmla="*/ 1044109 h 1252936"/>
                <a:gd name="connsiteX8" fmla="*/ 0 w 2963621"/>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63621" h="1252936">
                  <a:moveTo>
                    <a:pt x="0" y="208827"/>
                  </a:moveTo>
                  <a:cubicBezTo>
                    <a:pt x="0" y="93495"/>
                    <a:pt x="93495" y="0"/>
                    <a:pt x="208827" y="0"/>
                  </a:cubicBezTo>
                  <a:lnTo>
                    <a:pt x="2754794" y="0"/>
                  </a:lnTo>
                  <a:cubicBezTo>
                    <a:pt x="2870126" y="0"/>
                    <a:pt x="2963621" y="93495"/>
                    <a:pt x="2963621" y="208827"/>
                  </a:cubicBezTo>
                  <a:lnTo>
                    <a:pt x="2963621" y="1044109"/>
                  </a:lnTo>
                  <a:cubicBezTo>
                    <a:pt x="2963621" y="1159441"/>
                    <a:pt x="2870126" y="1252936"/>
                    <a:pt x="2754794"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0223" tIns="110693" rIns="160223" bIns="110693" numCol="1" spcCol="1270" anchor="ctr" anchorCtr="0">
              <a:noAutofit/>
            </a:bodyPr>
            <a:lstStyle/>
            <a:p>
              <a:pPr marL="747713" lvl="0" indent="3175" algn="l" defTabSz="1155700">
                <a:lnSpc>
                  <a:spcPts val="3200"/>
                </a:lnSpc>
                <a:spcBef>
                  <a:spcPct val="0"/>
                </a:spcBef>
                <a:spcAft>
                  <a:spcPts val="1200"/>
                </a:spcAft>
                <a:buNone/>
              </a:pPr>
              <a:r>
                <a:rPr lang="en-US" sz="2600" b="1" kern="1200" dirty="0" err="1">
                  <a:latin typeface="+mj-lt"/>
                </a:rPr>
                <a:t>Contactar</a:t>
              </a:r>
              <a:endParaRPr lang="en-US" sz="2600" b="1" kern="1200" dirty="0">
                <a:latin typeface="+mj-lt"/>
              </a:endParaRP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31924" y="400963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flipH="1">
            <a:off x="424822" y="5231179"/>
            <a:ext cx="673777" cy="673777"/>
          </a:xfrm>
          <a:prstGeom prst="rect">
            <a:avLst/>
          </a:prstGeom>
        </p:spPr>
      </p:pic>
      <p:sp>
        <p:nvSpPr>
          <p:cNvPr id="16" name="TextBox 15">
            <a:extLst>
              <a:ext uri="{FF2B5EF4-FFF2-40B4-BE49-F238E27FC236}">
                <a16:creationId xmlns:a16="http://schemas.microsoft.com/office/drawing/2014/main" id="{E564A30F-CE88-4A73-9054-6C7F5DD4308B}"/>
              </a:ext>
            </a:extLst>
          </p:cNvPr>
          <p:cNvSpPr txBox="1"/>
          <p:nvPr/>
        </p:nvSpPr>
        <p:spPr>
          <a:xfrm>
            <a:off x="9745694" y="2737325"/>
            <a:ext cx="1719093" cy="584775"/>
          </a:xfrm>
          <a:prstGeom prst="rect">
            <a:avLst/>
          </a:prstGeom>
          <a:noFill/>
          <a:effectLst>
            <a:softEdge rad="190500"/>
          </a:effectLst>
        </p:spPr>
        <p:txBody>
          <a:bodyPr wrap="square" rtlCol="0">
            <a:spAutoFit/>
          </a:bodyPr>
          <a:lstStyle/>
          <a:p>
            <a:r>
              <a:rPr lang="en-US" sz="3200" dirty="0">
                <a:solidFill>
                  <a:schemeClr val="bg1"/>
                </a:solidFill>
              </a:rPr>
              <a:t>Contain</a:t>
            </a:r>
            <a:endParaRPr lang="en-US" sz="2400" dirty="0">
              <a:solidFill>
                <a:schemeClr val="bg1"/>
              </a:solidFill>
            </a:endParaRPr>
          </a:p>
        </p:txBody>
      </p:sp>
      <p:sp>
        <p:nvSpPr>
          <p:cNvPr id="18" name="TextBox 17">
            <a:extLst>
              <a:ext uri="{FF2B5EF4-FFF2-40B4-BE49-F238E27FC236}">
                <a16:creationId xmlns:a16="http://schemas.microsoft.com/office/drawing/2014/main" id="{A5C9D6A7-C04B-45E0-89BC-C507A4D5BD67}"/>
              </a:ext>
            </a:extLst>
          </p:cNvPr>
          <p:cNvSpPr txBox="1"/>
          <p:nvPr/>
        </p:nvSpPr>
        <p:spPr>
          <a:xfrm>
            <a:off x="7197585" y="5934066"/>
            <a:ext cx="1939050" cy="584775"/>
          </a:xfrm>
          <a:prstGeom prst="rect">
            <a:avLst/>
          </a:prstGeom>
          <a:noFill/>
          <a:effectLst>
            <a:softEdge rad="190500"/>
          </a:effectLst>
        </p:spPr>
        <p:txBody>
          <a:bodyPr wrap="square" rtlCol="0">
            <a:spAutoFit/>
          </a:bodyPr>
          <a:lstStyle/>
          <a:p>
            <a:r>
              <a:rPr lang="en-US" sz="3200" dirty="0">
                <a:solidFill>
                  <a:schemeClr val="bg1"/>
                </a:solidFill>
              </a:rPr>
              <a:t>Clean up</a:t>
            </a:r>
          </a:p>
        </p:txBody>
      </p:sp>
      <p:sp>
        <p:nvSpPr>
          <p:cNvPr id="20" name="TextBox 19">
            <a:extLst>
              <a:ext uri="{FF2B5EF4-FFF2-40B4-BE49-F238E27FC236}">
                <a16:creationId xmlns:a16="http://schemas.microsoft.com/office/drawing/2014/main" id="{AFAF48CF-E8B0-468A-9FDC-5647FA9E74D3}"/>
              </a:ext>
            </a:extLst>
          </p:cNvPr>
          <p:cNvSpPr txBox="1"/>
          <p:nvPr/>
        </p:nvSpPr>
        <p:spPr>
          <a:xfrm>
            <a:off x="7830165" y="2546009"/>
            <a:ext cx="1575267" cy="584775"/>
          </a:xfrm>
          <a:prstGeom prst="rect">
            <a:avLst/>
          </a:prstGeom>
          <a:noFill/>
          <a:effectLst>
            <a:softEdge rad="190500"/>
          </a:effectLst>
        </p:spPr>
        <p:txBody>
          <a:bodyPr wrap="square" rtlCol="0">
            <a:spAutoFit/>
          </a:bodyPr>
          <a:lstStyle/>
          <a:p>
            <a:r>
              <a:rPr lang="en-US" sz="3200" dirty="0">
                <a:solidFill>
                  <a:schemeClr val="bg1"/>
                </a:solidFill>
              </a:rPr>
              <a:t>Control</a:t>
            </a:r>
            <a:endParaRPr lang="en-US" sz="2400" dirty="0">
              <a:solidFill>
                <a:schemeClr val="bg1"/>
              </a:solidFill>
            </a:endParaRPr>
          </a:p>
        </p:txBody>
      </p:sp>
      <p:sp>
        <p:nvSpPr>
          <p:cNvPr id="23" name="TextBox 22">
            <a:extLst>
              <a:ext uri="{FF2B5EF4-FFF2-40B4-BE49-F238E27FC236}">
                <a16:creationId xmlns:a16="http://schemas.microsoft.com/office/drawing/2014/main" id="{4A9578F0-4DDD-4B3F-8737-E4DDE953A1FB}"/>
              </a:ext>
            </a:extLst>
          </p:cNvPr>
          <p:cNvSpPr txBox="1"/>
          <p:nvPr/>
        </p:nvSpPr>
        <p:spPr>
          <a:xfrm>
            <a:off x="10131762" y="6162803"/>
            <a:ext cx="1653838" cy="584775"/>
          </a:xfrm>
          <a:prstGeom prst="rect">
            <a:avLst/>
          </a:prstGeom>
          <a:noFill/>
          <a:effectLst>
            <a:softEdge rad="190500"/>
          </a:effectLst>
        </p:spPr>
        <p:txBody>
          <a:bodyPr wrap="square" rtlCol="0">
            <a:spAutoFit/>
          </a:bodyPr>
          <a:lstStyle/>
          <a:p>
            <a:r>
              <a:rPr lang="en-US" sz="3200" dirty="0">
                <a:solidFill>
                  <a:schemeClr val="bg1"/>
                </a:solidFill>
              </a:rPr>
              <a:t>Contact</a:t>
            </a:r>
            <a:endParaRPr lang="en-US" sz="2400" dirty="0">
              <a:solidFill>
                <a:schemeClr val="bg1"/>
              </a:solidFill>
            </a:endParaRPr>
          </a:p>
        </p:txBody>
      </p:sp>
    </p:spTree>
    <p:extLst>
      <p:ext uri="{BB962C8B-B14F-4D97-AF65-F5344CB8AC3E}">
        <p14:creationId xmlns:p14="http://schemas.microsoft.com/office/powerpoint/2010/main" val="2687449736"/>
      </p:ext>
    </p:extLst>
  </p:cSld>
  <p:clrMapOvr>
    <a:masterClrMapping/>
  </p:clrMapOvr>
  <mc:AlternateContent xmlns:mc="http://schemas.openxmlformats.org/markup-compatibility/2006" xmlns:p14="http://schemas.microsoft.com/office/powerpoint/2010/main">
    <mc:Choice Requires="p14">
      <p:transition spd="slow" p14:dur="2000" advTm="50009"/>
    </mc:Choice>
    <mc:Fallback xmlns="">
      <p:transition spd="slow" advTm="50009"/>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2C57BD-5145-4833-99B7-F2B0CCC9CF8F}"/>
              </a:ext>
            </a:extLst>
          </p:cNvPr>
          <p:cNvSpPr>
            <a:spLocks noGrp="1"/>
          </p:cNvSpPr>
          <p:nvPr>
            <p:ph type="title"/>
          </p:nvPr>
        </p:nvSpPr>
        <p:spPr>
          <a:xfrm>
            <a:off x="1260778" y="1217210"/>
            <a:ext cx="10515600" cy="1298414"/>
          </a:xfrm>
        </p:spPr>
        <p:txBody>
          <a:bodyPr>
            <a:normAutofit/>
          </a:bodyPr>
          <a:lstStyle/>
          <a:p>
            <a:r>
              <a:rPr lang="es-MX" sz="4800" dirty="0"/>
              <a:t>Equipo de Protección Personal (PPE)</a:t>
            </a:r>
            <a:endParaRPr lang="en-US" sz="4800" dirty="0"/>
          </a:p>
        </p:txBody>
      </p:sp>
    </p:spTree>
    <p:extLst>
      <p:ext uri="{BB962C8B-B14F-4D97-AF65-F5344CB8AC3E}">
        <p14:creationId xmlns:p14="http://schemas.microsoft.com/office/powerpoint/2010/main" val="4169693877"/>
      </p:ext>
    </p:extLst>
  </p:cSld>
  <p:clrMapOvr>
    <a:masterClrMapping/>
  </p:clrMapOvr>
  <mc:AlternateContent xmlns:mc="http://schemas.openxmlformats.org/markup-compatibility/2006" xmlns:p14="http://schemas.microsoft.com/office/powerpoint/2010/main">
    <mc:Choice Requires="p14">
      <p:transition spd="slow" p14:dur="2000" advTm="6359"/>
    </mc:Choice>
    <mc:Fallback xmlns="">
      <p:transition spd="slow" advTm="6359"/>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BA9CEF91-E16A-48C9-A48B-83A260F6D50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69087" y="1273620"/>
            <a:ext cx="5593080" cy="5425440"/>
          </a:xfrm>
          <a:prstGeom prst="rect">
            <a:avLst/>
          </a:prstGeom>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03366" y="158940"/>
            <a:ext cx="10515600" cy="861348"/>
          </a:xfrm>
        </p:spPr>
        <p:txBody>
          <a:bodyPr vert="horz" lIns="91440" tIns="45720" rIns="91440" bIns="45720" rtlCol="0" anchor="b">
            <a:normAutofit/>
          </a:bodyPr>
          <a:lstStyle/>
          <a:p>
            <a:r>
              <a:rPr lang="es-MX" sz="5400" dirty="0">
                <a:solidFill>
                  <a:schemeClr val="tx1"/>
                </a:solidFill>
              </a:rPr>
              <a:t>Equipo de Protección Personal (PPE)</a:t>
            </a:r>
            <a:endParaRPr lang="en-US" kern="1200" dirty="0">
              <a:solidFill>
                <a:schemeClr val="tx1"/>
              </a:solidFill>
              <a:latin typeface="+mj-lt"/>
              <a:ea typeface="+mj-ea"/>
              <a:cs typeface="+mj-cs"/>
            </a:endParaRPr>
          </a:p>
        </p:txBody>
      </p:sp>
      <p:sp>
        <p:nvSpPr>
          <p:cNvPr id="12" name="Oval 11">
            <a:extLst>
              <a:ext uri="{FF2B5EF4-FFF2-40B4-BE49-F238E27FC236}">
                <a16:creationId xmlns:a16="http://schemas.microsoft.com/office/drawing/2014/main" id="{9F13F78F-6F7B-4E34-A111-59CA80339FF2}"/>
              </a:ext>
            </a:extLst>
          </p:cNvPr>
          <p:cNvSpPr/>
          <p:nvPr/>
        </p:nvSpPr>
        <p:spPr>
          <a:xfrm>
            <a:off x="5654743" y="1829363"/>
            <a:ext cx="4575652" cy="97214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24114" y="1625600"/>
            <a:ext cx="4586515" cy="4832092"/>
          </a:xfrm>
          <a:prstGeom prst="rect">
            <a:avLst/>
          </a:prstGeom>
          <a:noFill/>
        </p:spPr>
        <p:txBody>
          <a:bodyPr wrap="square" rtlCol="0">
            <a:spAutoFit/>
          </a:bodyPr>
          <a:lstStyle/>
          <a:p>
            <a:r>
              <a:rPr lang="es-MX" sz="2800" b="1" dirty="0"/>
              <a:t>Utilice el PPE requerido por la etiqueta</a:t>
            </a:r>
            <a:r>
              <a:rPr lang="en-US" sz="2800" b="1" dirty="0"/>
              <a:t>.</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039733520"/>
      </p:ext>
    </p:extLst>
  </p:cSld>
  <p:clrMapOvr>
    <a:masterClrMapping/>
  </p:clrMapOvr>
  <mc:AlternateContent xmlns:mc="http://schemas.openxmlformats.org/markup-compatibility/2006" xmlns:p14="http://schemas.microsoft.com/office/powerpoint/2010/main">
    <mc:Choice Requires="p14">
      <p:transition spd="slow" p14:dur="2000" advTm="22705"/>
    </mc:Choice>
    <mc:Fallback xmlns="">
      <p:transition spd="slow" advTm="22705"/>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04520" y="18006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53720" y="1411226"/>
            <a:ext cx="570411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Vista</a:t>
            </a:r>
            <a:r>
              <a:rPr lang="es-MX" sz="2400" dirty="0">
                <a:latin typeface="+mj-lt"/>
              </a:rPr>
              <a:t> el PPE requerido por la  etiqueta.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53720" y="2974850"/>
            <a:ext cx="570411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Limpie</a:t>
            </a:r>
            <a:r>
              <a:rPr lang="es-MX" sz="2400" dirty="0">
                <a:latin typeface="+mj-lt"/>
              </a:rPr>
              <a:t> el PPE reusable apropiadamente.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53720" y="4538473"/>
            <a:ext cx="5704114" cy="1360303"/>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Deseche</a:t>
            </a:r>
            <a:r>
              <a:rPr lang="es-MX" sz="2400" dirty="0">
                <a:latin typeface="+mj-lt"/>
              </a:rPr>
              <a:t> el PPE desechable y PPE dañado o saturado con pesticida.</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2592" y="1540766"/>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3552" y="4748786"/>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0504" y="3156206"/>
            <a:ext cx="810768" cy="810768"/>
          </a:xfrm>
          <a:prstGeom prst="rect">
            <a:avLst/>
          </a:prstGeom>
        </p:spPr>
      </p:pic>
      <p:pic>
        <p:nvPicPr>
          <p:cNvPr id="10" name="Picture 9" descr="A picture containing person, indoor, bedclothes&#10;&#10;Description automatically generated">
            <a:extLst>
              <a:ext uri="{FF2B5EF4-FFF2-40B4-BE49-F238E27FC236}">
                <a16:creationId xmlns:a16="http://schemas.microsoft.com/office/drawing/2014/main" id="{3BE91567-7D88-47A6-8C4C-A7F891481AA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727008" y="352064"/>
            <a:ext cx="4001886" cy="2290553"/>
          </a:xfrm>
          <a:prstGeom prst="rect">
            <a:avLst/>
          </a:prstGeom>
          <a:ln w="25400">
            <a:solidFill>
              <a:schemeClr val="tx1"/>
            </a:solidFill>
          </a:ln>
          <a:effectLst>
            <a:outerShdw blurRad="50800" dist="127000" dir="2700000" algn="tl" rotWithShape="0">
              <a:prstClr val="black">
                <a:alpha val="40000"/>
              </a:prstClr>
            </a:outerShdw>
          </a:effectLst>
        </p:spPr>
      </p:pic>
      <p:pic>
        <p:nvPicPr>
          <p:cNvPr id="16" name="Picture 15" descr="A picture containing indoor, person&#10;&#10;Description automatically generated">
            <a:extLst>
              <a:ext uri="{FF2B5EF4-FFF2-40B4-BE49-F238E27FC236}">
                <a16:creationId xmlns:a16="http://schemas.microsoft.com/office/drawing/2014/main" id="{6F839F3B-8A50-488F-B1E3-ABA5D59432F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972735" y="4053840"/>
            <a:ext cx="3510432" cy="2624100"/>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D4B5FC9D-9736-43C6-BB0C-DCBA4D2F608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636511" y="2179830"/>
            <a:ext cx="3312160" cy="2161670"/>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22996594"/>
      </p:ext>
    </p:extLst>
  </p:cSld>
  <p:clrMapOvr>
    <a:masterClrMapping/>
  </p:clrMapOvr>
  <mc:AlternateContent xmlns:mc="http://schemas.openxmlformats.org/markup-compatibility/2006" xmlns:p14="http://schemas.microsoft.com/office/powerpoint/2010/main">
    <mc:Choice Requires="p14">
      <p:transition spd="slow" p14:dur="2000" advTm="65044"/>
    </mc:Choice>
    <mc:Fallback xmlns="">
      <p:transition spd="slow" advTm="65044"/>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E1C22A0-1BCD-482F-857C-24CD95117EF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897505" y="0"/>
            <a:ext cx="6294495" cy="3535608"/>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28C8EB94-17B2-4BA9-9D88-C4587C904D8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897504" y="3769360"/>
            <a:ext cx="6294495" cy="3088640"/>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65480" y="2856420"/>
            <a:ext cx="10515600" cy="806768"/>
          </a:xfrm>
        </p:spPr>
        <p:txBody>
          <a:bodyPr vert="horz" lIns="91440" tIns="45720" rIns="91440" bIns="45720" rtlCol="0" anchor="b">
            <a:noAutofit/>
          </a:bodyPr>
          <a:lstStyle/>
          <a:p>
            <a:r>
              <a:rPr lang="es-MX" sz="5400" kern="1200" dirty="0">
                <a:solidFill>
                  <a:schemeClr val="tx1"/>
                </a:solidFill>
                <a:latin typeface="+mj-lt"/>
                <a:ea typeface="+mj-ea"/>
                <a:cs typeface="+mj-cs"/>
              </a:rPr>
              <a:t>Respiradores</a:t>
            </a:r>
            <a:endParaRPr lang="en-US" kern="1200" dirty="0">
              <a:solidFill>
                <a:schemeClr val="tx1"/>
              </a:solidFill>
              <a:latin typeface="+mj-lt"/>
              <a:ea typeface="+mj-ea"/>
              <a:cs typeface="+mj-cs"/>
            </a:endParaRPr>
          </a:p>
        </p:txBody>
      </p:sp>
      <p:cxnSp>
        <p:nvCxnSpPr>
          <p:cNvPr id="12" name="Straight Connector 11">
            <a:extLst>
              <a:ext uri="{FF2B5EF4-FFF2-40B4-BE49-F238E27FC236}">
                <a16:creationId xmlns:a16="http://schemas.microsoft.com/office/drawing/2014/main" id="{669DD0FD-EFFB-415F-9B29-6E375ACC224A}"/>
              </a:ext>
            </a:extLst>
          </p:cNvPr>
          <p:cNvCxnSpPr/>
          <p:nvPr/>
        </p:nvCxnSpPr>
        <p:spPr>
          <a:xfrm>
            <a:off x="665480" y="4032504"/>
            <a:ext cx="4429514"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0753354"/>
      </p:ext>
    </p:extLst>
  </p:cSld>
  <p:clrMapOvr>
    <a:masterClrMapping/>
  </p:clrMapOvr>
  <mc:AlternateContent xmlns:mc="http://schemas.openxmlformats.org/markup-compatibility/2006" xmlns:p14="http://schemas.microsoft.com/office/powerpoint/2010/main">
    <mc:Choice Requires="p14">
      <p:transition spd="slow" p14:dur="2000" advTm="27773"/>
    </mc:Choice>
    <mc:Fallback xmlns="">
      <p:transition spd="slow" advTm="2777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197140"/>
            <a:ext cx="10515600" cy="773241"/>
          </a:xfrm>
          <a:ln>
            <a:noFill/>
          </a:ln>
        </p:spPr>
        <p:txBody>
          <a:bodyPr>
            <a:noAutofit/>
          </a:bodyPr>
          <a:lstStyle/>
          <a:p>
            <a:r>
              <a:rPr lang="en-US" b="1" dirty="0"/>
              <a:t>PPE</a:t>
            </a:r>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55345"/>
            <a:ext cx="547116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Evite</a:t>
            </a:r>
            <a:r>
              <a:rPr lang="es-MX" sz="2600" dirty="0">
                <a:latin typeface="+mj-lt"/>
              </a:rPr>
              <a:t> el contacto con pesticidas y residuos.</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18969"/>
            <a:ext cx="547116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Remueva</a:t>
            </a:r>
            <a:r>
              <a:rPr lang="es-MX" sz="2600" dirty="0">
                <a:latin typeface="+mj-lt"/>
              </a:rPr>
              <a:t> el PPE en orden apropiado.</a:t>
            </a:r>
            <a:r>
              <a:rPr lang="es-MX" sz="2600" b="1" dirty="0">
                <a:latin typeface="+mj-lt"/>
              </a:rPr>
              <a:t> </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82593"/>
            <a:ext cx="5471160"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600" u="sng" dirty="0">
                <a:latin typeface="+mj-lt"/>
              </a:rPr>
              <a:t>Vista</a:t>
            </a:r>
            <a:r>
              <a:rPr lang="es-MX" sz="2600" dirty="0">
                <a:latin typeface="+mj-lt"/>
              </a:rPr>
              <a:t> guantes, protección de ojos, y botas cuando lave PPE sucio.</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484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692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100325"/>
            <a:ext cx="810768" cy="810768"/>
          </a:xfrm>
          <a:prstGeom prst="rect">
            <a:avLst/>
          </a:prstGeom>
        </p:spPr>
      </p:pic>
      <p:pic>
        <p:nvPicPr>
          <p:cNvPr id="10" name="Picture 9" descr="A picture containing tree, outdoor&#10;&#10;Description automatically generated">
            <a:extLst>
              <a:ext uri="{FF2B5EF4-FFF2-40B4-BE49-F238E27FC236}">
                <a16:creationId xmlns:a16="http://schemas.microsoft.com/office/drawing/2014/main" id="{E3FDA672-BD10-43DE-A578-BEE0DF1C788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705600" y="230729"/>
            <a:ext cx="3461358" cy="2495757"/>
          </a:xfrm>
          <a:prstGeom prst="rect">
            <a:avLst/>
          </a:prstGeom>
          <a:ln w="25400">
            <a:solidFill>
              <a:schemeClr val="tx1"/>
            </a:solidFill>
          </a:ln>
          <a:effectLst>
            <a:outerShdw blurRad="50800" dist="127000" dir="2700000" algn="tl" rotWithShape="0">
              <a:prstClr val="black">
                <a:alpha val="40000"/>
              </a:prstClr>
            </a:outerShdw>
          </a:effectLst>
        </p:spPr>
      </p:pic>
      <p:pic>
        <p:nvPicPr>
          <p:cNvPr id="14" name="Picture 13" descr="A picture containing person&#10;&#10;Description automatically generated">
            <a:extLst>
              <a:ext uri="{FF2B5EF4-FFF2-40B4-BE49-F238E27FC236}">
                <a16:creationId xmlns:a16="http://schemas.microsoft.com/office/drawing/2014/main" id="{5A64AFD0-6BFA-4335-838E-CDDFA6F31A7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219440" y="2230374"/>
            <a:ext cx="3771450" cy="2397251"/>
          </a:xfrm>
          <a:prstGeom prst="rect">
            <a:avLst/>
          </a:prstGeom>
          <a:ln w="25400">
            <a:solidFill>
              <a:schemeClr val="tx1"/>
            </a:solidFill>
          </a:ln>
          <a:effectLst>
            <a:outerShdw blurRad="50800" dist="127000" dir="2700000" algn="tl" rotWithShape="0">
              <a:prstClr val="black">
                <a:alpha val="40000"/>
              </a:prstClr>
            </a:outerShdw>
          </a:effectLst>
        </p:spPr>
      </p:pic>
      <p:pic>
        <p:nvPicPr>
          <p:cNvPr id="17" name="Picture 16" descr="A picture containing person, person, preparing&#10;&#10;Description automatically generated">
            <a:extLst>
              <a:ext uri="{FF2B5EF4-FFF2-40B4-BE49-F238E27FC236}">
                <a16:creationId xmlns:a16="http://schemas.microsoft.com/office/drawing/2014/main" id="{7C23780C-E870-4A51-8508-D6991A5F88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682634" y="4380152"/>
            <a:ext cx="3771450" cy="22470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693837128"/>
      </p:ext>
    </p:extLst>
  </p:cSld>
  <p:clrMapOvr>
    <a:masterClrMapping/>
  </p:clrMapOvr>
  <mc:AlternateContent xmlns:mc="http://schemas.openxmlformats.org/markup-compatibility/2006" xmlns:p14="http://schemas.microsoft.com/office/powerpoint/2010/main">
    <mc:Choice Requires="p14">
      <p:transition spd="slow" p14:dur="2000" advTm="48320"/>
    </mc:Choice>
    <mc:Fallback xmlns="">
      <p:transition spd="slow" advTm="4832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D7E5B67-46CF-4C05-AA31-143A61A6B0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775253" y="0"/>
            <a:ext cx="6416747" cy="330236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ln w="25400">
            <a:solidFill>
              <a:schemeClr val="tx1"/>
            </a:solidFill>
          </a:ln>
          <a:effectLst/>
        </p:spPr>
      </p:pic>
      <p:pic>
        <p:nvPicPr>
          <p:cNvPr id="4" name="Picture 3">
            <a:extLst>
              <a:ext uri="{FF2B5EF4-FFF2-40B4-BE49-F238E27FC236}">
                <a16:creationId xmlns:a16="http://schemas.microsoft.com/office/drawing/2014/main" id="{3160EE9B-FC5B-41F4-8A91-789FDE50E42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75253" y="3609989"/>
            <a:ext cx="6416747" cy="3302371"/>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7" y="100965"/>
            <a:ext cx="10515600" cy="1325563"/>
          </a:xfrm>
        </p:spPr>
        <p:txBody>
          <a:bodyPr vert="horz" lIns="91440" tIns="45720" rIns="91440" bIns="45720" rtlCol="0" anchor="ctr">
            <a:normAutofit/>
          </a:bodyPr>
          <a:lstStyle/>
          <a:p>
            <a:r>
              <a:rPr lang="es-MX" sz="5400" b="1" kern="1200" dirty="0">
                <a:solidFill>
                  <a:schemeClr val="tx1"/>
                </a:solidFill>
                <a:latin typeface="+mj-lt"/>
                <a:ea typeface="+mj-ea"/>
                <a:cs typeface="+mj-cs"/>
              </a:rPr>
              <a:t>Protéjase</a:t>
            </a:r>
            <a:endParaRPr lang="en-US" b="1"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5EE2CD43-8317-4883-82E8-E7351579BD4E}"/>
              </a:ext>
            </a:extLst>
          </p:cNvPr>
          <p:cNvSpPr txBox="1"/>
          <p:nvPr/>
        </p:nvSpPr>
        <p:spPr>
          <a:xfrm>
            <a:off x="376937" y="1596824"/>
            <a:ext cx="4506088" cy="3664351"/>
          </a:xfrm>
          <a:prstGeom prst="rect">
            <a:avLst/>
          </a:prstGeom>
        </p:spPr>
        <p:txBody>
          <a:bodyPr vert="horz" lIns="91440" tIns="45720" rIns="91440" bIns="45720" rtlCol="0">
            <a:normAutofit/>
          </a:bodyPr>
          <a:lstStyle/>
          <a:p>
            <a:pPr marL="285750" indent="-228600">
              <a:lnSpc>
                <a:spcPts val="2800"/>
              </a:lnSpc>
              <a:spcAft>
                <a:spcPts val="2400"/>
              </a:spcAft>
              <a:buFont typeface="Arial" panose="020B0604020202020204" pitchFamily="34" charset="0"/>
              <a:buChar char="•"/>
            </a:pPr>
            <a:r>
              <a:rPr lang="es-MX" sz="2800" b="1" dirty="0">
                <a:latin typeface="+mj-lt"/>
              </a:rPr>
              <a:t>Mantenga la ropa limpia lejos de los pesticidas.</a:t>
            </a:r>
          </a:p>
          <a:p>
            <a:pPr marL="285750" indent="-228600">
              <a:lnSpc>
                <a:spcPts val="2800"/>
              </a:lnSpc>
              <a:spcAft>
                <a:spcPts val="2400"/>
              </a:spcAft>
              <a:buFont typeface="Arial" panose="020B0604020202020204" pitchFamily="34" charset="0"/>
              <a:buChar char="•"/>
            </a:pPr>
            <a:r>
              <a:rPr lang="es-MX" sz="2800" b="1" dirty="0">
                <a:latin typeface="+mj-lt"/>
              </a:rPr>
              <a:t>Lave su cuerpo con jabón y su pelo con champú.</a:t>
            </a:r>
          </a:p>
          <a:p>
            <a:pPr marL="285750" indent="-228600">
              <a:lnSpc>
                <a:spcPts val="2800"/>
              </a:lnSpc>
              <a:spcAft>
                <a:spcPts val="2400"/>
              </a:spcAft>
              <a:buFont typeface="Arial" panose="020B0604020202020204" pitchFamily="34" charset="0"/>
              <a:buChar char="•"/>
            </a:pPr>
            <a:r>
              <a:rPr lang="es-MX" sz="2800" b="1" dirty="0">
                <a:latin typeface="+mj-lt"/>
              </a:rPr>
              <a:t>Cámbiese a ropa limpia.</a:t>
            </a:r>
          </a:p>
        </p:txBody>
      </p:sp>
    </p:spTree>
    <p:extLst>
      <p:ext uri="{BB962C8B-B14F-4D97-AF65-F5344CB8AC3E}">
        <p14:creationId xmlns:p14="http://schemas.microsoft.com/office/powerpoint/2010/main" val="2630868166"/>
      </p:ext>
    </p:extLst>
  </p:cSld>
  <p:clrMapOvr>
    <a:masterClrMapping/>
  </p:clrMapOvr>
  <mc:AlternateContent xmlns:mc="http://schemas.openxmlformats.org/markup-compatibility/2006" xmlns:p14="http://schemas.microsoft.com/office/powerpoint/2010/main">
    <mc:Choice Requires="p14">
      <p:transition spd="slow" p14:dur="2000" advTm="28752"/>
    </mc:Choice>
    <mc:Fallback xmlns="">
      <p:transition spd="slow" advTm="28752"/>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C9E2BB4-40BF-4220-B62A-E5E9CAA047B2}"/>
              </a:ext>
            </a:extLst>
          </p:cNvPr>
          <p:cNvSpPr>
            <a:spLocks noGrp="1"/>
          </p:cNvSpPr>
          <p:nvPr>
            <p:ph type="title"/>
          </p:nvPr>
        </p:nvSpPr>
        <p:spPr>
          <a:xfrm>
            <a:off x="1030255" y="1505512"/>
            <a:ext cx="10674065" cy="1298414"/>
          </a:xfrm>
        </p:spPr>
        <p:txBody>
          <a:bodyPr>
            <a:normAutofit fontScale="90000"/>
          </a:bodyPr>
          <a:lstStyle/>
          <a:p>
            <a:r>
              <a:rPr lang="es-MX" sz="4400" dirty="0"/>
              <a:t>Protegerse a Sí Mismo, Compañeros de Trabajo y a la Familia</a:t>
            </a:r>
            <a:endParaRPr lang="en-US" sz="4700" dirty="0"/>
          </a:p>
        </p:txBody>
      </p:sp>
    </p:spTree>
    <p:extLst>
      <p:ext uri="{BB962C8B-B14F-4D97-AF65-F5344CB8AC3E}">
        <p14:creationId xmlns:p14="http://schemas.microsoft.com/office/powerpoint/2010/main" val="3553869604"/>
      </p:ext>
    </p:extLst>
  </p:cSld>
  <p:clrMapOvr>
    <a:masterClrMapping/>
  </p:clrMapOvr>
  <mc:AlternateContent xmlns:mc="http://schemas.openxmlformats.org/markup-compatibility/2006" xmlns:p14="http://schemas.microsoft.com/office/powerpoint/2010/main">
    <mc:Choice Requires="p14">
      <p:transition spd="slow" p14:dur="2000" advTm="8484"/>
    </mc:Choice>
    <mc:Fallback xmlns="">
      <p:transition spd="slow" advTm="8484"/>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183E2AC-0E85-4050-B6FE-923BFB7127FD}"/>
              </a:ext>
            </a:extLst>
          </p:cNvPr>
          <p:cNvSpPr txBox="1"/>
          <p:nvPr/>
        </p:nvSpPr>
        <p:spPr>
          <a:xfrm>
            <a:off x="1419563" y="1723426"/>
            <a:ext cx="7662440" cy="830997"/>
          </a:xfrm>
          <a:prstGeom prst="rect">
            <a:avLst/>
          </a:prstGeom>
          <a:noFill/>
        </p:spPr>
        <p:txBody>
          <a:bodyPr wrap="square" rtlCol="0">
            <a:spAutoFit/>
          </a:bodyPr>
          <a:lstStyle/>
          <a:p>
            <a:r>
              <a:rPr lang="es-MX" sz="4800" dirty="0">
                <a:solidFill>
                  <a:schemeClr val="bg1"/>
                </a:solidFill>
              </a:rPr>
              <a:t>Introducción</a:t>
            </a:r>
            <a:endParaRPr lang="en-US" sz="4800" b="1" dirty="0">
              <a:solidFill>
                <a:schemeClr val="bg1"/>
              </a:solidFill>
              <a:latin typeface="+mj-lt"/>
            </a:endParaRPr>
          </a:p>
        </p:txBody>
      </p:sp>
    </p:spTree>
    <p:extLst>
      <p:ext uri="{BB962C8B-B14F-4D97-AF65-F5344CB8AC3E}">
        <p14:creationId xmlns:p14="http://schemas.microsoft.com/office/powerpoint/2010/main" val="2306614497"/>
      </p:ext>
    </p:extLst>
  </p:cSld>
  <p:clrMapOvr>
    <a:masterClrMapping/>
  </p:clrMapOvr>
  <mc:AlternateContent xmlns:mc="http://schemas.openxmlformats.org/markup-compatibility/2006" xmlns:p14="http://schemas.microsoft.com/office/powerpoint/2010/main">
    <mc:Choice Requires="p14">
      <p:transition spd="slow" p14:dur="2000" advTm="4900"/>
    </mc:Choice>
    <mc:Fallback xmlns="">
      <p:transition spd="slow" advTm="490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B4226CA-9B2E-41E9-8F92-64CE68888F6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104640" y="-6396"/>
            <a:ext cx="8071709" cy="6864396"/>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1960" y="1478280"/>
            <a:ext cx="4312920" cy="2600960"/>
          </a:xfrm>
        </p:spPr>
        <p:txBody>
          <a:bodyPr vert="horz" lIns="91440" tIns="45720" rIns="91440" bIns="45720" rtlCol="0" anchor="b">
            <a:normAutofit/>
          </a:bodyPr>
          <a:lstStyle/>
          <a:p>
            <a:r>
              <a:rPr lang="es-MX" sz="3600" dirty="0"/>
              <a:t>Protegerse a Sí Mismo, Compañeros de Trabajo y a la Familia</a:t>
            </a:r>
            <a:endParaRPr lang="en-US" sz="4200" dirty="0"/>
          </a:p>
        </p:txBody>
      </p:sp>
      <p:cxnSp>
        <p:nvCxnSpPr>
          <p:cNvPr id="10" name="Straight Connector 9">
            <a:extLst>
              <a:ext uri="{FF2B5EF4-FFF2-40B4-BE49-F238E27FC236}">
                <a16:creationId xmlns:a16="http://schemas.microsoft.com/office/drawing/2014/main" id="{1911B604-20B2-4AB1-A42F-7B39620D3274}"/>
              </a:ext>
            </a:extLst>
          </p:cNvPr>
          <p:cNvCxnSpPr>
            <a:cxnSpLocks/>
          </p:cNvCxnSpPr>
          <p:nvPr/>
        </p:nvCxnSpPr>
        <p:spPr>
          <a:xfrm>
            <a:off x="441960" y="4438904"/>
            <a:ext cx="4008120"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39087"/>
      </p:ext>
    </p:extLst>
  </p:cSld>
  <p:clrMapOvr>
    <a:masterClrMapping/>
  </p:clrMapOvr>
  <mc:AlternateContent xmlns:mc="http://schemas.openxmlformats.org/markup-compatibility/2006" xmlns:p14="http://schemas.microsoft.com/office/powerpoint/2010/main">
    <mc:Choice Requires="p14">
      <p:transition spd="slow" p14:dur="2000" advTm="39261"/>
    </mc:Choice>
    <mc:Fallback xmlns="">
      <p:transition spd="slow" advTm="39261"/>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15745" y="224011"/>
            <a:ext cx="12018379" cy="1009651"/>
          </a:xfrm>
          <a:ln>
            <a:noFill/>
          </a:ln>
        </p:spPr>
        <p:txBody>
          <a:bodyPr>
            <a:noAutofit/>
          </a:bodyPr>
          <a:lstStyle/>
          <a:p>
            <a:r>
              <a:rPr lang="es-MX" dirty="0"/>
              <a:t>Protegerse a Sí Mismo, Compañeros de Trabajo y a la Familia</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609345"/>
            <a:ext cx="6060141"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Lave</a:t>
            </a:r>
            <a:r>
              <a:rPr lang="es-MX" sz="2200" dirty="0">
                <a:latin typeface="+mj-lt"/>
              </a:rPr>
              <a:t> sus manos antes de comer, beber, fumar, usar tabaco, usar el baño o usar su teléfono.</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72969"/>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NO</a:t>
            </a:r>
            <a:r>
              <a:rPr lang="es-MX" sz="2200" dirty="0">
                <a:latin typeface="+mj-lt"/>
              </a:rPr>
              <a:t> lleve pesticidas o envases a su casa.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736593"/>
            <a:ext cx="6060141"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NO</a:t>
            </a:r>
            <a:r>
              <a:rPr lang="es-MX" sz="2200" dirty="0">
                <a:latin typeface="+mj-lt"/>
              </a:rPr>
              <a:t> ponga pesticidas en otros envases.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73888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94690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354325"/>
            <a:ext cx="810768" cy="810768"/>
          </a:xfrm>
          <a:prstGeom prst="rect">
            <a:avLst/>
          </a:prstGeom>
        </p:spPr>
      </p:pic>
      <p:pic>
        <p:nvPicPr>
          <p:cNvPr id="11" name="Picture 10" descr="A person washing his hands&#10;&#10;Description automatically generated with medium confidence">
            <a:extLst>
              <a:ext uri="{FF2B5EF4-FFF2-40B4-BE49-F238E27FC236}">
                <a16:creationId xmlns:a16="http://schemas.microsoft.com/office/drawing/2014/main" id="{D28CB5B0-02F4-4BAC-BDFF-030525642C1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04553" y="1174867"/>
            <a:ext cx="2159038" cy="2736733"/>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indoor&#10;&#10;Description automatically generated">
            <a:extLst>
              <a:ext uri="{FF2B5EF4-FFF2-40B4-BE49-F238E27FC236}">
                <a16:creationId xmlns:a16="http://schemas.microsoft.com/office/drawing/2014/main" id="{D74350D6-9FBB-4070-9A08-FB05B197FF6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676640" y="4098543"/>
            <a:ext cx="3207816" cy="2610234"/>
          </a:xfrm>
          <a:prstGeom prst="rect">
            <a:avLst/>
          </a:prstGeom>
          <a:ln w="25400">
            <a:solidFill>
              <a:schemeClr val="tx1"/>
            </a:solidFill>
          </a:ln>
          <a:effectLst>
            <a:outerShdw blurRad="50800" dist="127000" dir="2700000" algn="tl" rotWithShape="0">
              <a:prstClr val="black">
                <a:alpha val="40000"/>
              </a:prstClr>
            </a:outerShdw>
          </a:effectLst>
        </p:spPr>
      </p:pic>
      <p:sp>
        <p:nvSpPr>
          <p:cNvPr id="13" name="&quot;Not Allowed&quot; Symbol 12">
            <a:extLst>
              <a:ext uri="{FF2B5EF4-FFF2-40B4-BE49-F238E27FC236}">
                <a16:creationId xmlns:a16="http://schemas.microsoft.com/office/drawing/2014/main" id="{401A3CAA-CC5C-4B8B-9B74-7F3D5ED3A9ED}"/>
              </a:ext>
            </a:extLst>
          </p:cNvPr>
          <p:cNvSpPr/>
          <p:nvPr/>
        </p:nvSpPr>
        <p:spPr>
          <a:xfrm>
            <a:off x="8863806" y="4290193"/>
            <a:ext cx="3074193" cy="2436340"/>
          </a:xfrm>
          <a:prstGeom prst="noSmoking">
            <a:avLst>
              <a:gd name="adj" fmla="val 3683"/>
            </a:avLst>
          </a:prstGeom>
          <a:solidFill>
            <a:srgbClr val="FF0000"/>
          </a:solid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36368257"/>
      </p:ext>
    </p:extLst>
  </p:cSld>
  <p:clrMapOvr>
    <a:masterClrMapping/>
  </p:clrMapOvr>
  <mc:AlternateContent xmlns:mc="http://schemas.openxmlformats.org/markup-compatibility/2006" xmlns:p14="http://schemas.microsoft.com/office/powerpoint/2010/main">
    <mc:Choice Requires="p14">
      <p:transition spd="slow" p14:dur="2000" advTm="49970"/>
    </mc:Choice>
    <mc:Fallback xmlns="">
      <p:transition spd="slow" advTm="4997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584200" y="1620150"/>
            <a:ext cx="5257800"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Remueva</a:t>
            </a:r>
            <a:r>
              <a:rPr lang="es-MX" sz="2200" dirty="0">
                <a:latin typeface="+mj-lt"/>
              </a:rPr>
              <a:t> sus zapatos antes de entrar a casa.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584200" y="3183774"/>
            <a:ext cx="5257800" cy="1231392"/>
          </a:xfrm>
          <a:prstGeom prst="roundRect">
            <a:avLst/>
          </a:prstGeom>
          <a:solidFill>
            <a:srgbClr val="85FFBC"/>
          </a:solidFill>
          <a:ln w="28575">
            <a:solidFill>
              <a:schemeClr val="tx1"/>
            </a:solidFill>
          </a:ln>
        </p:spPr>
        <p:txBody>
          <a:bodyPr vert="horz" lIns="91440" tIns="45720" rIns="91440" bIns="45720" rtlCol="0" anchor="ct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latin typeface="+mj-lt"/>
              </a:rPr>
              <a:t>Lave</a:t>
            </a:r>
            <a:r>
              <a:rPr lang="es-MX" sz="2400" dirty="0">
                <a:latin typeface="+mj-lt"/>
              </a:rPr>
              <a:t> su ropa de trabajo por separado de la ropa de la familia.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584200" y="4747398"/>
            <a:ext cx="5257800"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200" u="sng" dirty="0">
                <a:latin typeface="+mj-lt"/>
              </a:rPr>
              <a:t>Seque</a:t>
            </a:r>
            <a:r>
              <a:rPr lang="es-MX" sz="2200" dirty="0">
                <a:latin typeface="+mj-lt"/>
              </a:rPr>
              <a:t> su ropa de trabajo afuera si es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72592" y="180861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3552" y="501663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30504" y="3424055"/>
            <a:ext cx="810768" cy="810768"/>
          </a:xfrm>
          <a:prstGeom prst="rect">
            <a:avLst/>
          </a:prstGeom>
        </p:spPr>
      </p:pic>
      <p:pic>
        <p:nvPicPr>
          <p:cNvPr id="17" name="Picture 16" descr="A pair of shoes&#10;&#10;Description automatically generated with low confidence">
            <a:extLst>
              <a:ext uri="{FF2B5EF4-FFF2-40B4-BE49-F238E27FC236}">
                <a16:creationId xmlns:a16="http://schemas.microsoft.com/office/drawing/2014/main" id="{B12A5C04-8613-49E6-9A0A-4B0ECAE9B920}"/>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120299" y="1099693"/>
            <a:ext cx="3328501" cy="2367915"/>
          </a:xfrm>
          <a:prstGeom prst="rect">
            <a:avLst/>
          </a:prstGeom>
          <a:ln w="25400">
            <a:solidFill>
              <a:schemeClr val="tx1"/>
            </a:solidFill>
          </a:ln>
          <a:effectLst>
            <a:outerShdw blurRad="50800" dist="127000" dir="2700000" algn="tl" rotWithShape="0">
              <a:prstClr val="black">
                <a:alpha val="40000"/>
              </a:prstClr>
            </a:outerShdw>
          </a:effectLst>
        </p:spPr>
      </p:pic>
      <p:pic>
        <p:nvPicPr>
          <p:cNvPr id="19" name="Picture 18" descr="A picture containing indoor, oven, stove, appliance&#10;&#10;Description automatically generated">
            <a:extLst>
              <a:ext uri="{FF2B5EF4-FFF2-40B4-BE49-F238E27FC236}">
                <a16:creationId xmlns:a16="http://schemas.microsoft.com/office/drawing/2014/main" id="{D9023D46-802F-4955-8402-346B893BB9A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52560" y="1903729"/>
            <a:ext cx="2860976" cy="2119473"/>
          </a:xfrm>
          <a:prstGeom prst="rect">
            <a:avLst/>
          </a:prstGeom>
          <a:ln w="25400">
            <a:solidFill>
              <a:schemeClr val="tx1"/>
            </a:solidFill>
          </a:ln>
          <a:effectLst>
            <a:outerShdw blurRad="50800" dist="127000" dir="2700000" algn="tl" rotWithShape="0">
              <a:prstClr val="black">
                <a:alpha val="40000"/>
              </a:prstClr>
            </a:outerShdw>
          </a:effectLst>
        </p:spPr>
      </p:pic>
      <p:pic>
        <p:nvPicPr>
          <p:cNvPr id="21" name="Picture 20" descr="A picture containing tree, grass, outdoor, standing&#10;&#10;Description automatically generated">
            <a:extLst>
              <a:ext uri="{FF2B5EF4-FFF2-40B4-BE49-F238E27FC236}">
                <a16:creationId xmlns:a16="http://schemas.microsoft.com/office/drawing/2014/main" id="{2CCBD249-A2F6-4290-B0A0-645EC0E968A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857065" y="3987801"/>
            <a:ext cx="3561080" cy="2646080"/>
          </a:xfrm>
          <a:prstGeom prst="rect">
            <a:avLst/>
          </a:prstGeom>
          <a:ln w="25400">
            <a:solidFill>
              <a:schemeClr val="tx1"/>
            </a:solidFill>
          </a:ln>
          <a:effectLst>
            <a:outerShdw blurRad="50800" dist="127000" dir="2700000" algn="tl" rotWithShape="0">
              <a:prstClr val="black">
                <a:alpha val="40000"/>
              </a:prstClr>
            </a:outerShdw>
          </a:effectLst>
        </p:spPr>
      </p:pic>
      <p:sp>
        <p:nvSpPr>
          <p:cNvPr id="14" name="Title 1">
            <a:extLst>
              <a:ext uri="{FF2B5EF4-FFF2-40B4-BE49-F238E27FC236}">
                <a16:creationId xmlns:a16="http://schemas.microsoft.com/office/drawing/2014/main" id="{FEE9E440-9C1F-4041-8369-52D5372701D7}"/>
              </a:ext>
            </a:extLst>
          </p:cNvPr>
          <p:cNvSpPr>
            <a:spLocks noGrp="1"/>
          </p:cNvSpPr>
          <p:nvPr>
            <p:ph type="title"/>
          </p:nvPr>
        </p:nvSpPr>
        <p:spPr>
          <a:xfrm>
            <a:off x="115745" y="224011"/>
            <a:ext cx="12018379" cy="1009651"/>
          </a:xfrm>
          <a:ln>
            <a:noFill/>
          </a:ln>
        </p:spPr>
        <p:txBody>
          <a:bodyPr>
            <a:noAutofit/>
          </a:bodyPr>
          <a:lstStyle/>
          <a:p>
            <a:r>
              <a:rPr lang="es-MX" sz="5400" dirty="0">
                <a:solidFill>
                  <a:schemeClr val="tx1"/>
                </a:solidFill>
              </a:rPr>
              <a:t>Protegerse a Sí Mismo, </a:t>
            </a:r>
            <a:r>
              <a:rPr lang="es-MX" dirty="0"/>
              <a:t>Compañeros de </a:t>
            </a:r>
            <a:r>
              <a:rPr lang="es-MX" sz="5400" dirty="0">
                <a:solidFill>
                  <a:schemeClr val="tx1"/>
                </a:solidFill>
              </a:rPr>
              <a:t>Trabajo y a </a:t>
            </a:r>
            <a:r>
              <a:rPr lang="es-MX" dirty="0"/>
              <a:t>la </a:t>
            </a:r>
            <a:r>
              <a:rPr lang="es-MX" sz="5400" dirty="0">
                <a:solidFill>
                  <a:schemeClr val="tx1"/>
                </a:solidFill>
              </a:rPr>
              <a:t>Familia</a:t>
            </a:r>
            <a:endParaRPr lang="en-US" b="1" dirty="0"/>
          </a:p>
        </p:txBody>
      </p:sp>
    </p:spTree>
    <p:extLst>
      <p:ext uri="{BB962C8B-B14F-4D97-AF65-F5344CB8AC3E}">
        <p14:creationId xmlns:p14="http://schemas.microsoft.com/office/powerpoint/2010/main" val="227123113"/>
      </p:ext>
    </p:extLst>
  </p:cSld>
  <p:clrMapOvr>
    <a:masterClrMapping/>
  </p:clrMapOvr>
  <mc:AlternateContent xmlns:mc="http://schemas.openxmlformats.org/markup-compatibility/2006" xmlns:p14="http://schemas.microsoft.com/office/powerpoint/2010/main">
    <mc:Choice Requires="p14">
      <p:transition spd="slow" p14:dur="2000" advTm="41837"/>
    </mc:Choice>
    <mc:Fallback xmlns="">
      <p:transition spd="slow" advTm="41837"/>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D8547C-5516-403F-9E60-4343DCD59F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294880" y="0"/>
            <a:ext cx="4897120"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351935" y="1472673"/>
            <a:ext cx="6411314" cy="1625363"/>
          </a:xfrm>
        </p:spPr>
        <p:txBody>
          <a:bodyPr vert="horz" lIns="91440" tIns="45720" rIns="91440" bIns="45720" rtlCol="0" anchor="b">
            <a:noAutofit/>
          </a:bodyPr>
          <a:lstStyle/>
          <a:p>
            <a:r>
              <a:rPr lang="es-MX" dirty="0"/>
              <a:t>Protegerse a Sí Mismo, Compañeros de Trabajadores y a la Familia</a:t>
            </a:r>
            <a:endParaRPr lang="en-US" dirty="0"/>
          </a:p>
        </p:txBody>
      </p:sp>
      <p:sp>
        <p:nvSpPr>
          <p:cNvPr id="5" name="TextBox 4">
            <a:extLst>
              <a:ext uri="{FF2B5EF4-FFF2-40B4-BE49-F238E27FC236}">
                <a16:creationId xmlns:a16="http://schemas.microsoft.com/office/drawing/2014/main" id="{48DF64B1-C80F-43E2-8B9D-A694C4BF3214}"/>
              </a:ext>
            </a:extLst>
          </p:cNvPr>
          <p:cNvSpPr txBox="1"/>
          <p:nvPr/>
        </p:nvSpPr>
        <p:spPr>
          <a:xfrm>
            <a:off x="351935" y="3759965"/>
            <a:ext cx="6141462" cy="954107"/>
          </a:xfrm>
          <a:prstGeom prst="rect">
            <a:avLst/>
          </a:prstGeom>
          <a:noFill/>
        </p:spPr>
        <p:txBody>
          <a:bodyPr wrap="square" rtlCol="0">
            <a:spAutoFit/>
          </a:bodyPr>
          <a:lstStyle/>
          <a:p>
            <a:r>
              <a:rPr lang="es-MX" sz="2800" b="1" dirty="0">
                <a:latin typeface="+mj-lt"/>
              </a:rPr>
              <a:t>Mantenga los pesticidas lejos del alcance de los niños.</a:t>
            </a:r>
          </a:p>
        </p:txBody>
      </p:sp>
    </p:spTree>
    <p:extLst>
      <p:ext uri="{BB962C8B-B14F-4D97-AF65-F5344CB8AC3E}">
        <p14:creationId xmlns:p14="http://schemas.microsoft.com/office/powerpoint/2010/main" val="1971467011"/>
      </p:ext>
    </p:extLst>
  </p:cSld>
  <p:clrMapOvr>
    <a:masterClrMapping/>
  </p:clrMapOvr>
  <mc:AlternateContent xmlns:mc="http://schemas.openxmlformats.org/markup-compatibility/2006" xmlns:p14="http://schemas.microsoft.com/office/powerpoint/2010/main">
    <mc:Choice Requires="p14">
      <p:transition spd="slow" p14:dur="2000" advTm="24275"/>
    </mc:Choice>
    <mc:Fallback xmlns="">
      <p:transition spd="slow" advTm="24275"/>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ABAD738-EC3E-4073-A79C-160326EBC664}"/>
              </a:ext>
            </a:extLst>
          </p:cNvPr>
          <p:cNvSpPr>
            <a:spLocks noGrp="1"/>
          </p:cNvSpPr>
          <p:nvPr>
            <p:ph type="title"/>
          </p:nvPr>
        </p:nvSpPr>
        <p:spPr>
          <a:xfrm>
            <a:off x="1260778" y="1280270"/>
            <a:ext cx="10515600" cy="1298414"/>
          </a:xfrm>
        </p:spPr>
        <p:txBody>
          <a:bodyPr>
            <a:normAutofit/>
          </a:bodyPr>
          <a:lstStyle/>
          <a:p>
            <a:r>
              <a:rPr lang="es-US" sz="4800" dirty="0"/>
              <a:t>Enfermedades por los Pesticidas</a:t>
            </a:r>
            <a:endParaRPr lang="en-US" sz="4800" dirty="0"/>
          </a:p>
        </p:txBody>
      </p:sp>
    </p:spTree>
    <p:extLst>
      <p:ext uri="{BB962C8B-B14F-4D97-AF65-F5344CB8AC3E}">
        <p14:creationId xmlns:p14="http://schemas.microsoft.com/office/powerpoint/2010/main" val="4278156052"/>
      </p:ext>
    </p:extLst>
  </p:cSld>
  <p:clrMapOvr>
    <a:masterClrMapping/>
  </p:clrMapOvr>
  <mc:AlternateContent xmlns:mc="http://schemas.openxmlformats.org/markup-compatibility/2006" xmlns:p14="http://schemas.microsoft.com/office/powerpoint/2010/main">
    <mc:Choice Requires="p14">
      <p:transition spd="slow" p14:dur="2000" advTm="6242"/>
    </mc:Choice>
    <mc:Fallback xmlns="">
      <p:transition spd="slow" advTm="6242"/>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54FD160-C956-4F62-B73A-FDCC0527E5E7}"/>
              </a:ext>
            </a:extLst>
          </p:cNvPr>
          <p:cNvGrpSpPr/>
          <p:nvPr/>
        </p:nvGrpSpPr>
        <p:grpSpPr>
          <a:xfrm>
            <a:off x="522689" y="1747576"/>
            <a:ext cx="5925822" cy="3305685"/>
            <a:chOff x="777195" y="1751638"/>
            <a:chExt cx="5676998" cy="3118606"/>
          </a:xfrm>
        </p:grpSpPr>
        <p:sp>
          <p:nvSpPr>
            <p:cNvPr id="5" name="Freeform: Shape 4">
              <a:extLst>
                <a:ext uri="{FF2B5EF4-FFF2-40B4-BE49-F238E27FC236}">
                  <a16:creationId xmlns:a16="http://schemas.microsoft.com/office/drawing/2014/main" id="{DB6C617C-9FCC-4893-A8FB-88AB4DCEFECA}"/>
                </a:ext>
              </a:extLst>
            </p:cNvPr>
            <p:cNvSpPr/>
            <p:nvPr/>
          </p:nvSpPr>
          <p:spPr>
            <a:xfrm>
              <a:off x="3280614" y="1751638"/>
              <a:ext cx="3173579" cy="1430660"/>
            </a:xfrm>
            <a:custGeom>
              <a:avLst/>
              <a:gdLst>
                <a:gd name="connsiteX0" fmla="*/ 0 w 2748788"/>
                <a:gd name="connsiteY0" fmla="*/ 200568 h 1604546"/>
                <a:gd name="connsiteX1" fmla="*/ 1946515 w 2748788"/>
                <a:gd name="connsiteY1" fmla="*/ 200568 h 1604546"/>
                <a:gd name="connsiteX2" fmla="*/ 1946515 w 2748788"/>
                <a:gd name="connsiteY2" fmla="*/ 0 h 1604546"/>
                <a:gd name="connsiteX3" fmla="*/ 2748788 w 2748788"/>
                <a:gd name="connsiteY3" fmla="*/ 802273 h 1604546"/>
                <a:gd name="connsiteX4" fmla="*/ 1946515 w 2748788"/>
                <a:gd name="connsiteY4" fmla="*/ 1604546 h 1604546"/>
                <a:gd name="connsiteX5" fmla="*/ 1946515 w 2748788"/>
                <a:gd name="connsiteY5" fmla="*/ 1403978 h 1604546"/>
                <a:gd name="connsiteX6" fmla="*/ 0 w 2748788"/>
                <a:gd name="connsiteY6" fmla="*/ 1403978 h 1604546"/>
                <a:gd name="connsiteX7" fmla="*/ 0 w 2748788"/>
                <a:gd name="connsiteY7" fmla="*/ 200568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8788" h="1604546">
                  <a:moveTo>
                    <a:pt x="0" y="200568"/>
                  </a:moveTo>
                  <a:lnTo>
                    <a:pt x="1946515" y="200568"/>
                  </a:lnTo>
                  <a:lnTo>
                    <a:pt x="1946515" y="0"/>
                  </a:lnTo>
                  <a:lnTo>
                    <a:pt x="2748788" y="802273"/>
                  </a:lnTo>
                  <a:lnTo>
                    <a:pt x="1946515" y="1604546"/>
                  </a:lnTo>
                  <a:lnTo>
                    <a:pt x="1946515" y="1403978"/>
                  </a:lnTo>
                  <a:lnTo>
                    <a:pt x="0" y="1403978"/>
                  </a:lnTo>
                  <a:lnTo>
                    <a:pt x="0" y="20056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14538" rIns="615675" bIns="214538" numCol="1" spcCol="1270" anchor="ctr" anchorCtr="0">
              <a:noAutofit/>
            </a:bodyPr>
            <a:lstStyle/>
            <a:p>
              <a:pPr marL="0" lvl="0" indent="0">
                <a:buNone/>
              </a:pPr>
              <a:r>
                <a:rPr lang="es-AR" sz="2400" noProof="0" dirty="0">
                  <a:latin typeface="+mj-lt"/>
                </a:rPr>
                <a:t>  Puede afectar a </a:t>
              </a:r>
            </a:p>
            <a:p>
              <a:pPr marL="0" lvl="0" indent="0">
                <a:buNone/>
              </a:pPr>
              <a:r>
                <a:rPr lang="es-AR" sz="2400" dirty="0">
                  <a:latin typeface="+mj-lt"/>
                </a:rPr>
                <a:t>  </a:t>
              </a:r>
              <a:r>
                <a:rPr lang="es-AR" sz="2400" noProof="0" dirty="0">
                  <a:latin typeface="+mj-lt"/>
                </a:rPr>
                <a:t>algunos mas </a:t>
              </a:r>
            </a:p>
            <a:p>
              <a:pPr marL="0" lvl="0" indent="0">
                <a:buNone/>
              </a:pPr>
              <a:r>
                <a:rPr lang="es-AR" sz="2400" dirty="0">
                  <a:latin typeface="+mj-lt"/>
                </a:rPr>
                <a:t>  </a:t>
              </a:r>
              <a:r>
                <a:rPr lang="es-AR" sz="2400" noProof="0" dirty="0">
                  <a:latin typeface="+mj-lt"/>
                </a:rPr>
                <a:t>que a otros</a:t>
              </a:r>
            </a:p>
          </p:txBody>
        </p:sp>
        <p:sp>
          <p:nvSpPr>
            <p:cNvPr id="6" name="Freeform: Shape 5">
              <a:extLst>
                <a:ext uri="{FF2B5EF4-FFF2-40B4-BE49-F238E27FC236}">
                  <a16:creationId xmlns:a16="http://schemas.microsoft.com/office/drawing/2014/main" id="{C7FE32DC-48A1-4785-BDC6-83507497F7C7}"/>
                </a:ext>
              </a:extLst>
            </p:cNvPr>
            <p:cNvSpPr/>
            <p:nvPr/>
          </p:nvSpPr>
          <p:spPr>
            <a:xfrm>
              <a:off x="833697" y="2017743"/>
              <a:ext cx="2180226" cy="932761"/>
            </a:xfrm>
            <a:custGeom>
              <a:avLst/>
              <a:gdLst>
                <a:gd name="connsiteX0" fmla="*/ 0 w 2180226"/>
                <a:gd name="connsiteY0" fmla="*/ 267430 h 1604546"/>
                <a:gd name="connsiteX1" fmla="*/ 267430 w 2180226"/>
                <a:gd name="connsiteY1" fmla="*/ 0 h 1604546"/>
                <a:gd name="connsiteX2" fmla="*/ 1912796 w 2180226"/>
                <a:gd name="connsiteY2" fmla="*/ 0 h 1604546"/>
                <a:gd name="connsiteX3" fmla="*/ 2180226 w 2180226"/>
                <a:gd name="connsiteY3" fmla="*/ 267430 h 1604546"/>
                <a:gd name="connsiteX4" fmla="*/ 2180226 w 2180226"/>
                <a:gd name="connsiteY4" fmla="*/ 1337116 h 1604546"/>
                <a:gd name="connsiteX5" fmla="*/ 1912796 w 2180226"/>
                <a:gd name="connsiteY5" fmla="*/ 1604546 h 1604546"/>
                <a:gd name="connsiteX6" fmla="*/ 267430 w 2180226"/>
                <a:gd name="connsiteY6" fmla="*/ 1604546 h 1604546"/>
                <a:gd name="connsiteX7" fmla="*/ 0 w 2180226"/>
                <a:gd name="connsiteY7" fmla="*/ 1337116 h 1604546"/>
                <a:gd name="connsiteX8" fmla="*/ 0 w 2180226"/>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226" h="1604546">
                  <a:moveTo>
                    <a:pt x="0" y="267430"/>
                  </a:moveTo>
                  <a:cubicBezTo>
                    <a:pt x="0" y="119732"/>
                    <a:pt x="119732" y="0"/>
                    <a:pt x="267430" y="0"/>
                  </a:cubicBezTo>
                  <a:lnTo>
                    <a:pt x="1912796" y="0"/>
                  </a:lnTo>
                  <a:cubicBezTo>
                    <a:pt x="2060494" y="0"/>
                    <a:pt x="2180226" y="119732"/>
                    <a:pt x="2180226" y="267430"/>
                  </a:cubicBezTo>
                  <a:lnTo>
                    <a:pt x="2180226" y="1337116"/>
                  </a:lnTo>
                  <a:cubicBezTo>
                    <a:pt x="2180226" y="1484814"/>
                    <a:pt x="2060494" y="1604546"/>
                    <a:pt x="1912796"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31825" defTabSz="628650">
                <a:lnSpc>
                  <a:spcPct val="90000"/>
                </a:lnSpc>
                <a:spcBef>
                  <a:spcPct val="0"/>
                </a:spcBef>
                <a:spcAft>
                  <a:spcPct val="35000"/>
                </a:spcAft>
              </a:pPr>
              <a:r>
                <a:rPr lang="en-US" sz="2400" b="1" kern="1200" dirty="0" err="1">
                  <a:solidFill>
                    <a:schemeClr val="tx1"/>
                  </a:solidFill>
                  <a:latin typeface="+mj-lt"/>
                </a:rPr>
                <a:t>Exposici</a:t>
              </a:r>
              <a:r>
                <a:rPr lang="es-US" sz="2400" b="1" noProof="0" dirty="0" err="1">
                  <a:solidFill>
                    <a:schemeClr val="tx1"/>
                  </a:solidFill>
                  <a:latin typeface="+mj-lt"/>
                </a:rPr>
                <a:t>ó</a:t>
              </a:r>
              <a:r>
                <a:rPr lang="en-US" sz="2400" b="1" kern="1200" dirty="0">
                  <a:solidFill>
                    <a:schemeClr val="tx1"/>
                  </a:solidFill>
                  <a:latin typeface="+mj-lt"/>
                </a:rPr>
                <a:t>n</a:t>
              </a:r>
            </a:p>
          </p:txBody>
        </p:sp>
        <p:sp>
          <p:nvSpPr>
            <p:cNvPr id="8" name="Freeform: Shape 7">
              <a:extLst>
                <a:ext uri="{FF2B5EF4-FFF2-40B4-BE49-F238E27FC236}">
                  <a16:creationId xmlns:a16="http://schemas.microsoft.com/office/drawing/2014/main" id="{F38736EC-A49B-4102-8767-85AAC138DA44}"/>
                </a:ext>
              </a:extLst>
            </p:cNvPr>
            <p:cNvSpPr/>
            <p:nvPr/>
          </p:nvSpPr>
          <p:spPr>
            <a:xfrm>
              <a:off x="3280614" y="3534506"/>
              <a:ext cx="3173579" cy="1335738"/>
            </a:xfrm>
            <a:custGeom>
              <a:avLst/>
              <a:gdLst>
                <a:gd name="connsiteX0" fmla="*/ 0 w 2885019"/>
                <a:gd name="connsiteY0" fmla="*/ 209628 h 1677023"/>
                <a:gd name="connsiteX1" fmla="*/ 2046508 w 2885019"/>
                <a:gd name="connsiteY1" fmla="*/ 209628 h 1677023"/>
                <a:gd name="connsiteX2" fmla="*/ 2046508 w 2885019"/>
                <a:gd name="connsiteY2" fmla="*/ 0 h 1677023"/>
                <a:gd name="connsiteX3" fmla="*/ 2885019 w 2885019"/>
                <a:gd name="connsiteY3" fmla="*/ 838512 h 1677023"/>
                <a:gd name="connsiteX4" fmla="*/ 2046508 w 2885019"/>
                <a:gd name="connsiteY4" fmla="*/ 1677023 h 1677023"/>
                <a:gd name="connsiteX5" fmla="*/ 2046508 w 2885019"/>
                <a:gd name="connsiteY5" fmla="*/ 1467395 h 1677023"/>
                <a:gd name="connsiteX6" fmla="*/ 0 w 2885019"/>
                <a:gd name="connsiteY6" fmla="*/ 1467395 h 1677023"/>
                <a:gd name="connsiteX7" fmla="*/ 0 w 2885019"/>
                <a:gd name="connsiteY7" fmla="*/ 209628 h 1677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5019" h="1677023">
                  <a:moveTo>
                    <a:pt x="0" y="209628"/>
                  </a:moveTo>
                  <a:lnTo>
                    <a:pt x="2046508" y="209628"/>
                  </a:lnTo>
                  <a:lnTo>
                    <a:pt x="2046508" y="0"/>
                  </a:lnTo>
                  <a:lnTo>
                    <a:pt x="2885019" y="838512"/>
                  </a:lnTo>
                  <a:lnTo>
                    <a:pt x="2046508" y="1677023"/>
                  </a:lnTo>
                  <a:lnTo>
                    <a:pt x="2046508" y="1467395"/>
                  </a:lnTo>
                  <a:lnTo>
                    <a:pt x="0" y="1467395"/>
                  </a:lnTo>
                  <a:lnTo>
                    <a:pt x="0" y="209628"/>
                  </a:lnTo>
                  <a:close/>
                </a:path>
              </a:pathLst>
            </a:custGeom>
            <a:noFill/>
            <a:ln w="28575">
              <a:solidFill>
                <a:schemeClr val="tx1"/>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223598" rIns="642854" bIns="223598" numCol="1" spcCol="1270" anchor="ctr" anchorCtr="0">
              <a:noAutofit/>
            </a:bodyPr>
            <a:lstStyle/>
            <a:p>
              <a:pPr marL="0" lvl="0" indent="0">
                <a:buFontTx/>
                <a:buNone/>
              </a:pPr>
              <a:r>
                <a:rPr lang="es-US" sz="2400" noProof="0" dirty="0">
                  <a:latin typeface="+mj-lt"/>
                </a:rPr>
                <a:t>  Daño potencial a </a:t>
              </a:r>
            </a:p>
            <a:p>
              <a:pPr marL="0" lvl="0" indent="0">
                <a:buFontTx/>
                <a:buNone/>
              </a:pPr>
              <a:r>
                <a:rPr lang="es-US" sz="2400" dirty="0">
                  <a:latin typeface="+mj-lt"/>
                </a:rPr>
                <a:t>  </a:t>
              </a:r>
              <a:r>
                <a:rPr lang="es-US" sz="2400" noProof="0" dirty="0">
                  <a:latin typeface="+mj-lt"/>
                </a:rPr>
                <a:t>la salud</a:t>
              </a:r>
            </a:p>
          </p:txBody>
        </p:sp>
        <p:sp>
          <p:nvSpPr>
            <p:cNvPr id="9" name="Freeform: Shape 8">
              <a:extLst>
                <a:ext uri="{FF2B5EF4-FFF2-40B4-BE49-F238E27FC236}">
                  <a16:creationId xmlns:a16="http://schemas.microsoft.com/office/drawing/2014/main" id="{8D8BC88B-9446-41AC-91B2-F5BD9A2CAB55}"/>
                </a:ext>
              </a:extLst>
            </p:cNvPr>
            <p:cNvSpPr/>
            <p:nvPr/>
          </p:nvSpPr>
          <p:spPr>
            <a:xfrm>
              <a:off x="777195" y="3735995"/>
              <a:ext cx="2235342" cy="932761"/>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lvl="0" indent="0" algn="l" defTabSz="977900">
                <a:lnSpc>
                  <a:spcPct val="90000"/>
                </a:lnSpc>
                <a:spcBef>
                  <a:spcPct val="0"/>
                </a:spcBef>
                <a:spcAft>
                  <a:spcPct val="35000"/>
                </a:spcAft>
                <a:buNone/>
              </a:pPr>
              <a:r>
                <a:rPr lang="en-US" sz="2400" b="1" kern="1200" dirty="0" err="1">
                  <a:latin typeface="+mj-lt"/>
                </a:rPr>
                <a:t>Peligro</a:t>
              </a:r>
              <a:endParaRPr lang="en-US" sz="24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87107" y="260939"/>
            <a:ext cx="10515600" cy="932761"/>
          </a:xfrm>
          <a:ln>
            <a:noFill/>
          </a:ln>
        </p:spPr>
        <p:txBody>
          <a:bodyPr/>
          <a:lstStyle/>
          <a:p>
            <a:r>
              <a:rPr lang="es-US" b="1" dirty="0"/>
              <a:t>Enfermedades por los Pesticidas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4229" y="2185447"/>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564229" y="4008439"/>
            <a:ext cx="673777" cy="673777"/>
          </a:xfrm>
          <a:prstGeom prst="rect">
            <a:avLst/>
          </a:prstGeom>
        </p:spPr>
      </p:pic>
      <p:pic>
        <p:nvPicPr>
          <p:cNvPr id="11" name="Picture 10">
            <a:extLst>
              <a:ext uri="{FF2B5EF4-FFF2-40B4-BE49-F238E27FC236}">
                <a16:creationId xmlns:a16="http://schemas.microsoft.com/office/drawing/2014/main" id="{6D1835BD-E755-46D6-9013-672365F5292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862233" y="1251575"/>
            <a:ext cx="4913963" cy="437472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213986823"/>
      </p:ext>
    </p:extLst>
  </p:cSld>
  <p:clrMapOvr>
    <a:masterClrMapping/>
  </p:clrMapOvr>
  <mc:AlternateContent xmlns:mc="http://schemas.openxmlformats.org/markup-compatibility/2006" xmlns:p14="http://schemas.microsoft.com/office/powerpoint/2010/main">
    <mc:Choice Requires="p14">
      <p:transition spd="slow" p14:dur="2000" advTm="22045"/>
    </mc:Choice>
    <mc:Fallback xmlns="">
      <p:transition spd="slow" advTm="22045"/>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641DFE5-CAC9-415D-9800-8E5A31CE9146}"/>
              </a:ext>
            </a:extLst>
          </p:cNvPr>
          <p:cNvGrpSpPr/>
          <p:nvPr/>
        </p:nvGrpSpPr>
        <p:grpSpPr>
          <a:xfrm>
            <a:off x="683953" y="874449"/>
            <a:ext cx="6766735" cy="2657788"/>
            <a:chOff x="684048" y="1310853"/>
            <a:chExt cx="6766735" cy="2657788"/>
          </a:xfrm>
        </p:grpSpPr>
        <p:sp>
          <p:nvSpPr>
            <p:cNvPr id="5" name="Freeform: Shape 4">
              <a:extLst>
                <a:ext uri="{FF2B5EF4-FFF2-40B4-BE49-F238E27FC236}">
                  <a16:creationId xmlns:a16="http://schemas.microsoft.com/office/drawing/2014/main" id="{1A9F5B97-1779-4B8A-BE3E-F0FE0A26C0EF}"/>
                </a:ext>
              </a:extLst>
            </p:cNvPr>
            <p:cNvSpPr/>
            <p:nvPr/>
          </p:nvSpPr>
          <p:spPr>
            <a:xfrm>
              <a:off x="3860894" y="1310853"/>
              <a:ext cx="3589889" cy="1249453"/>
            </a:xfrm>
            <a:custGeom>
              <a:avLst/>
              <a:gdLst>
                <a:gd name="connsiteX0" fmla="*/ 0 w 3551438"/>
                <a:gd name="connsiteY0" fmla="*/ 153875 h 1231000"/>
                <a:gd name="connsiteX1" fmla="*/ 2935938 w 3551438"/>
                <a:gd name="connsiteY1" fmla="*/ 153875 h 1231000"/>
                <a:gd name="connsiteX2" fmla="*/ 2935938 w 3551438"/>
                <a:gd name="connsiteY2" fmla="*/ 0 h 1231000"/>
                <a:gd name="connsiteX3" fmla="*/ 3551438 w 3551438"/>
                <a:gd name="connsiteY3" fmla="*/ 615500 h 1231000"/>
                <a:gd name="connsiteX4" fmla="*/ 2935938 w 3551438"/>
                <a:gd name="connsiteY4" fmla="*/ 1231000 h 1231000"/>
                <a:gd name="connsiteX5" fmla="*/ 2935938 w 3551438"/>
                <a:gd name="connsiteY5" fmla="*/ 1077125 h 1231000"/>
                <a:gd name="connsiteX6" fmla="*/ 0 w 3551438"/>
                <a:gd name="connsiteY6" fmla="*/ 1077125 h 1231000"/>
                <a:gd name="connsiteX7" fmla="*/ 0 w 3551438"/>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51438" h="1231000">
                  <a:moveTo>
                    <a:pt x="0" y="153875"/>
                  </a:moveTo>
                  <a:lnTo>
                    <a:pt x="2935938" y="153875"/>
                  </a:lnTo>
                  <a:lnTo>
                    <a:pt x="2935938" y="0"/>
                  </a:lnTo>
                  <a:lnTo>
                    <a:pt x="3551438" y="615500"/>
                  </a:lnTo>
                  <a:lnTo>
                    <a:pt x="2935938" y="1231000"/>
                  </a:lnTo>
                  <a:lnTo>
                    <a:pt x="2935938"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67845" rIns="475595" bIns="167845" numCol="1" spcCol="1270" anchor="ctr" anchorCtr="0">
              <a:noAutofit/>
            </a:bodyPr>
            <a:lstStyle/>
            <a:p>
              <a:pPr marL="228600" lvl="1" defTabSz="977900">
                <a:lnSpc>
                  <a:spcPct val="90000"/>
                </a:lnSpc>
                <a:spcBef>
                  <a:spcPct val="0"/>
                </a:spcBef>
                <a:spcAft>
                  <a:spcPct val="15000"/>
                </a:spcAft>
              </a:pPr>
              <a:r>
                <a:rPr lang="en-US" sz="2200" kern="1200" dirty="0">
                  <a:latin typeface="+mj-lt"/>
                </a:rPr>
                <a:t>Uno solo </a:t>
              </a:r>
              <a:r>
                <a:rPr lang="en-US" sz="2200" kern="1200" dirty="0" err="1">
                  <a:latin typeface="+mj-lt"/>
                </a:rPr>
                <a:t>evento</a:t>
              </a:r>
              <a:r>
                <a:rPr lang="en-US" sz="2200" kern="1200" dirty="0">
                  <a:latin typeface="+mj-lt"/>
                </a:rPr>
                <a:t> -s</a:t>
              </a:r>
              <a:r>
                <a:rPr lang="es-BO" sz="2200" noProof="0" dirty="0">
                  <a:latin typeface="+mj-lt"/>
                </a:rPr>
                <a:t>í</a:t>
              </a:r>
              <a:r>
                <a:rPr lang="en-US" sz="2200" kern="1200" dirty="0" err="1">
                  <a:latin typeface="+mj-lt"/>
                </a:rPr>
                <a:t>ntomas</a:t>
              </a:r>
              <a:r>
                <a:rPr lang="en-US" sz="2200" kern="1200" dirty="0">
                  <a:latin typeface="+mj-lt"/>
                </a:rPr>
                <a:t> </a:t>
              </a:r>
              <a:r>
                <a:rPr lang="en-US" sz="2200" kern="1200" dirty="0" err="1">
                  <a:latin typeface="+mj-lt"/>
                </a:rPr>
                <a:t>generalmente</a:t>
              </a:r>
              <a:r>
                <a:rPr lang="en-US" sz="2200" kern="1200" dirty="0">
                  <a:latin typeface="+mj-lt"/>
                </a:rPr>
                <a:t> dentro de 24 horas</a:t>
              </a:r>
            </a:p>
          </p:txBody>
        </p:sp>
        <p:sp>
          <p:nvSpPr>
            <p:cNvPr id="7" name="Freeform: Shape 6">
              <a:extLst>
                <a:ext uri="{FF2B5EF4-FFF2-40B4-BE49-F238E27FC236}">
                  <a16:creationId xmlns:a16="http://schemas.microsoft.com/office/drawing/2014/main" id="{A38009C7-65C2-4B8D-949C-784AE012D2DF}"/>
                </a:ext>
              </a:extLst>
            </p:cNvPr>
            <p:cNvSpPr/>
            <p:nvPr/>
          </p:nvSpPr>
          <p:spPr>
            <a:xfrm>
              <a:off x="684048" y="1581026"/>
              <a:ext cx="2832480" cy="799363"/>
            </a:xfrm>
            <a:custGeom>
              <a:avLst/>
              <a:gdLst>
                <a:gd name="connsiteX0" fmla="*/ 0 w 2832480"/>
                <a:gd name="connsiteY0" fmla="*/ 205171 h 1231000"/>
                <a:gd name="connsiteX1" fmla="*/ 205171 w 2832480"/>
                <a:gd name="connsiteY1" fmla="*/ 0 h 1231000"/>
                <a:gd name="connsiteX2" fmla="*/ 2627309 w 2832480"/>
                <a:gd name="connsiteY2" fmla="*/ 0 h 1231000"/>
                <a:gd name="connsiteX3" fmla="*/ 2832480 w 2832480"/>
                <a:gd name="connsiteY3" fmla="*/ 205171 h 1231000"/>
                <a:gd name="connsiteX4" fmla="*/ 2832480 w 2832480"/>
                <a:gd name="connsiteY4" fmla="*/ 1025829 h 1231000"/>
                <a:gd name="connsiteX5" fmla="*/ 2627309 w 2832480"/>
                <a:gd name="connsiteY5" fmla="*/ 1231000 h 1231000"/>
                <a:gd name="connsiteX6" fmla="*/ 205171 w 2832480"/>
                <a:gd name="connsiteY6" fmla="*/ 1231000 h 1231000"/>
                <a:gd name="connsiteX7" fmla="*/ 0 w 2832480"/>
                <a:gd name="connsiteY7" fmla="*/ 1025829 h 1231000"/>
                <a:gd name="connsiteX8" fmla="*/ 0 w 2832480"/>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32480" h="1231000">
                  <a:moveTo>
                    <a:pt x="0" y="205171"/>
                  </a:moveTo>
                  <a:cubicBezTo>
                    <a:pt x="0" y="91858"/>
                    <a:pt x="91858" y="0"/>
                    <a:pt x="205171" y="0"/>
                  </a:cubicBezTo>
                  <a:lnTo>
                    <a:pt x="2627309" y="0"/>
                  </a:lnTo>
                  <a:cubicBezTo>
                    <a:pt x="2740622" y="0"/>
                    <a:pt x="2832480" y="91858"/>
                    <a:pt x="2832480" y="205171"/>
                  </a:cubicBezTo>
                  <a:lnTo>
                    <a:pt x="2832480" y="1025829"/>
                  </a:lnTo>
                  <a:cubicBezTo>
                    <a:pt x="2832480" y="1139142"/>
                    <a:pt x="2740622" y="1231000"/>
                    <a:pt x="2627309"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lvl="0" indent="0" algn="l" defTabSz="573088">
                <a:lnSpc>
                  <a:spcPts val="3200"/>
                </a:lnSpc>
                <a:spcBef>
                  <a:spcPct val="0"/>
                </a:spcBef>
                <a:spcAft>
                  <a:spcPts val="1200"/>
                </a:spcAft>
                <a:buNone/>
              </a:pPr>
              <a:r>
                <a:rPr lang="en-US" sz="2400" b="1" kern="1200" dirty="0" err="1">
                  <a:latin typeface="+mj-lt"/>
                </a:rPr>
                <a:t>Aguda</a:t>
              </a:r>
              <a:endParaRPr lang="en-US" sz="2400" b="1" kern="1200" dirty="0">
                <a:latin typeface="+mj-lt"/>
              </a:endParaRPr>
            </a:p>
          </p:txBody>
        </p:sp>
        <p:sp>
          <p:nvSpPr>
            <p:cNvPr id="14" name="Freeform: Shape 13">
              <a:extLst>
                <a:ext uri="{FF2B5EF4-FFF2-40B4-BE49-F238E27FC236}">
                  <a16:creationId xmlns:a16="http://schemas.microsoft.com/office/drawing/2014/main" id="{9082F073-9D99-4F3B-9CE0-E6D84F116065}"/>
                </a:ext>
              </a:extLst>
            </p:cNvPr>
            <p:cNvSpPr/>
            <p:nvPr/>
          </p:nvSpPr>
          <p:spPr>
            <a:xfrm>
              <a:off x="3860894" y="2719188"/>
              <a:ext cx="3589888" cy="1249453"/>
            </a:xfrm>
            <a:custGeom>
              <a:avLst/>
              <a:gdLst>
                <a:gd name="connsiteX0" fmla="*/ 0 w 3589889"/>
                <a:gd name="connsiteY0" fmla="*/ 160826 h 1286604"/>
                <a:gd name="connsiteX1" fmla="*/ 2946587 w 3589889"/>
                <a:gd name="connsiteY1" fmla="*/ 160826 h 1286604"/>
                <a:gd name="connsiteX2" fmla="*/ 2946587 w 3589889"/>
                <a:gd name="connsiteY2" fmla="*/ 0 h 1286604"/>
                <a:gd name="connsiteX3" fmla="*/ 3589889 w 3589889"/>
                <a:gd name="connsiteY3" fmla="*/ 643302 h 1286604"/>
                <a:gd name="connsiteX4" fmla="*/ 2946587 w 3589889"/>
                <a:gd name="connsiteY4" fmla="*/ 1286604 h 1286604"/>
                <a:gd name="connsiteX5" fmla="*/ 2946587 w 3589889"/>
                <a:gd name="connsiteY5" fmla="*/ 1125779 h 1286604"/>
                <a:gd name="connsiteX6" fmla="*/ 0 w 3589889"/>
                <a:gd name="connsiteY6" fmla="*/ 1125779 h 1286604"/>
                <a:gd name="connsiteX7" fmla="*/ 0 w 3589889"/>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89889" h="1286604">
                  <a:moveTo>
                    <a:pt x="0" y="160826"/>
                  </a:moveTo>
                  <a:lnTo>
                    <a:pt x="2946587" y="160826"/>
                  </a:lnTo>
                  <a:lnTo>
                    <a:pt x="2946587" y="0"/>
                  </a:lnTo>
                  <a:lnTo>
                    <a:pt x="3589889" y="643302"/>
                  </a:lnTo>
                  <a:lnTo>
                    <a:pt x="2946587" y="1286604"/>
                  </a:lnTo>
                  <a:lnTo>
                    <a:pt x="2946587"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4796" rIns="496446" bIns="174795" numCol="1" spcCol="1270" anchor="ctr" anchorCtr="0">
              <a:noAutofit/>
            </a:bodyPr>
            <a:lstStyle/>
            <a:p>
              <a:pPr marL="231775" lvl="1" defTabSz="977900">
                <a:lnSpc>
                  <a:spcPct val="90000"/>
                </a:lnSpc>
                <a:spcBef>
                  <a:spcPct val="0"/>
                </a:spcBef>
                <a:spcAft>
                  <a:spcPct val="15000"/>
                </a:spcAft>
              </a:pPr>
              <a:r>
                <a:rPr lang="en-US" sz="2200" kern="1200" dirty="0" err="1">
                  <a:latin typeface="+mj-lt"/>
                </a:rPr>
                <a:t>Peque</a:t>
              </a:r>
              <a:r>
                <a:rPr lang="es-BO" sz="2200" noProof="0" dirty="0">
                  <a:latin typeface="+mj-lt"/>
                </a:rPr>
                <a:t>ñ</a:t>
              </a:r>
              <a:r>
                <a:rPr lang="en-US" sz="2200" kern="1200" dirty="0">
                  <a:latin typeface="+mj-lt"/>
                </a:rPr>
                <a:t>as </a:t>
              </a:r>
              <a:r>
                <a:rPr lang="en-US" sz="2200" kern="1200" dirty="0" err="1">
                  <a:latin typeface="+mj-lt"/>
                </a:rPr>
                <a:t>dosis</a:t>
              </a:r>
              <a:r>
                <a:rPr lang="en-US" sz="2200" kern="1200" dirty="0">
                  <a:latin typeface="+mj-lt"/>
                </a:rPr>
                <a:t> </a:t>
              </a:r>
              <a:r>
                <a:rPr lang="en-US" sz="2200" kern="1200" dirty="0" err="1">
                  <a:latin typeface="+mj-lt"/>
                </a:rPr>
                <a:t>durante</a:t>
              </a:r>
              <a:r>
                <a:rPr lang="en-US" sz="2200" kern="1200" dirty="0">
                  <a:latin typeface="+mj-lt"/>
                </a:rPr>
                <a:t> un largo period de </a:t>
              </a:r>
              <a:r>
                <a:rPr lang="en-US" sz="2200" kern="1200" dirty="0" err="1">
                  <a:latin typeface="+mj-lt"/>
                </a:rPr>
                <a:t>tiempo</a:t>
              </a:r>
              <a:endParaRPr lang="en-US" sz="2200" kern="1200" dirty="0">
                <a:latin typeface="+mj-lt"/>
              </a:endParaRPr>
            </a:p>
          </p:txBody>
        </p:sp>
        <p:sp>
          <p:nvSpPr>
            <p:cNvPr id="16" name="Freeform: Shape 15">
              <a:extLst>
                <a:ext uri="{FF2B5EF4-FFF2-40B4-BE49-F238E27FC236}">
                  <a16:creationId xmlns:a16="http://schemas.microsoft.com/office/drawing/2014/main" id="{EE1E7B14-6897-4A1D-BF28-0382DCF05B19}"/>
                </a:ext>
              </a:extLst>
            </p:cNvPr>
            <p:cNvSpPr/>
            <p:nvPr/>
          </p:nvSpPr>
          <p:spPr>
            <a:xfrm>
              <a:off x="719580" y="2910679"/>
              <a:ext cx="2797145" cy="799364"/>
            </a:xfrm>
            <a:custGeom>
              <a:avLst/>
              <a:gdLst>
                <a:gd name="connsiteX0" fmla="*/ 0 w 2797145"/>
                <a:gd name="connsiteY0" fmla="*/ 205171 h 1231000"/>
                <a:gd name="connsiteX1" fmla="*/ 205171 w 2797145"/>
                <a:gd name="connsiteY1" fmla="*/ 0 h 1231000"/>
                <a:gd name="connsiteX2" fmla="*/ 2591974 w 2797145"/>
                <a:gd name="connsiteY2" fmla="*/ 0 h 1231000"/>
                <a:gd name="connsiteX3" fmla="*/ 2797145 w 2797145"/>
                <a:gd name="connsiteY3" fmla="*/ 205171 h 1231000"/>
                <a:gd name="connsiteX4" fmla="*/ 2797145 w 2797145"/>
                <a:gd name="connsiteY4" fmla="*/ 1025829 h 1231000"/>
                <a:gd name="connsiteX5" fmla="*/ 2591974 w 2797145"/>
                <a:gd name="connsiteY5" fmla="*/ 1231000 h 1231000"/>
                <a:gd name="connsiteX6" fmla="*/ 205171 w 2797145"/>
                <a:gd name="connsiteY6" fmla="*/ 1231000 h 1231000"/>
                <a:gd name="connsiteX7" fmla="*/ 0 w 2797145"/>
                <a:gd name="connsiteY7" fmla="*/ 1025829 h 1231000"/>
                <a:gd name="connsiteX8" fmla="*/ 0 w 2797145"/>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7145" h="1231000">
                  <a:moveTo>
                    <a:pt x="0" y="205171"/>
                  </a:moveTo>
                  <a:cubicBezTo>
                    <a:pt x="0" y="91858"/>
                    <a:pt x="91858" y="0"/>
                    <a:pt x="205171" y="0"/>
                  </a:cubicBezTo>
                  <a:lnTo>
                    <a:pt x="2591974" y="0"/>
                  </a:lnTo>
                  <a:cubicBezTo>
                    <a:pt x="2705287" y="0"/>
                    <a:pt x="2797145" y="91858"/>
                    <a:pt x="2797145" y="205171"/>
                  </a:cubicBezTo>
                  <a:lnTo>
                    <a:pt x="2797145" y="1025829"/>
                  </a:lnTo>
                  <a:cubicBezTo>
                    <a:pt x="2797145" y="1139142"/>
                    <a:pt x="2705287" y="1231000"/>
                    <a:pt x="2591974"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indent="-9525" defTabSz="1066800">
                <a:lnSpc>
                  <a:spcPts val="3200"/>
                </a:lnSpc>
                <a:spcBef>
                  <a:spcPct val="0"/>
                </a:spcBef>
                <a:spcAft>
                  <a:spcPts val="1200"/>
                </a:spcAft>
                <a:tabLst>
                  <a:tab pos="742950" algn="l"/>
                </a:tabLst>
              </a:pPr>
              <a:r>
                <a:rPr lang="en-US" sz="2400" b="1" kern="1200" dirty="0">
                  <a:latin typeface="+mj-lt"/>
                </a:rPr>
                <a:t>Cr</a:t>
              </a:r>
              <a:r>
                <a:rPr lang="es-SV" sz="2400" b="1" noProof="0" dirty="0" err="1">
                  <a:latin typeface="+mj-lt"/>
                </a:rPr>
                <a:t>ó</a:t>
              </a:r>
              <a:r>
                <a:rPr lang="en-US" sz="2400" b="1" kern="1200" dirty="0" err="1">
                  <a:latin typeface="+mj-lt"/>
                </a:rPr>
                <a:t>nica</a:t>
              </a:r>
              <a:endParaRPr lang="en-US" sz="24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10888"/>
            <a:ext cx="10515600" cy="799362"/>
          </a:xfrm>
          <a:ln>
            <a:noFill/>
          </a:ln>
        </p:spPr>
        <p:txBody>
          <a:bodyPr>
            <a:noAutofit/>
          </a:bodyPr>
          <a:lstStyle/>
          <a:p>
            <a:r>
              <a:rPr lang="es-CO" b="1" dirty="0"/>
              <a:t>Enfermedades por los Pesticidas</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48516" y="1254556"/>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48516" y="2541477"/>
            <a:ext cx="673777" cy="673777"/>
          </a:xfrm>
          <a:prstGeom prst="rect">
            <a:avLst/>
          </a:prstGeom>
        </p:spPr>
      </p:pic>
      <p:grpSp>
        <p:nvGrpSpPr>
          <p:cNvPr id="17" name="Group 16">
            <a:extLst>
              <a:ext uri="{FF2B5EF4-FFF2-40B4-BE49-F238E27FC236}">
                <a16:creationId xmlns:a16="http://schemas.microsoft.com/office/drawing/2014/main" id="{6F26CC5D-6BDA-485D-A702-512D09C35727}"/>
              </a:ext>
            </a:extLst>
          </p:cNvPr>
          <p:cNvGrpSpPr/>
          <p:nvPr/>
        </p:nvGrpSpPr>
        <p:grpSpPr>
          <a:xfrm>
            <a:off x="680423" y="3687927"/>
            <a:ext cx="6770262" cy="2390672"/>
            <a:chOff x="680423" y="4275667"/>
            <a:chExt cx="6770262" cy="2419862"/>
          </a:xfrm>
        </p:grpSpPr>
        <p:sp>
          <p:nvSpPr>
            <p:cNvPr id="18" name="Freeform: Shape 17">
              <a:extLst>
                <a:ext uri="{FF2B5EF4-FFF2-40B4-BE49-F238E27FC236}">
                  <a16:creationId xmlns:a16="http://schemas.microsoft.com/office/drawing/2014/main" id="{7E7778DD-6890-4B7F-974B-9B6EAB4C8A57}"/>
                </a:ext>
              </a:extLst>
            </p:cNvPr>
            <p:cNvSpPr/>
            <p:nvPr/>
          </p:nvSpPr>
          <p:spPr>
            <a:xfrm>
              <a:off x="3860798" y="4275667"/>
              <a:ext cx="3589887" cy="1264709"/>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28600" lvl="1" defTabSz="977900">
                <a:lnSpc>
                  <a:spcPct val="90000"/>
                </a:lnSpc>
                <a:spcBef>
                  <a:spcPct val="0"/>
                </a:spcBef>
                <a:spcAft>
                  <a:spcPct val="15000"/>
                </a:spcAft>
              </a:pPr>
              <a:r>
                <a:rPr lang="en-US" sz="2200" kern="1200" dirty="0" err="1">
                  <a:latin typeface="+mj-lt"/>
                </a:rPr>
                <a:t>Mucho</a:t>
              </a:r>
              <a:r>
                <a:rPr lang="en-US" sz="2200" kern="1200" dirty="0">
                  <a:latin typeface="+mj-lt"/>
                </a:rPr>
                <a:t> </a:t>
              </a:r>
              <a:r>
                <a:rPr lang="en-US" sz="2200" kern="1200" dirty="0" err="1">
                  <a:latin typeface="+mj-lt"/>
                </a:rPr>
                <a:t>despu</a:t>
              </a:r>
              <a:r>
                <a:rPr lang="es-SV" sz="2200" noProof="0" dirty="0">
                  <a:latin typeface="+mj-lt"/>
                </a:rPr>
                <a:t>é</a:t>
              </a:r>
              <a:r>
                <a:rPr lang="en-US" sz="2200" kern="1200" dirty="0">
                  <a:latin typeface="+mj-lt"/>
                </a:rPr>
                <a:t>s de la </a:t>
              </a:r>
              <a:r>
                <a:rPr lang="en-US" sz="2200" kern="1200" dirty="0" err="1">
                  <a:latin typeface="+mj-lt"/>
                </a:rPr>
                <a:t>exposici</a:t>
              </a:r>
              <a:r>
                <a:rPr lang="es-SV" sz="2200" noProof="0" dirty="0" err="1">
                  <a:latin typeface="+mj-lt"/>
                </a:rPr>
                <a:t>ó</a:t>
              </a:r>
              <a:r>
                <a:rPr lang="en-US" sz="2200" kern="1200" dirty="0">
                  <a:latin typeface="+mj-lt"/>
                </a:rPr>
                <a:t>n</a:t>
              </a:r>
            </a:p>
          </p:txBody>
        </p:sp>
        <p:sp>
          <p:nvSpPr>
            <p:cNvPr id="19" name="Freeform: Shape 18">
              <a:extLst>
                <a:ext uri="{FF2B5EF4-FFF2-40B4-BE49-F238E27FC236}">
                  <a16:creationId xmlns:a16="http://schemas.microsoft.com/office/drawing/2014/main" id="{C143B2A8-F265-4F0F-B712-6B41D1AF72F2}"/>
                </a:ext>
              </a:extLst>
            </p:cNvPr>
            <p:cNvSpPr/>
            <p:nvPr/>
          </p:nvSpPr>
          <p:spPr>
            <a:xfrm>
              <a:off x="681729" y="4395364"/>
              <a:ext cx="2860137" cy="1044077"/>
            </a:xfrm>
            <a:custGeom>
              <a:avLst/>
              <a:gdLst>
                <a:gd name="connsiteX0" fmla="*/ 0 w 2860137"/>
                <a:gd name="connsiteY0" fmla="*/ 210337 h 1261995"/>
                <a:gd name="connsiteX1" fmla="*/ 210337 w 2860137"/>
                <a:gd name="connsiteY1" fmla="*/ 0 h 1261995"/>
                <a:gd name="connsiteX2" fmla="*/ 2649800 w 2860137"/>
                <a:gd name="connsiteY2" fmla="*/ 0 h 1261995"/>
                <a:gd name="connsiteX3" fmla="*/ 2860137 w 2860137"/>
                <a:gd name="connsiteY3" fmla="*/ 210337 h 1261995"/>
                <a:gd name="connsiteX4" fmla="*/ 2860137 w 2860137"/>
                <a:gd name="connsiteY4" fmla="*/ 1051658 h 1261995"/>
                <a:gd name="connsiteX5" fmla="*/ 2649800 w 2860137"/>
                <a:gd name="connsiteY5" fmla="*/ 1261995 h 1261995"/>
                <a:gd name="connsiteX6" fmla="*/ 210337 w 2860137"/>
                <a:gd name="connsiteY6" fmla="*/ 1261995 h 1261995"/>
                <a:gd name="connsiteX7" fmla="*/ 0 w 2860137"/>
                <a:gd name="connsiteY7" fmla="*/ 1051658 h 1261995"/>
                <a:gd name="connsiteX8" fmla="*/ 0 w 286013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137" h="1261995">
                  <a:moveTo>
                    <a:pt x="0" y="210337"/>
                  </a:moveTo>
                  <a:cubicBezTo>
                    <a:pt x="0" y="94171"/>
                    <a:pt x="94171" y="0"/>
                    <a:pt x="210337" y="0"/>
                  </a:cubicBezTo>
                  <a:lnTo>
                    <a:pt x="2649800" y="0"/>
                  </a:lnTo>
                  <a:cubicBezTo>
                    <a:pt x="2765966" y="0"/>
                    <a:pt x="2860137" y="94171"/>
                    <a:pt x="2860137" y="210337"/>
                  </a:cubicBezTo>
                  <a:lnTo>
                    <a:pt x="2860137" y="1051658"/>
                  </a:lnTo>
                  <a:cubicBezTo>
                    <a:pt x="2860137" y="1167824"/>
                    <a:pt x="2765966" y="1261995"/>
                    <a:pt x="264980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lnSpc>
                  <a:spcPts val="3200"/>
                </a:lnSpc>
                <a:spcBef>
                  <a:spcPct val="0"/>
                </a:spcBef>
                <a:spcAft>
                  <a:spcPts val="1200"/>
                </a:spcAft>
                <a:buNone/>
              </a:pPr>
              <a:r>
                <a:rPr lang="en-US" sz="2400" b="1" kern="1200" dirty="0" err="1">
                  <a:latin typeface="+mj-lt"/>
                </a:rPr>
                <a:t>Efectos</a:t>
              </a:r>
              <a:r>
                <a:rPr lang="en-US" sz="2400" b="1" kern="1200" dirty="0">
                  <a:latin typeface="+mj-lt"/>
                </a:rPr>
                <a:t> </a:t>
              </a:r>
              <a:r>
                <a:rPr lang="en-US" sz="2400" b="1" kern="1200" dirty="0" err="1">
                  <a:latin typeface="+mj-lt"/>
                </a:rPr>
                <a:t>Retardados</a:t>
              </a:r>
              <a:endParaRPr lang="en-US" sz="2400" b="1" kern="1200" dirty="0">
                <a:latin typeface="+mj-lt"/>
              </a:endParaRPr>
            </a:p>
          </p:txBody>
        </p:sp>
        <p:sp>
          <p:nvSpPr>
            <p:cNvPr id="20" name="Freeform: Shape 19">
              <a:extLst>
                <a:ext uri="{FF2B5EF4-FFF2-40B4-BE49-F238E27FC236}">
                  <a16:creationId xmlns:a16="http://schemas.microsoft.com/office/drawing/2014/main" id="{7286BABE-A75A-4798-B1A4-C3716428F973}"/>
                </a:ext>
              </a:extLst>
            </p:cNvPr>
            <p:cNvSpPr/>
            <p:nvPr/>
          </p:nvSpPr>
          <p:spPr>
            <a:xfrm>
              <a:off x="3860798" y="5656767"/>
              <a:ext cx="3589886" cy="1038762"/>
            </a:xfrm>
            <a:custGeom>
              <a:avLst/>
              <a:gdLst>
                <a:gd name="connsiteX0" fmla="*/ 0 w 3528420"/>
                <a:gd name="connsiteY0" fmla="*/ 156617 h 1252936"/>
                <a:gd name="connsiteX1" fmla="*/ 2901952 w 3528420"/>
                <a:gd name="connsiteY1" fmla="*/ 156617 h 1252936"/>
                <a:gd name="connsiteX2" fmla="*/ 2901952 w 3528420"/>
                <a:gd name="connsiteY2" fmla="*/ 0 h 1252936"/>
                <a:gd name="connsiteX3" fmla="*/ 3528420 w 3528420"/>
                <a:gd name="connsiteY3" fmla="*/ 626468 h 1252936"/>
                <a:gd name="connsiteX4" fmla="*/ 2901952 w 3528420"/>
                <a:gd name="connsiteY4" fmla="*/ 1252936 h 1252936"/>
                <a:gd name="connsiteX5" fmla="*/ 2901952 w 3528420"/>
                <a:gd name="connsiteY5" fmla="*/ 1096319 h 1252936"/>
                <a:gd name="connsiteX6" fmla="*/ 0 w 3528420"/>
                <a:gd name="connsiteY6" fmla="*/ 1096319 h 1252936"/>
                <a:gd name="connsiteX7" fmla="*/ 0 w 3528420"/>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8420" h="1252936">
                  <a:moveTo>
                    <a:pt x="0" y="156617"/>
                  </a:moveTo>
                  <a:lnTo>
                    <a:pt x="2901952" y="156617"/>
                  </a:lnTo>
                  <a:lnTo>
                    <a:pt x="2901952" y="0"/>
                  </a:lnTo>
                  <a:lnTo>
                    <a:pt x="3528420" y="626468"/>
                  </a:lnTo>
                  <a:lnTo>
                    <a:pt x="2901952" y="1252936"/>
                  </a:lnTo>
                  <a:lnTo>
                    <a:pt x="2901952"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3970" tIns="170587" rIns="483821" bIns="170587" numCol="1" spcCol="1270" anchor="ctr" anchorCtr="0">
              <a:noAutofit/>
            </a:bodyPr>
            <a:lstStyle/>
            <a:p>
              <a:pPr marL="231775" lvl="1" indent="0" algn="l" defTabSz="977900">
                <a:lnSpc>
                  <a:spcPct val="90000"/>
                </a:lnSpc>
                <a:spcBef>
                  <a:spcPct val="0"/>
                </a:spcBef>
                <a:spcAft>
                  <a:spcPct val="15000"/>
                </a:spcAft>
                <a:buFontTx/>
                <a:buNone/>
              </a:pPr>
              <a:r>
                <a:rPr lang="en-US" sz="2200" kern="1200" dirty="0" err="1">
                  <a:latin typeface="+mj-lt"/>
                </a:rPr>
                <a:t>Pueden</a:t>
              </a:r>
              <a:r>
                <a:rPr lang="en-US" sz="2200" kern="1200" dirty="0">
                  <a:latin typeface="+mj-lt"/>
                </a:rPr>
                <a:t> </a:t>
              </a:r>
              <a:r>
                <a:rPr lang="en-US" sz="2200" kern="1200" dirty="0" err="1">
                  <a:latin typeface="+mj-lt"/>
                </a:rPr>
                <a:t>progresar</a:t>
              </a:r>
              <a:r>
                <a:rPr lang="en-US" sz="2200" kern="1200" dirty="0">
                  <a:latin typeface="+mj-lt"/>
                </a:rPr>
                <a:t> con </a:t>
              </a:r>
              <a:r>
                <a:rPr lang="en-US" sz="2200" kern="1200" dirty="0" err="1">
                  <a:latin typeface="+mj-lt"/>
                </a:rPr>
                <a:t>exposiciones</a:t>
              </a:r>
              <a:r>
                <a:rPr lang="en-US" sz="2200" kern="1200" dirty="0">
                  <a:latin typeface="+mj-lt"/>
                </a:rPr>
                <a:t> </a:t>
              </a:r>
              <a:r>
                <a:rPr lang="en-US" sz="2200" kern="1200" dirty="0" err="1">
                  <a:latin typeface="+mj-lt"/>
                </a:rPr>
                <a:t>adicionales</a:t>
              </a:r>
              <a:endParaRPr lang="en-US" sz="2200" kern="1200" dirty="0">
                <a:latin typeface="+mj-lt"/>
              </a:endParaRPr>
            </a:p>
          </p:txBody>
        </p:sp>
        <p:sp>
          <p:nvSpPr>
            <p:cNvPr id="21" name="Freeform: Shape 20">
              <a:extLst>
                <a:ext uri="{FF2B5EF4-FFF2-40B4-BE49-F238E27FC236}">
                  <a16:creationId xmlns:a16="http://schemas.microsoft.com/office/drawing/2014/main" id="{0A371064-0C22-422C-BD88-CB5B0B67F0E8}"/>
                </a:ext>
              </a:extLst>
            </p:cNvPr>
            <p:cNvSpPr/>
            <p:nvPr/>
          </p:nvSpPr>
          <p:spPr>
            <a:xfrm>
              <a:off x="680423" y="5774886"/>
              <a:ext cx="2860772" cy="802524"/>
            </a:xfrm>
            <a:custGeom>
              <a:avLst/>
              <a:gdLst>
                <a:gd name="connsiteX0" fmla="*/ 0 w 2860772"/>
                <a:gd name="connsiteY0" fmla="*/ 208827 h 1252936"/>
                <a:gd name="connsiteX1" fmla="*/ 208827 w 2860772"/>
                <a:gd name="connsiteY1" fmla="*/ 0 h 1252936"/>
                <a:gd name="connsiteX2" fmla="*/ 2651945 w 2860772"/>
                <a:gd name="connsiteY2" fmla="*/ 0 h 1252936"/>
                <a:gd name="connsiteX3" fmla="*/ 2860772 w 2860772"/>
                <a:gd name="connsiteY3" fmla="*/ 208827 h 1252936"/>
                <a:gd name="connsiteX4" fmla="*/ 2860772 w 2860772"/>
                <a:gd name="connsiteY4" fmla="*/ 1044109 h 1252936"/>
                <a:gd name="connsiteX5" fmla="*/ 2651945 w 2860772"/>
                <a:gd name="connsiteY5" fmla="*/ 1252936 h 1252936"/>
                <a:gd name="connsiteX6" fmla="*/ 208827 w 2860772"/>
                <a:gd name="connsiteY6" fmla="*/ 1252936 h 1252936"/>
                <a:gd name="connsiteX7" fmla="*/ 0 w 2860772"/>
                <a:gd name="connsiteY7" fmla="*/ 1044109 h 1252936"/>
                <a:gd name="connsiteX8" fmla="*/ 0 w 2860772"/>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60772" h="1252936">
                  <a:moveTo>
                    <a:pt x="0" y="208827"/>
                  </a:moveTo>
                  <a:cubicBezTo>
                    <a:pt x="0" y="93495"/>
                    <a:pt x="93495" y="0"/>
                    <a:pt x="208827" y="0"/>
                  </a:cubicBezTo>
                  <a:lnTo>
                    <a:pt x="2651945" y="0"/>
                  </a:lnTo>
                  <a:cubicBezTo>
                    <a:pt x="2767277" y="0"/>
                    <a:pt x="2860772" y="93495"/>
                    <a:pt x="2860772" y="208827"/>
                  </a:cubicBezTo>
                  <a:lnTo>
                    <a:pt x="2860772" y="1044109"/>
                  </a:lnTo>
                  <a:cubicBezTo>
                    <a:pt x="2860772" y="1159441"/>
                    <a:pt x="2767277" y="1252936"/>
                    <a:pt x="2651945"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indent="3175" defTabSz="1066800">
                <a:lnSpc>
                  <a:spcPts val="3200"/>
                </a:lnSpc>
                <a:spcBef>
                  <a:spcPct val="0"/>
                </a:spcBef>
                <a:spcAft>
                  <a:spcPts val="1200"/>
                </a:spcAft>
              </a:pPr>
              <a:r>
                <a:rPr lang="en-US" sz="2400" b="1" kern="1200" dirty="0" err="1">
                  <a:latin typeface="+mj-lt"/>
                </a:rPr>
                <a:t>Sensibilizaci</a:t>
              </a:r>
              <a:r>
                <a:rPr lang="es-SV" sz="2400" b="1" noProof="0" dirty="0" err="1">
                  <a:latin typeface="+mj-lt"/>
                </a:rPr>
                <a:t>ó</a:t>
              </a:r>
              <a:r>
                <a:rPr lang="en-US" sz="2400" b="1" kern="1200" dirty="0">
                  <a:latin typeface="+mj-lt"/>
                </a:rPr>
                <a:t>n</a:t>
              </a: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42065" y="3901438"/>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9485" y="5268993"/>
            <a:ext cx="673777" cy="673777"/>
          </a:xfrm>
          <a:prstGeom prst="rect">
            <a:avLst/>
          </a:prstGeom>
        </p:spPr>
      </p:pic>
      <p:pic>
        <p:nvPicPr>
          <p:cNvPr id="8" name="Picture 7">
            <a:extLst>
              <a:ext uri="{FF2B5EF4-FFF2-40B4-BE49-F238E27FC236}">
                <a16:creationId xmlns:a16="http://schemas.microsoft.com/office/drawing/2014/main" id="{268A6323-982B-4BEC-B1FB-56C99D83C5B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47136" y="1057206"/>
            <a:ext cx="3448168" cy="2250647"/>
          </a:xfrm>
          <a:prstGeom prst="rect">
            <a:avLst/>
          </a:prstGeom>
          <a:ln w="25400">
            <a:solidFill>
              <a:schemeClr val="tx1"/>
            </a:solidFill>
          </a:ln>
          <a:effectLst>
            <a:outerShdw blurRad="50800" dist="127000" dir="2700000" algn="tl" rotWithShape="0">
              <a:prstClr val="black">
                <a:alpha val="40000"/>
              </a:prstClr>
            </a:outerShdw>
          </a:effectLst>
        </p:spPr>
      </p:pic>
      <p:pic>
        <p:nvPicPr>
          <p:cNvPr id="22" name="Picture 21" descr="A picture containing text, clock&#10;&#10;Description automatically generated">
            <a:extLst>
              <a:ext uri="{FF2B5EF4-FFF2-40B4-BE49-F238E27FC236}">
                <a16:creationId xmlns:a16="http://schemas.microsoft.com/office/drawing/2014/main" id="{70BDC26D-9DF1-4CBD-AD5D-7D80F047C14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20385" y="3712201"/>
            <a:ext cx="3589886" cy="2420993"/>
          </a:xfrm>
          <a:prstGeom prst="rect">
            <a:avLst/>
          </a:prstGeom>
          <a:ln w="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3407967650"/>
      </p:ext>
    </p:extLst>
  </p:cSld>
  <p:clrMapOvr>
    <a:masterClrMapping/>
  </p:clrMapOvr>
  <mc:AlternateContent xmlns:mc="http://schemas.openxmlformats.org/markup-compatibility/2006" xmlns:p14="http://schemas.microsoft.com/office/powerpoint/2010/main">
    <mc:Choice Requires="p14">
      <p:transition spd="slow" p14:dur="2000" advTm="103054"/>
    </mc:Choice>
    <mc:Fallback xmlns="">
      <p:transition spd="slow" advTm="103054"/>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ECCB5C-E4CB-4ABF-AC80-C4A5A0C1FD48}"/>
              </a:ext>
            </a:extLst>
          </p:cNvPr>
          <p:cNvSpPr>
            <a:spLocks noGrp="1"/>
          </p:cNvSpPr>
          <p:nvPr>
            <p:ph type="title"/>
          </p:nvPr>
        </p:nvSpPr>
        <p:spPr>
          <a:xfrm>
            <a:off x="1074398" y="1539174"/>
            <a:ext cx="10515600" cy="1298414"/>
          </a:xfrm>
        </p:spPr>
        <p:txBody>
          <a:bodyPr>
            <a:normAutofit fontScale="90000"/>
          </a:bodyPr>
          <a:lstStyle/>
          <a:p>
            <a:r>
              <a:rPr lang="es-CO" sz="4800" dirty="0"/>
              <a:t>Descontaminación de Emergencia y </a:t>
            </a:r>
            <a:br>
              <a:rPr lang="es-CO" sz="4800" dirty="0"/>
            </a:br>
            <a:r>
              <a:rPr lang="es-CO" sz="4800" dirty="0"/>
              <a:t>Primeros Auxilios</a:t>
            </a:r>
            <a:endParaRPr lang="en-US" sz="4800" dirty="0"/>
          </a:p>
        </p:txBody>
      </p:sp>
    </p:spTree>
    <p:extLst>
      <p:ext uri="{BB962C8B-B14F-4D97-AF65-F5344CB8AC3E}">
        <p14:creationId xmlns:p14="http://schemas.microsoft.com/office/powerpoint/2010/main" val="1617303245"/>
      </p:ext>
    </p:extLst>
  </p:cSld>
  <p:clrMapOvr>
    <a:masterClrMapping/>
  </p:clrMapOvr>
  <mc:AlternateContent xmlns:mc="http://schemas.openxmlformats.org/markup-compatibility/2006" xmlns:p14="http://schemas.microsoft.com/office/powerpoint/2010/main">
    <mc:Choice Requires="p14">
      <p:transition spd="slow" p14:dur="2000" advTm="7070"/>
    </mc:Choice>
    <mc:Fallback xmlns="">
      <p:transition spd="slow" advTm="707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492760" y="285168"/>
            <a:ext cx="10515600" cy="776247"/>
          </a:xfrm>
          <a:ln>
            <a:noFill/>
          </a:ln>
        </p:spPr>
        <p:txBody>
          <a:bodyPr>
            <a:noAutofit/>
          </a:bodyPr>
          <a:lstStyle/>
          <a:p>
            <a:r>
              <a:rPr lang="es-US" b="1" dirty="0"/>
              <a:t>Cuatro Vías de Entrada</a:t>
            </a:r>
            <a:endParaRPr lang="en-US" b="1" dirty="0"/>
          </a:p>
        </p:txBody>
      </p:sp>
      <p:grpSp>
        <p:nvGrpSpPr>
          <p:cNvPr id="4" name="Group 3">
            <a:extLst>
              <a:ext uri="{FF2B5EF4-FFF2-40B4-BE49-F238E27FC236}">
                <a16:creationId xmlns:a16="http://schemas.microsoft.com/office/drawing/2014/main" id="{D7D09C90-565B-4E5D-8A00-DECC4A9AFA83}"/>
              </a:ext>
            </a:extLst>
          </p:cNvPr>
          <p:cNvGrpSpPr/>
          <p:nvPr/>
        </p:nvGrpSpPr>
        <p:grpSpPr>
          <a:xfrm>
            <a:off x="415645" y="2126283"/>
            <a:ext cx="11360707" cy="2800464"/>
            <a:chOff x="415645" y="2126283"/>
            <a:chExt cx="11360707" cy="2800464"/>
          </a:xfrm>
        </p:grpSpPr>
        <p:sp>
          <p:nvSpPr>
            <p:cNvPr id="5" name="Rectangle: Rounded Corners 4">
              <a:extLst>
                <a:ext uri="{FF2B5EF4-FFF2-40B4-BE49-F238E27FC236}">
                  <a16:creationId xmlns:a16="http://schemas.microsoft.com/office/drawing/2014/main" id="{3FEE2C61-7EF3-43B2-9E4F-567068A43118}"/>
                </a:ext>
              </a:extLst>
            </p:cNvPr>
            <p:cNvSpPr/>
            <p:nvPr/>
          </p:nvSpPr>
          <p:spPr>
            <a:xfrm>
              <a:off x="415645" y="2126283"/>
              <a:ext cx="2641947" cy="1820301"/>
            </a:xfrm>
            <a:prstGeom prst="roundRect">
              <a:avLst/>
            </a:prstGeom>
            <a:blipFill>
              <a:blip r:embed="rId3"/>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6" name="Freeform: Shape 5">
              <a:extLst>
                <a:ext uri="{FF2B5EF4-FFF2-40B4-BE49-F238E27FC236}">
                  <a16:creationId xmlns:a16="http://schemas.microsoft.com/office/drawing/2014/main" id="{00C60C98-03EC-4730-8DD7-DE615046966C}"/>
                </a:ext>
              </a:extLst>
            </p:cNvPr>
            <p:cNvSpPr/>
            <p:nvPr/>
          </p:nvSpPr>
          <p:spPr>
            <a:xfrm>
              <a:off x="41564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err="1"/>
                <a:t>Piel</a:t>
              </a:r>
              <a:endParaRPr lang="en-US" sz="4600" kern="1200" dirty="0"/>
            </a:p>
          </p:txBody>
        </p:sp>
        <p:sp>
          <p:nvSpPr>
            <p:cNvPr id="7" name="Rectangle: Rounded Corners 6">
              <a:extLst>
                <a:ext uri="{FF2B5EF4-FFF2-40B4-BE49-F238E27FC236}">
                  <a16:creationId xmlns:a16="http://schemas.microsoft.com/office/drawing/2014/main" id="{3A440CB9-47ED-4B87-B91B-ABB36198A841}"/>
                </a:ext>
              </a:extLst>
            </p:cNvPr>
            <p:cNvSpPr/>
            <p:nvPr/>
          </p:nvSpPr>
          <p:spPr>
            <a:xfrm>
              <a:off x="3321899" y="2126283"/>
              <a:ext cx="2641947" cy="1820301"/>
            </a:xfrm>
            <a:prstGeom prst="roundRect">
              <a:avLst/>
            </a:prstGeom>
            <a:blipFill>
              <a:blip r:embed="rId4"/>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8" name="Freeform: Shape 7">
              <a:extLst>
                <a:ext uri="{FF2B5EF4-FFF2-40B4-BE49-F238E27FC236}">
                  <a16:creationId xmlns:a16="http://schemas.microsoft.com/office/drawing/2014/main" id="{1AB5265E-D61E-4A29-A1D9-8B702784D73F}"/>
                </a:ext>
              </a:extLst>
            </p:cNvPr>
            <p:cNvSpPr/>
            <p:nvPr/>
          </p:nvSpPr>
          <p:spPr>
            <a:xfrm>
              <a:off x="3321899"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Ojos</a:t>
              </a:r>
            </a:p>
          </p:txBody>
        </p:sp>
        <p:sp>
          <p:nvSpPr>
            <p:cNvPr id="9" name="Rectangle: Rounded Corners 8">
              <a:extLst>
                <a:ext uri="{FF2B5EF4-FFF2-40B4-BE49-F238E27FC236}">
                  <a16:creationId xmlns:a16="http://schemas.microsoft.com/office/drawing/2014/main" id="{8DAC0530-4D19-418D-A2CA-09590411B7B9}"/>
                </a:ext>
              </a:extLst>
            </p:cNvPr>
            <p:cNvSpPr/>
            <p:nvPr/>
          </p:nvSpPr>
          <p:spPr>
            <a:xfrm>
              <a:off x="6228152" y="2126283"/>
              <a:ext cx="2641947" cy="1820301"/>
            </a:xfrm>
            <a:prstGeom prst="roundRect">
              <a:avLst/>
            </a:prstGeom>
            <a:blipFill>
              <a:blip r:embed="rId5"/>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0" name="Freeform: Shape 9">
              <a:extLst>
                <a:ext uri="{FF2B5EF4-FFF2-40B4-BE49-F238E27FC236}">
                  <a16:creationId xmlns:a16="http://schemas.microsoft.com/office/drawing/2014/main" id="{97EF98A4-F139-4EEF-9F3B-CFAE07C06532}"/>
                </a:ext>
              </a:extLst>
            </p:cNvPr>
            <p:cNvSpPr/>
            <p:nvPr/>
          </p:nvSpPr>
          <p:spPr>
            <a:xfrm>
              <a:off x="6228152"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err="1"/>
                <a:t>Nariz</a:t>
              </a:r>
              <a:endParaRPr lang="en-US" sz="4600" kern="1200" dirty="0"/>
            </a:p>
          </p:txBody>
        </p:sp>
        <p:sp>
          <p:nvSpPr>
            <p:cNvPr id="11" name="Rectangle: Rounded Corners 10">
              <a:extLst>
                <a:ext uri="{FF2B5EF4-FFF2-40B4-BE49-F238E27FC236}">
                  <a16:creationId xmlns:a16="http://schemas.microsoft.com/office/drawing/2014/main" id="{19801E5F-CD13-4375-96EA-7CEE47F82C4B}"/>
                </a:ext>
              </a:extLst>
            </p:cNvPr>
            <p:cNvSpPr/>
            <p:nvPr/>
          </p:nvSpPr>
          <p:spPr>
            <a:xfrm>
              <a:off x="9134405" y="2126283"/>
              <a:ext cx="2641947" cy="1820301"/>
            </a:xfrm>
            <a:prstGeom prst="roundRect">
              <a:avLst/>
            </a:prstGeom>
            <a:blipFill>
              <a:blip r:embed="rId6"/>
              <a:srcRect/>
              <a:stretch>
                <a:fillRect/>
              </a:stretch>
            </a:blipFill>
            <a:ln w="28575">
              <a:solidFill>
                <a:schemeClr val="tx1"/>
              </a:solidFill>
            </a:ln>
            <a:effectLst>
              <a:outerShdw blurRad="50800" dist="127000" dir="2700000" algn="tl" rotWithShape="0">
                <a:prstClr val="black">
                  <a:alpha val="40000"/>
                </a:prstClr>
              </a:outerShdw>
            </a:effectLst>
          </p:spPr>
          <p:style>
            <a:lnRef idx="2">
              <a:scrgbClr r="0" g="0" b="0"/>
            </a:lnRef>
            <a:fillRef idx="1">
              <a:scrgbClr r="0" g="0" b="0"/>
            </a:fillRef>
            <a:effectRef idx="0">
              <a:scrgbClr r="0" g="0" b="0"/>
            </a:effectRef>
            <a:fontRef idx="minor">
              <a:schemeClr val="lt1"/>
            </a:fontRef>
          </p:style>
          <p:txBody>
            <a:bodyPr/>
            <a:lstStyle/>
            <a:p>
              <a:endParaRPr lang="en-US"/>
            </a:p>
          </p:txBody>
        </p:sp>
        <p:sp>
          <p:nvSpPr>
            <p:cNvPr id="12" name="Freeform: Shape 11">
              <a:extLst>
                <a:ext uri="{FF2B5EF4-FFF2-40B4-BE49-F238E27FC236}">
                  <a16:creationId xmlns:a16="http://schemas.microsoft.com/office/drawing/2014/main" id="{276300F5-BAC7-4DB2-801C-1E8C82699329}"/>
                </a:ext>
              </a:extLst>
            </p:cNvPr>
            <p:cNvSpPr/>
            <p:nvPr/>
          </p:nvSpPr>
          <p:spPr>
            <a:xfrm>
              <a:off x="9134405" y="3946585"/>
              <a:ext cx="2641947" cy="980162"/>
            </a:xfrm>
            <a:custGeom>
              <a:avLst/>
              <a:gdLst>
                <a:gd name="connsiteX0" fmla="*/ 0 w 2641947"/>
                <a:gd name="connsiteY0" fmla="*/ 0 h 980162"/>
                <a:gd name="connsiteX1" fmla="*/ 2641947 w 2641947"/>
                <a:gd name="connsiteY1" fmla="*/ 0 h 980162"/>
                <a:gd name="connsiteX2" fmla="*/ 2641947 w 2641947"/>
                <a:gd name="connsiteY2" fmla="*/ 980162 h 980162"/>
                <a:gd name="connsiteX3" fmla="*/ 0 w 2641947"/>
                <a:gd name="connsiteY3" fmla="*/ 980162 h 980162"/>
                <a:gd name="connsiteX4" fmla="*/ 0 w 2641947"/>
                <a:gd name="connsiteY4" fmla="*/ 0 h 980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1947" h="980162">
                  <a:moveTo>
                    <a:pt x="0" y="0"/>
                  </a:moveTo>
                  <a:lnTo>
                    <a:pt x="2641947" y="0"/>
                  </a:lnTo>
                  <a:lnTo>
                    <a:pt x="2641947" y="980162"/>
                  </a:lnTo>
                  <a:lnTo>
                    <a:pt x="0" y="98016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27152" tIns="327152" rIns="327152" bIns="0" numCol="1" spcCol="1270" anchor="t" anchorCtr="0">
              <a:noAutofit/>
            </a:bodyPr>
            <a:lstStyle/>
            <a:p>
              <a:pPr marL="0" lvl="0" indent="0" algn="ctr" defTabSz="2044700">
                <a:lnSpc>
                  <a:spcPct val="90000"/>
                </a:lnSpc>
                <a:spcBef>
                  <a:spcPct val="0"/>
                </a:spcBef>
                <a:spcAft>
                  <a:spcPct val="35000"/>
                </a:spcAft>
                <a:buNone/>
              </a:pPr>
              <a:r>
                <a:rPr lang="en-US" sz="4600" kern="1200" dirty="0"/>
                <a:t>Boca</a:t>
              </a:r>
            </a:p>
          </p:txBody>
        </p:sp>
      </p:grpSp>
    </p:spTree>
    <p:extLst>
      <p:ext uri="{BB962C8B-B14F-4D97-AF65-F5344CB8AC3E}">
        <p14:creationId xmlns:p14="http://schemas.microsoft.com/office/powerpoint/2010/main" val="1586750530"/>
      </p:ext>
    </p:extLst>
  </p:cSld>
  <p:clrMapOvr>
    <a:masterClrMapping/>
  </p:clrMapOvr>
  <mc:AlternateContent xmlns:mc="http://schemas.openxmlformats.org/markup-compatibility/2006" xmlns:p14="http://schemas.microsoft.com/office/powerpoint/2010/main">
    <mc:Choice Requires="p14">
      <p:transition spd="slow" p14:dur="2000" advTm="17687"/>
    </mc:Choice>
    <mc:Fallback xmlns="">
      <p:transition spd="slow" advTm="17687"/>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A233EA-1E14-4EE4-BB9D-E8FB4455D8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691764" y="0"/>
            <a:ext cx="3500236" cy="685800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6" name="Picture 5">
            <a:extLst>
              <a:ext uri="{FF2B5EF4-FFF2-40B4-BE49-F238E27FC236}">
                <a16:creationId xmlns:a16="http://schemas.microsoft.com/office/drawing/2014/main" id="{E1B507DF-30A3-43E0-8F46-61865D49D05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705666" y="0"/>
            <a:ext cx="3347604" cy="685800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177800" y="264143"/>
            <a:ext cx="10515600" cy="877888"/>
          </a:xfrm>
        </p:spPr>
        <p:txBody>
          <a:bodyPr vert="horz" lIns="91440" tIns="45720" rIns="91440" bIns="45720" rtlCol="0" anchor="ctr">
            <a:normAutofit/>
          </a:bodyPr>
          <a:lstStyle/>
          <a:p>
            <a:r>
              <a:rPr lang="es-CR" sz="5400" kern="1200" dirty="0">
                <a:solidFill>
                  <a:schemeClr val="tx1"/>
                </a:solidFill>
                <a:latin typeface="+mj-lt"/>
                <a:ea typeface="+mj-ea"/>
                <a:cs typeface="+mj-cs"/>
              </a:rPr>
              <a:t>Emergencias</a:t>
            </a:r>
            <a:endParaRPr lang="en-US"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D57261FD-5EB7-4518-BEB3-43B927B4DB02}"/>
              </a:ext>
            </a:extLst>
          </p:cNvPr>
          <p:cNvSpPr txBox="1"/>
          <p:nvPr/>
        </p:nvSpPr>
        <p:spPr>
          <a:xfrm>
            <a:off x="177800" y="1717857"/>
            <a:ext cx="4815704" cy="3422286"/>
          </a:xfrm>
          <a:prstGeom prst="rect">
            <a:avLst/>
          </a:prstGeom>
        </p:spPr>
        <p:txBody>
          <a:bodyPr vert="horz" lIns="91440" tIns="45720" rIns="91440" bIns="45720" rtlCol="0">
            <a:normAutofit/>
          </a:bodyPr>
          <a:lstStyle/>
          <a:p>
            <a:pPr>
              <a:lnSpc>
                <a:spcPct val="90000"/>
              </a:lnSpc>
              <a:spcAft>
                <a:spcPts val="600"/>
              </a:spcAft>
            </a:pPr>
            <a:r>
              <a:rPr lang="es-PR" sz="2800" b="1" dirty="0">
                <a:latin typeface="+mj-lt"/>
              </a:rPr>
              <a:t>El aplicador que lo supervisa debe establecer una manera de comunicación inmediata con usted durante todo el tiempo que esté trabajando con pesticidas.</a:t>
            </a:r>
          </a:p>
        </p:txBody>
      </p:sp>
    </p:spTree>
    <p:extLst>
      <p:ext uri="{BB962C8B-B14F-4D97-AF65-F5344CB8AC3E}">
        <p14:creationId xmlns:p14="http://schemas.microsoft.com/office/powerpoint/2010/main" val="2762621502"/>
      </p:ext>
    </p:extLst>
  </p:cSld>
  <p:clrMapOvr>
    <a:masterClrMapping/>
  </p:clrMapOvr>
  <mc:AlternateContent xmlns:mc="http://schemas.openxmlformats.org/markup-compatibility/2006" xmlns:p14="http://schemas.microsoft.com/office/powerpoint/2010/main">
    <mc:Choice Requires="p14">
      <p:transition spd="slow" p14:dur="2000" advTm="30065"/>
    </mc:Choice>
    <mc:Fallback xmlns="">
      <p:transition spd="slow" advTm="3006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89367" y="427084"/>
            <a:ext cx="10515600" cy="754553"/>
          </a:xfrm>
        </p:spPr>
        <p:txBody>
          <a:bodyPr anchor="b">
            <a:noAutofit/>
          </a:bodyPr>
          <a:lstStyle/>
          <a:p>
            <a:r>
              <a:rPr lang="es-MX" sz="5400" b="1" dirty="0"/>
              <a:t>Bienvenidos</a:t>
            </a:r>
            <a:endParaRPr lang="en-US" b="1" dirty="0"/>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193040" y="1825625"/>
            <a:ext cx="4602479" cy="4351338"/>
          </a:xfrm>
        </p:spPr>
        <p:txBody>
          <a:bodyPr>
            <a:normAutofit/>
          </a:bodyPr>
          <a:lstStyle/>
          <a:p>
            <a:pPr marL="0" indent="0">
              <a:buNone/>
            </a:pPr>
            <a:endParaRPr lang="en-US" sz="2200" dirty="0"/>
          </a:p>
          <a:p>
            <a:pPr marL="0" indent="0">
              <a:spcBef>
                <a:spcPts val="0"/>
              </a:spcBef>
              <a:buNone/>
            </a:pPr>
            <a:r>
              <a:rPr lang="en-US" sz="2200" dirty="0"/>
              <a:t> </a:t>
            </a:r>
            <a:r>
              <a:rPr lang="es-MX" dirty="0"/>
              <a:t>¿Para qui</a:t>
            </a:r>
            <a:r>
              <a:rPr lang="es-ES" sz="2800" b="0" kern="1200" dirty="0">
                <a:solidFill>
                  <a:schemeClr val="tx1"/>
                </a:solidFill>
                <a:effectLst/>
                <a:latin typeface="+mn-lt"/>
                <a:ea typeface="+mn-ea"/>
                <a:cs typeface="+mn-cs"/>
              </a:rPr>
              <a:t>é</a:t>
            </a:r>
            <a:r>
              <a:rPr lang="es-MX" dirty="0"/>
              <a:t>n es esta capacitación?</a:t>
            </a:r>
          </a:p>
          <a:p>
            <a:pPr marL="0" indent="0">
              <a:spcBef>
                <a:spcPts val="0"/>
              </a:spcBef>
              <a:buNone/>
            </a:pPr>
            <a:endParaRPr lang="en-US" sz="2400" dirty="0"/>
          </a:p>
          <a:p>
            <a:pPr marL="463550" indent="0">
              <a:spcBef>
                <a:spcPts val="0"/>
              </a:spcBef>
              <a:spcAft>
                <a:spcPts val="1200"/>
              </a:spcAft>
              <a:buNone/>
            </a:pPr>
            <a:r>
              <a:rPr lang="es-MX" sz="2400" dirty="0"/>
              <a:t>Aplicadores no-certificados usando pesticidas bajo la supervisión directa de un aplicador certificado en áreas no agrícolas. </a:t>
            </a:r>
          </a:p>
          <a:p>
            <a:pPr marL="463550" indent="0">
              <a:spcBef>
                <a:spcPts val="0"/>
              </a:spcBef>
              <a:spcAft>
                <a:spcPts val="1200"/>
              </a:spcAft>
              <a:buNone/>
            </a:pPr>
            <a:br>
              <a:rPr lang="en-US" sz="2200" dirty="0"/>
            </a:br>
            <a:r>
              <a:rPr lang="en-US" sz="2200" dirty="0"/>
              <a:t> </a:t>
            </a:r>
          </a:p>
        </p:txBody>
      </p:sp>
      <p:pic>
        <p:nvPicPr>
          <p:cNvPr id="5" name="Picture 4">
            <a:extLst>
              <a:ext uri="{FF2B5EF4-FFF2-40B4-BE49-F238E27FC236}">
                <a16:creationId xmlns:a16="http://schemas.microsoft.com/office/drawing/2014/main" id="{3A568FEA-B66F-448E-87D3-194E52288F6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71455" y="427084"/>
            <a:ext cx="6971817" cy="605884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527904131"/>
      </p:ext>
    </p:extLst>
  </p:cSld>
  <p:clrMapOvr>
    <a:masterClrMapping/>
  </p:clrMapOvr>
  <mc:AlternateContent xmlns:mc="http://schemas.openxmlformats.org/markup-compatibility/2006" xmlns:p14="http://schemas.microsoft.com/office/powerpoint/2010/main">
    <mc:Choice Requires="p14">
      <p:transition spd="slow" p14:dur="2000" advTm="21189"/>
    </mc:Choice>
    <mc:Fallback xmlns="">
      <p:transition spd="slow" advTm="21189"/>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84200" y="259095"/>
            <a:ext cx="10515600" cy="954395"/>
          </a:xfrm>
          <a:ln>
            <a:noFill/>
          </a:ln>
        </p:spPr>
        <p:txBody>
          <a:bodyPr/>
          <a:lstStyle/>
          <a:p>
            <a:r>
              <a:rPr lang="es-US" b="1" dirty="0"/>
              <a:t>Exposición de la piel </a:t>
            </a:r>
            <a:endParaRPr lang="en-US" b="1" dirty="0"/>
          </a:p>
        </p:txBody>
      </p:sp>
      <p:grpSp>
        <p:nvGrpSpPr>
          <p:cNvPr id="5" name="Group 4">
            <a:extLst>
              <a:ext uri="{FF2B5EF4-FFF2-40B4-BE49-F238E27FC236}">
                <a16:creationId xmlns:a16="http://schemas.microsoft.com/office/drawing/2014/main" id="{C16A21F0-89E4-4EC6-9198-479DE953C5AF}"/>
              </a:ext>
            </a:extLst>
          </p:cNvPr>
          <p:cNvGrpSpPr/>
          <p:nvPr/>
        </p:nvGrpSpPr>
        <p:grpSpPr>
          <a:xfrm>
            <a:off x="1514348" y="1208116"/>
            <a:ext cx="9163304" cy="4908204"/>
            <a:chOff x="1514348" y="1330036"/>
            <a:chExt cx="9163304" cy="4908204"/>
          </a:xfrm>
        </p:grpSpPr>
        <p:sp>
          <p:nvSpPr>
            <p:cNvPr id="6" name="Rectangle: Rounded Corners 5">
              <a:extLst>
                <a:ext uri="{FF2B5EF4-FFF2-40B4-BE49-F238E27FC236}">
                  <a16:creationId xmlns:a16="http://schemas.microsoft.com/office/drawing/2014/main" id="{1CBCC4CC-A5C2-4C1D-93CB-B8286C7B5C2A}"/>
                </a:ext>
              </a:extLst>
            </p:cNvPr>
            <p:cNvSpPr/>
            <p:nvPr/>
          </p:nvSpPr>
          <p:spPr>
            <a:xfrm>
              <a:off x="1514348" y="1330036"/>
              <a:ext cx="9163304" cy="2156251"/>
            </a:xfrm>
            <a:prstGeom prst="roundRect">
              <a:avLst>
                <a:gd name="adj" fmla="val 10000"/>
              </a:avLst>
            </a:prstGeom>
            <a:noFill/>
            <a:ln>
              <a:noFill/>
            </a:ln>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7" name="Rectangle: Rounded Corners 6">
              <a:extLst>
                <a:ext uri="{FF2B5EF4-FFF2-40B4-BE49-F238E27FC236}">
                  <a16:creationId xmlns:a16="http://schemas.microsoft.com/office/drawing/2014/main" id="{FC5AFE31-53C6-428C-98AA-78D8CC2C2CF5}"/>
                </a:ext>
              </a:extLst>
            </p:cNvPr>
            <p:cNvSpPr/>
            <p:nvPr/>
          </p:nvSpPr>
          <p:spPr>
            <a:xfrm>
              <a:off x="1789247" y="1617536"/>
              <a:ext cx="2691720" cy="1581251"/>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0"/>
                <a:satOff val="0"/>
                <a:lumOff val="0"/>
                <a:alphaOff val="0"/>
              </a:schemeClr>
            </a:effectRef>
            <a:fontRef idx="minor">
              <a:schemeClr val="lt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0092A0A1-5395-4E69-B097-FCA49D6A7B24}"/>
                </a:ext>
              </a:extLst>
            </p:cNvPr>
            <p:cNvSpPr/>
            <p:nvPr/>
          </p:nvSpPr>
          <p:spPr>
            <a:xfrm>
              <a:off x="1789247"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0"/>
              </a:schemeClr>
            </a:fillRef>
            <a:effectRef idx="0">
              <a:schemeClr val="accent2">
                <a:alpha val="90000"/>
                <a:hueOff val="0"/>
                <a:satOff val="0"/>
                <a:lumOff val="0"/>
                <a:alphaOff val="0"/>
              </a:schemeClr>
            </a:effectRef>
            <a:fontRef idx="minor">
              <a:schemeClr val="lt1"/>
            </a:fontRef>
          </p:style>
          <p:txBody>
            <a:bodyPr spcFirstLastPara="0" vert="horz" wrap="square" lIns="251736" tIns="170688" rIns="251736" bIns="251736" numCol="1" spcCol="1270" anchor="t" anchorCtr="0">
              <a:noAutofit/>
            </a:bodyPr>
            <a:lstStyle/>
            <a:p>
              <a:pPr lvl="0" algn="ctr"/>
              <a:r>
                <a:rPr lang="es-BO" sz="2800" b="1" noProof="0" dirty="0">
                  <a:solidFill>
                    <a:schemeClr val="tx1"/>
                  </a:solidFill>
                  <a:latin typeface="+mj-lt"/>
                </a:rPr>
                <a:t>Mezclando</a:t>
              </a:r>
            </a:p>
            <a:p>
              <a:pPr lvl="0" algn="ctr"/>
              <a:r>
                <a:rPr lang="es-BO" sz="2800" b="1" noProof="0" dirty="0">
                  <a:solidFill>
                    <a:schemeClr val="tx1"/>
                  </a:solidFill>
                  <a:latin typeface="+mj-lt"/>
                </a:rPr>
                <a:t>Cargando</a:t>
              </a:r>
            </a:p>
            <a:p>
              <a:pPr lvl="0" algn="ctr"/>
              <a:r>
                <a:rPr lang="es-BO" sz="2800" b="1" noProof="0" dirty="0">
                  <a:solidFill>
                    <a:schemeClr val="tx1"/>
                  </a:solidFill>
                  <a:latin typeface="+mj-lt"/>
                </a:rPr>
                <a:t>Salpicadura</a:t>
              </a:r>
            </a:p>
            <a:p>
              <a:pPr lvl="0" algn="ctr"/>
              <a:r>
                <a:rPr lang="es-BO" sz="2800" b="1" noProof="0" dirty="0">
                  <a:solidFill>
                    <a:schemeClr val="tx1"/>
                  </a:solidFill>
                  <a:latin typeface="+mj-lt"/>
                </a:rPr>
                <a:t>Goteo</a:t>
              </a:r>
            </a:p>
            <a:p>
              <a:pPr lvl="0" algn="ctr"/>
              <a:r>
                <a:rPr lang="es-BO" sz="2800" b="1" noProof="0" dirty="0">
                  <a:solidFill>
                    <a:schemeClr val="tx1"/>
                  </a:solidFill>
                  <a:latin typeface="+mj-lt"/>
                </a:rPr>
                <a:t>Acarreo</a:t>
              </a:r>
            </a:p>
          </p:txBody>
        </p:sp>
        <p:sp>
          <p:nvSpPr>
            <p:cNvPr id="9" name="Rectangle: Rounded Corners 8">
              <a:extLst>
                <a:ext uri="{FF2B5EF4-FFF2-40B4-BE49-F238E27FC236}">
                  <a16:creationId xmlns:a16="http://schemas.microsoft.com/office/drawing/2014/main" id="{9BF6D33B-AE0A-4689-AB82-8CF25C561F1E}"/>
                </a:ext>
              </a:extLst>
            </p:cNvPr>
            <p:cNvSpPr/>
            <p:nvPr/>
          </p:nvSpPr>
          <p:spPr>
            <a:xfrm>
              <a:off x="4750139" y="1617536"/>
              <a:ext cx="2691720" cy="1581251"/>
            </a:xfrm>
            <a:prstGeom prst="roundRect">
              <a:avLst>
                <a:gd name="adj" fmla="val 10000"/>
              </a:avLst>
            </a:prstGeom>
            <a:blipFill>
              <a:blip r:embed="rId4"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26971"/>
                <a:satOff val="-1626"/>
                <a:lumOff val="5804"/>
                <a:alphaOff val="-20000"/>
              </a:schemeClr>
            </a:effectRef>
            <a:fontRef idx="minor">
              <a:schemeClr val="lt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43684727-C654-4822-AE43-C7644A5D2B50}"/>
                </a:ext>
              </a:extLst>
            </p:cNvPr>
            <p:cNvSpPr/>
            <p:nvPr/>
          </p:nvSpPr>
          <p:spPr>
            <a:xfrm>
              <a:off x="4750139" y="3486286"/>
              <a:ext cx="2691720" cy="2751954"/>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20000"/>
              </a:schemeClr>
            </a:fillRef>
            <a:effectRef idx="0">
              <a:schemeClr val="accent2">
                <a:alpha val="90000"/>
                <a:hueOff val="0"/>
                <a:satOff val="0"/>
                <a:lumOff val="0"/>
                <a:alphaOff val="-20000"/>
              </a:schemeClr>
            </a:effectRef>
            <a:fontRef idx="minor">
              <a:schemeClr val="lt1"/>
            </a:fontRef>
          </p:style>
          <p:txBody>
            <a:bodyPr spcFirstLastPara="0" vert="horz" wrap="square" lIns="251736" tIns="170689" rIns="251736" bIns="251736" numCol="1" spcCol="1270" anchor="ctr" anchorCtr="0">
              <a:noAutofit/>
            </a:bodyPr>
            <a:lstStyle/>
            <a:p>
              <a:pPr lvl="0" algn="ctr">
                <a:spcAft>
                  <a:spcPts val="1800"/>
                </a:spcAft>
              </a:pPr>
              <a:r>
                <a:rPr lang="es-BO" sz="2800" b="1" noProof="0" dirty="0">
                  <a:solidFill>
                    <a:schemeClr val="tx1"/>
                  </a:solidFill>
                  <a:latin typeface="+mj-lt"/>
                </a:rPr>
                <a:t>Plantas</a:t>
              </a:r>
            </a:p>
            <a:p>
              <a:pPr lvl="0" algn="ctr">
                <a:spcAft>
                  <a:spcPts val="1800"/>
                </a:spcAft>
              </a:pPr>
              <a:r>
                <a:rPr lang="es-BO" sz="2800" b="1" noProof="0" dirty="0">
                  <a:solidFill>
                    <a:schemeClr val="tx1"/>
                  </a:solidFill>
                  <a:latin typeface="+mj-lt"/>
                </a:rPr>
                <a:t>Suelo</a:t>
              </a:r>
            </a:p>
            <a:p>
              <a:pPr lvl="0" algn="ctr">
                <a:spcAft>
                  <a:spcPts val="1800"/>
                </a:spcAft>
              </a:pPr>
              <a:r>
                <a:rPr lang="es-BO" sz="2800" b="1" noProof="0" dirty="0">
                  <a:solidFill>
                    <a:schemeClr val="tx1"/>
                  </a:solidFill>
                  <a:latin typeface="+mj-lt"/>
                </a:rPr>
                <a:t>Equipo</a:t>
              </a:r>
            </a:p>
          </p:txBody>
        </p:sp>
        <p:sp>
          <p:nvSpPr>
            <p:cNvPr id="11" name="Rectangle: Rounded Corners 10">
              <a:extLst>
                <a:ext uri="{FF2B5EF4-FFF2-40B4-BE49-F238E27FC236}">
                  <a16:creationId xmlns:a16="http://schemas.microsoft.com/office/drawing/2014/main" id="{06AC6F01-3EA0-423E-8171-2219F13CEAC6}"/>
                </a:ext>
              </a:extLst>
            </p:cNvPr>
            <p:cNvSpPr/>
            <p:nvPr/>
          </p:nvSpPr>
          <p:spPr>
            <a:xfrm>
              <a:off x="7711032" y="1617536"/>
              <a:ext cx="2691720" cy="1581251"/>
            </a:xfrm>
            <a:prstGeom prst="roundRect">
              <a:avLst>
                <a:gd name="adj" fmla="val 10000"/>
              </a:avLst>
            </a:prstGeom>
            <a:blipFill>
              <a:blip r:embed="rId5" cstate="print">
                <a:extLst>
                  <a:ext uri="{28A0092B-C50C-407E-A947-70E740481C1C}">
                    <a14:useLocalDpi xmlns:a14="http://schemas.microsoft.com/office/drawing/2010/main"/>
                  </a:ext>
                </a:extLst>
              </a:blip>
              <a:srcRect/>
              <a:stretch>
                <a:fillRect/>
              </a:stretch>
            </a:blipFill>
            <a:ln w="28575">
              <a:solidFill>
                <a:schemeClr val="tx1"/>
              </a:solidFill>
            </a:ln>
            <a:effectLst>
              <a:outerShdw blurRad="50800" dist="1270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alpha val="90000"/>
                <a:hueOff val="-53943"/>
                <a:satOff val="-3252"/>
                <a:lumOff val="11609"/>
                <a:alphaOff val="-40000"/>
              </a:schemeClr>
            </a:effectRef>
            <a:fontRef idx="minor">
              <a:schemeClr val="lt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B1013569-9686-41D0-8508-F386CC2F2D3C}"/>
                </a:ext>
              </a:extLst>
            </p:cNvPr>
            <p:cNvSpPr/>
            <p:nvPr/>
          </p:nvSpPr>
          <p:spPr>
            <a:xfrm>
              <a:off x="7711032" y="3486287"/>
              <a:ext cx="2691720" cy="2751953"/>
            </a:xfrm>
            <a:custGeom>
              <a:avLst/>
              <a:gdLst>
                <a:gd name="connsiteX0" fmla="*/ 276719 w 2691720"/>
                <a:gd name="connsiteY0" fmla="*/ 0 h 2635419"/>
                <a:gd name="connsiteX1" fmla="*/ 2415001 w 2691720"/>
                <a:gd name="connsiteY1" fmla="*/ 0 h 2635419"/>
                <a:gd name="connsiteX2" fmla="*/ 2691720 w 2691720"/>
                <a:gd name="connsiteY2" fmla="*/ 276719 h 2635419"/>
                <a:gd name="connsiteX3" fmla="*/ 2691720 w 2691720"/>
                <a:gd name="connsiteY3" fmla="*/ 2635419 h 2635419"/>
                <a:gd name="connsiteX4" fmla="*/ 2691720 w 2691720"/>
                <a:gd name="connsiteY4" fmla="*/ 2635419 h 2635419"/>
                <a:gd name="connsiteX5" fmla="*/ 0 w 2691720"/>
                <a:gd name="connsiteY5" fmla="*/ 2635419 h 2635419"/>
                <a:gd name="connsiteX6" fmla="*/ 0 w 2691720"/>
                <a:gd name="connsiteY6" fmla="*/ 2635419 h 2635419"/>
                <a:gd name="connsiteX7" fmla="*/ 0 w 2691720"/>
                <a:gd name="connsiteY7" fmla="*/ 276719 h 2635419"/>
                <a:gd name="connsiteX8" fmla="*/ 276719 w 2691720"/>
                <a:gd name="connsiteY8" fmla="*/ 0 h 263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91720" h="2635419">
                  <a:moveTo>
                    <a:pt x="2415001" y="2635419"/>
                  </a:moveTo>
                  <a:lnTo>
                    <a:pt x="276719" y="2635419"/>
                  </a:lnTo>
                  <a:cubicBezTo>
                    <a:pt x="123891" y="2635419"/>
                    <a:pt x="0" y="2511528"/>
                    <a:pt x="0" y="2358700"/>
                  </a:cubicBezTo>
                  <a:lnTo>
                    <a:pt x="0" y="0"/>
                  </a:lnTo>
                  <a:lnTo>
                    <a:pt x="0" y="0"/>
                  </a:lnTo>
                  <a:lnTo>
                    <a:pt x="2691720" y="0"/>
                  </a:lnTo>
                  <a:lnTo>
                    <a:pt x="2691720" y="0"/>
                  </a:lnTo>
                  <a:lnTo>
                    <a:pt x="2691720" y="2358700"/>
                  </a:lnTo>
                  <a:cubicBezTo>
                    <a:pt x="2691720" y="2511528"/>
                    <a:pt x="2567829" y="2635419"/>
                    <a:pt x="2415001" y="2635419"/>
                  </a:cubicBezTo>
                  <a:close/>
                </a:path>
              </a:pathLst>
            </a:custGeom>
            <a:solidFill>
              <a:srgbClr val="85FFBC"/>
            </a:solidFill>
            <a:ln w="28575">
              <a:solidFill>
                <a:schemeClr val="tx1"/>
              </a:solidFill>
            </a:ln>
          </p:spPr>
          <p:style>
            <a:lnRef idx="2">
              <a:schemeClr val="lt1">
                <a:hueOff val="0"/>
                <a:satOff val="0"/>
                <a:lumOff val="0"/>
                <a:alphaOff val="0"/>
              </a:schemeClr>
            </a:lnRef>
            <a:fillRef idx="1">
              <a:schemeClr val="accent2">
                <a:alpha val="90000"/>
                <a:hueOff val="0"/>
                <a:satOff val="0"/>
                <a:lumOff val="0"/>
                <a:alphaOff val="-40000"/>
              </a:schemeClr>
            </a:fillRef>
            <a:effectRef idx="0">
              <a:schemeClr val="accent2">
                <a:alpha val="90000"/>
                <a:hueOff val="0"/>
                <a:satOff val="0"/>
                <a:lumOff val="0"/>
                <a:alphaOff val="-40000"/>
              </a:schemeClr>
            </a:effectRef>
            <a:fontRef idx="minor">
              <a:schemeClr val="lt1"/>
            </a:fontRef>
          </p:style>
          <p:txBody>
            <a:bodyPr spcFirstLastPara="0" vert="horz" wrap="square" lIns="251736" tIns="170688" rIns="251736" bIns="251736" numCol="1" spcCol="1270" anchor="ctr" anchorCtr="0">
              <a:noAutofit/>
            </a:bodyPr>
            <a:lstStyle/>
            <a:p>
              <a:pPr lvl="0" algn="ctr">
                <a:lnSpc>
                  <a:spcPts val="3400"/>
                </a:lnSpc>
                <a:spcAft>
                  <a:spcPts val="1800"/>
                </a:spcAft>
              </a:pPr>
              <a:r>
                <a:rPr lang="es-BO" sz="2800" b="1" noProof="0" dirty="0">
                  <a:solidFill>
                    <a:schemeClr val="tx1"/>
                  </a:solidFill>
                  <a:latin typeface="+mj-lt"/>
                </a:rPr>
                <a:t>Ropa de trabajo sucia</a:t>
              </a:r>
            </a:p>
            <a:p>
              <a:pPr lvl="0" algn="ctr">
                <a:lnSpc>
                  <a:spcPts val="3400"/>
                </a:lnSpc>
                <a:spcAft>
                  <a:spcPts val="1800"/>
                </a:spcAft>
              </a:pPr>
              <a:r>
                <a:rPr lang="es-BO" sz="2800" b="1" noProof="0" dirty="0">
                  <a:solidFill>
                    <a:schemeClr val="tx1"/>
                  </a:solidFill>
                  <a:latin typeface="+mj-lt"/>
                </a:rPr>
                <a:t>Teléfonos celulares</a:t>
              </a:r>
            </a:p>
          </p:txBody>
        </p:sp>
      </p:grpSp>
      <p:pic>
        <p:nvPicPr>
          <p:cNvPr id="13" name="Graphic 12" descr="Magnifying glass">
            <a:extLst>
              <a:ext uri="{FF2B5EF4-FFF2-40B4-BE49-F238E27FC236}">
                <a16:creationId xmlns:a16="http://schemas.microsoft.com/office/drawing/2014/main" id="{CC03096B-E2C8-4262-A8B1-86B0E7DF9903}"/>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1615948" y="2573487"/>
            <a:ext cx="673777" cy="673777"/>
          </a:xfrm>
          <a:prstGeom prst="rect">
            <a:avLst/>
          </a:prstGeom>
        </p:spPr>
      </p:pic>
      <p:pic>
        <p:nvPicPr>
          <p:cNvPr id="14" name="Graphic 13" descr="Magnifying glass">
            <a:extLst>
              <a:ext uri="{FF2B5EF4-FFF2-40B4-BE49-F238E27FC236}">
                <a16:creationId xmlns:a16="http://schemas.microsoft.com/office/drawing/2014/main" id="{F8B95364-8C09-48F1-93F7-E32CEC1A1D2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4615134" y="2573487"/>
            <a:ext cx="673777" cy="673777"/>
          </a:xfrm>
          <a:prstGeom prst="rect">
            <a:avLst/>
          </a:prstGeom>
        </p:spPr>
      </p:pic>
      <p:pic>
        <p:nvPicPr>
          <p:cNvPr id="16" name="Graphic 15" descr="Magnifying glass">
            <a:extLst>
              <a:ext uri="{FF2B5EF4-FFF2-40B4-BE49-F238E27FC236}">
                <a16:creationId xmlns:a16="http://schemas.microsoft.com/office/drawing/2014/main" id="{6D268D76-09AC-42B2-9B67-D6E148748A7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flipH="1">
            <a:off x="7556544" y="2567160"/>
            <a:ext cx="673777" cy="673777"/>
          </a:xfrm>
          <a:prstGeom prst="rect">
            <a:avLst/>
          </a:prstGeom>
        </p:spPr>
      </p:pic>
    </p:spTree>
    <p:extLst>
      <p:ext uri="{BB962C8B-B14F-4D97-AF65-F5344CB8AC3E}">
        <p14:creationId xmlns:p14="http://schemas.microsoft.com/office/powerpoint/2010/main" val="678340881"/>
      </p:ext>
    </p:extLst>
  </p:cSld>
  <p:clrMapOvr>
    <a:masterClrMapping/>
  </p:clrMapOvr>
  <mc:AlternateContent xmlns:mc="http://schemas.openxmlformats.org/markup-compatibility/2006" xmlns:p14="http://schemas.microsoft.com/office/powerpoint/2010/main">
    <mc:Choice Requires="p14">
      <p:transition spd="slow" p14:dur="2000" advTm="43564"/>
    </mc:Choice>
    <mc:Fallback xmlns="">
      <p:transition spd="slow" advTm="43564"/>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200" y="314114"/>
            <a:ext cx="10515600" cy="898208"/>
          </a:xfrm>
          <a:ln>
            <a:noFill/>
          </a:ln>
        </p:spPr>
        <p:txBody>
          <a:bodyPr>
            <a:normAutofit/>
          </a:bodyPr>
          <a:lstStyle/>
          <a:p>
            <a:r>
              <a:rPr lang="es-CL" b="1" dirty="0"/>
              <a:t>Exposición de la Piel</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487425"/>
            <a:ext cx="5410477"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L" sz="2400" u="sng" dirty="0">
                <a:latin typeface="+mj-lt"/>
              </a:rPr>
              <a:t>Retire</a:t>
            </a:r>
            <a:r>
              <a:rPr lang="es-CL" sz="2400" dirty="0">
                <a:latin typeface="+mj-lt"/>
              </a:rPr>
              <a:t> la ropa contaminada.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051049"/>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R" sz="2400" u="sng" dirty="0">
                <a:latin typeface="+mj-lt"/>
              </a:rPr>
              <a:t>Lave</a:t>
            </a:r>
            <a:r>
              <a:rPr lang="es-CR" sz="2400" dirty="0">
                <a:latin typeface="+mj-lt"/>
              </a:rPr>
              <a:t> inmediatamente con agua y jabón.</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14673"/>
            <a:ext cx="5410477"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BO" sz="2400" u="sng" dirty="0">
                <a:latin typeface="+mj-lt"/>
              </a:rPr>
              <a:t>Busque</a:t>
            </a:r>
            <a:r>
              <a:rPr lang="es-BO" sz="2400" dirty="0">
                <a:latin typeface="+mj-lt"/>
              </a:rPr>
              <a:t> atención medica si desarrolla síntomas.</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169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249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32405"/>
            <a:ext cx="810768" cy="810768"/>
          </a:xfrm>
          <a:prstGeom prst="rect">
            <a:avLst/>
          </a:prstGeom>
        </p:spPr>
      </p:pic>
      <p:pic>
        <p:nvPicPr>
          <p:cNvPr id="10" name="Picture 9" descr="A person washing his hands in a sink&#10;&#10;Description automatically generated with medium confidence">
            <a:extLst>
              <a:ext uri="{FF2B5EF4-FFF2-40B4-BE49-F238E27FC236}">
                <a16:creationId xmlns:a16="http://schemas.microsoft.com/office/drawing/2014/main" id="{B010BB08-C693-4112-899A-E447BC40DA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886937" y="485176"/>
            <a:ext cx="4027990" cy="5772001"/>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7863670"/>
      </p:ext>
    </p:extLst>
  </p:cSld>
  <p:clrMapOvr>
    <a:masterClrMapping/>
  </p:clrMapOvr>
  <mc:AlternateContent xmlns:mc="http://schemas.openxmlformats.org/markup-compatibility/2006" xmlns:p14="http://schemas.microsoft.com/office/powerpoint/2010/main">
    <mc:Choice Requires="p14">
      <p:transition spd="slow" p14:dur="2000" advTm="44406"/>
    </mc:Choice>
    <mc:Fallback xmlns="">
      <p:transition spd="slow" advTm="44406"/>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48056" y="108197"/>
            <a:ext cx="10515600" cy="1325563"/>
          </a:xfrm>
        </p:spPr>
        <p:txBody>
          <a:bodyPr vert="horz" lIns="91440" tIns="45720" rIns="91440" bIns="45720" rtlCol="0" anchor="ctr">
            <a:normAutofit/>
          </a:bodyPr>
          <a:lstStyle/>
          <a:p>
            <a:r>
              <a:rPr lang="es-CR" sz="5400" b="1" kern="1200" dirty="0">
                <a:solidFill>
                  <a:schemeClr val="tx1"/>
                </a:solidFill>
              </a:rPr>
              <a:t>Exposición </a:t>
            </a:r>
            <a:r>
              <a:rPr lang="es-CR" sz="5400" b="1" dirty="0"/>
              <a:t>de </a:t>
            </a:r>
            <a:r>
              <a:rPr lang="es-CR" sz="5400" b="1" kern="1200" dirty="0">
                <a:solidFill>
                  <a:schemeClr val="tx1"/>
                </a:solidFill>
              </a:rPr>
              <a:t>los Ojos </a:t>
            </a:r>
            <a:endParaRPr lang="en-US" b="1" kern="1200" dirty="0">
              <a:solidFill>
                <a:schemeClr val="tx1"/>
              </a:solidFill>
              <a:latin typeface="+mj-lt"/>
              <a:ea typeface="+mj-ea"/>
              <a:cs typeface="+mj-cs"/>
            </a:endParaRPr>
          </a:p>
        </p:txBody>
      </p:sp>
      <p:sp>
        <p:nvSpPr>
          <p:cNvPr id="7" name="TextBox 6">
            <a:extLst>
              <a:ext uri="{FF2B5EF4-FFF2-40B4-BE49-F238E27FC236}">
                <a16:creationId xmlns:a16="http://schemas.microsoft.com/office/drawing/2014/main" id="{D57261FD-5EB7-4518-BEB3-43B927B4DB02}"/>
              </a:ext>
            </a:extLst>
          </p:cNvPr>
          <p:cNvSpPr txBox="1"/>
          <p:nvPr/>
        </p:nvSpPr>
        <p:spPr>
          <a:xfrm>
            <a:off x="448056" y="1667289"/>
            <a:ext cx="4832803" cy="3664351"/>
          </a:xfrm>
          <a:prstGeom prst="rect">
            <a:avLst/>
          </a:prstGeom>
        </p:spPr>
        <p:txBody>
          <a:bodyPr vert="horz" lIns="91440" tIns="45720" rIns="91440" bIns="45720" rtlCol="0">
            <a:normAutofit lnSpcReduction="10000"/>
          </a:bodyPr>
          <a:lstStyle/>
          <a:p>
            <a:pPr marL="282575" indent="-228600">
              <a:lnSpc>
                <a:spcPct val="90000"/>
              </a:lnSpc>
              <a:spcAft>
                <a:spcPts val="600"/>
              </a:spcAft>
              <a:buFont typeface="Arial" panose="020B0604020202020204" pitchFamily="34" charset="0"/>
              <a:buChar char="•"/>
            </a:pPr>
            <a:r>
              <a:rPr lang="es-CO" sz="2800" b="1" dirty="0">
                <a:latin typeface="+mj-lt"/>
              </a:rPr>
              <a:t>Polvo</a:t>
            </a:r>
          </a:p>
          <a:p>
            <a:pPr marL="282575" indent="-228600">
              <a:lnSpc>
                <a:spcPct val="90000"/>
              </a:lnSpc>
              <a:spcAft>
                <a:spcPts val="600"/>
              </a:spcAft>
              <a:buFont typeface="Arial" panose="020B0604020202020204" pitchFamily="34" charset="0"/>
              <a:buChar char="•"/>
            </a:pPr>
            <a:r>
              <a:rPr lang="es-CO" sz="2800" b="1" dirty="0">
                <a:latin typeface="+mj-lt"/>
              </a:rPr>
              <a:t>Partículas en el aire</a:t>
            </a:r>
          </a:p>
          <a:p>
            <a:pPr marL="282575" indent="-228600">
              <a:lnSpc>
                <a:spcPct val="90000"/>
              </a:lnSpc>
              <a:spcAft>
                <a:spcPts val="600"/>
              </a:spcAft>
              <a:buFont typeface="Arial" panose="020B0604020202020204" pitchFamily="34" charset="0"/>
              <a:buChar char="•"/>
            </a:pPr>
            <a:r>
              <a:rPr lang="es-CO" sz="2800" b="1" dirty="0">
                <a:latin typeface="+mj-lt"/>
              </a:rPr>
              <a:t>Salpicaduras</a:t>
            </a:r>
          </a:p>
          <a:p>
            <a:pPr marL="282575" indent="-228600">
              <a:lnSpc>
                <a:spcPct val="90000"/>
              </a:lnSpc>
              <a:spcAft>
                <a:spcPts val="600"/>
              </a:spcAft>
              <a:buFont typeface="Arial" panose="020B0604020202020204" pitchFamily="34" charset="0"/>
              <a:buChar char="•"/>
            </a:pPr>
            <a:r>
              <a:rPr lang="es-CO" sz="2800" b="1" dirty="0">
                <a:latin typeface="+mj-lt"/>
              </a:rPr>
              <a:t>Derrames</a:t>
            </a:r>
          </a:p>
          <a:p>
            <a:pPr marL="282575" indent="-228600">
              <a:lnSpc>
                <a:spcPct val="90000"/>
              </a:lnSpc>
              <a:spcAft>
                <a:spcPts val="600"/>
              </a:spcAft>
              <a:buFont typeface="Arial" panose="020B0604020202020204" pitchFamily="34" charset="0"/>
              <a:buChar char="•"/>
            </a:pPr>
            <a:r>
              <a:rPr lang="es-CO" sz="2800" b="1" dirty="0">
                <a:latin typeface="+mj-lt"/>
              </a:rPr>
              <a:t>Mangueras rotas</a:t>
            </a:r>
          </a:p>
          <a:p>
            <a:pPr marL="282575" indent="-228600">
              <a:lnSpc>
                <a:spcPct val="90000"/>
              </a:lnSpc>
              <a:spcAft>
                <a:spcPts val="600"/>
              </a:spcAft>
              <a:buFont typeface="Arial" panose="020B0604020202020204" pitchFamily="34" charset="0"/>
              <a:buChar char="•"/>
            </a:pPr>
            <a:r>
              <a:rPr lang="es-CO" sz="2800" b="1" dirty="0">
                <a:latin typeface="+mj-lt"/>
              </a:rPr>
              <a:t>Neblina de pulverización</a:t>
            </a:r>
          </a:p>
          <a:p>
            <a:pPr marL="282575" indent="-228600">
              <a:lnSpc>
                <a:spcPct val="90000"/>
              </a:lnSpc>
              <a:spcAft>
                <a:spcPts val="600"/>
              </a:spcAft>
              <a:buFont typeface="Arial" panose="020B0604020202020204" pitchFamily="34" charset="0"/>
              <a:buChar char="•"/>
            </a:pPr>
            <a:r>
              <a:rPr lang="es-CO" sz="2800" b="1" dirty="0">
                <a:latin typeface="+mj-lt"/>
              </a:rPr>
              <a:t>Frotándose los ojos</a:t>
            </a:r>
          </a:p>
          <a:p>
            <a:pPr marL="282575" indent="-228600">
              <a:lnSpc>
                <a:spcPct val="90000"/>
              </a:lnSpc>
              <a:spcAft>
                <a:spcPts val="600"/>
              </a:spcAft>
              <a:buFont typeface="Arial" panose="020B0604020202020204" pitchFamily="34" charset="0"/>
              <a:buChar char="•"/>
            </a:pPr>
            <a:r>
              <a:rPr lang="es-CO" sz="2800" b="1" dirty="0">
                <a:latin typeface="+mj-lt"/>
              </a:rPr>
              <a:t>PPE sucio</a:t>
            </a:r>
          </a:p>
        </p:txBody>
      </p:sp>
      <p:pic>
        <p:nvPicPr>
          <p:cNvPr id="4" name="Picture 3" descr="A picture containing wood&#10;&#10;Description automatically generated">
            <a:extLst>
              <a:ext uri="{FF2B5EF4-FFF2-40B4-BE49-F238E27FC236}">
                <a16:creationId xmlns:a16="http://schemas.microsoft.com/office/drawing/2014/main" id="{B377598E-9F00-4CB8-AC04-4B19D97C2C1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67018" y="1094059"/>
            <a:ext cx="5076926" cy="2334941"/>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descr="A person with his hands on his head&#10;&#10;Description automatically generated with low confidence">
            <a:extLst>
              <a:ext uri="{FF2B5EF4-FFF2-40B4-BE49-F238E27FC236}">
                <a16:creationId xmlns:a16="http://schemas.microsoft.com/office/drawing/2014/main" id="{3865085A-58B7-4222-8E73-DE9EFCFD43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478086" y="3724657"/>
            <a:ext cx="6265858" cy="2881746"/>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47768723"/>
      </p:ext>
    </p:extLst>
  </p:cSld>
  <p:clrMapOvr>
    <a:masterClrMapping/>
  </p:clrMapOvr>
  <mc:AlternateContent xmlns:mc="http://schemas.openxmlformats.org/markup-compatibility/2006" xmlns:p14="http://schemas.microsoft.com/office/powerpoint/2010/main">
    <mc:Choice Requires="p14">
      <p:transition spd="slow" p14:dur="2000" advTm="33577"/>
    </mc:Choice>
    <mc:Fallback xmlns="">
      <p:transition spd="slow" advTm="33577"/>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36600" y="280320"/>
            <a:ext cx="10515600" cy="983553"/>
          </a:xfrm>
          <a:ln>
            <a:noFill/>
          </a:ln>
        </p:spPr>
        <p:txBody>
          <a:bodyPr>
            <a:normAutofit/>
          </a:bodyPr>
          <a:lstStyle/>
          <a:p>
            <a:r>
              <a:rPr lang="es-AR" b="1" dirty="0"/>
              <a:t>Exposición de los Ojos</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38225"/>
            <a:ext cx="6530788"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Lávese</a:t>
            </a:r>
            <a:r>
              <a:rPr lang="es-AR" sz="2600" dirty="0">
                <a:latin typeface="+mj-lt"/>
              </a:rPr>
              <a:t> el (los) ojo(s) inmediatamente.</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01849"/>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Mantenga</a:t>
            </a:r>
            <a:r>
              <a:rPr lang="es-AR" sz="2600" dirty="0">
                <a:latin typeface="+mj-lt"/>
              </a:rPr>
              <a:t> el ojo abierto y enjuáguelo por lo menos 15 minutos.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65473"/>
            <a:ext cx="6530788"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Busque</a:t>
            </a:r>
            <a:r>
              <a:rPr lang="es-AR" sz="2600" dirty="0">
                <a:latin typeface="+mj-lt"/>
              </a:rPr>
              <a:t> atención medica lo antes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6776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7578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83205"/>
            <a:ext cx="810768" cy="810768"/>
          </a:xfrm>
          <a:prstGeom prst="rect">
            <a:avLst/>
          </a:prstGeom>
        </p:spPr>
      </p:pic>
      <p:pic>
        <p:nvPicPr>
          <p:cNvPr id="11" name="Picture 10" descr="A picture containing person&#10;&#10;Description automatically generated">
            <a:extLst>
              <a:ext uri="{FF2B5EF4-FFF2-40B4-BE49-F238E27FC236}">
                <a16:creationId xmlns:a16="http://schemas.microsoft.com/office/drawing/2014/main" id="{BD2E2B06-B1FC-4B11-ABC2-99CA7539B4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785273" y="874124"/>
            <a:ext cx="4136651" cy="5318137"/>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689613100"/>
      </p:ext>
    </p:extLst>
  </p:cSld>
  <p:clrMapOvr>
    <a:masterClrMapping/>
  </p:clrMapOvr>
  <mc:AlternateContent xmlns:mc="http://schemas.openxmlformats.org/markup-compatibility/2006" xmlns:p14="http://schemas.microsoft.com/office/powerpoint/2010/main">
    <mc:Choice Requires="p14">
      <p:transition spd="slow" p14:dur="2000" advTm="44724"/>
    </mc:Choice>
    <mc:Fallback xmlns="">
      <p:transition spd="slow" advTm="44724"/>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36EF71-A3A6-46EB-B09A-04C393B50C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970115" y="0"/>
            <a:ext cx="8221885"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47241" y="330684"/>
            <a:ext cx="3849530" cy="1325563"/>
          </a:xfrm>
        </p:spPr>
        <p:txBody>
          <a:bodyPr vert="horz" lIns="91440" tIns="45720" rIns="91440" bIns="45720" rtlCol="0" anchor="b">
            <a:noAutofit/>
          </a:bodyPr>
          <a:lstStyle/>
          <a:p>
            <a:r>
              <a:rPr lang="es-BO" sz="5400" b="1" dirty="0"/>
              <a:t>Exposición por la Boca</a:t>
            </a:r>
            <a:endParaRPr lang="en-US" b="1" dirty="0"/>
          </a:p>
        </p:txBody>
      </p:sp>
      <p:sp>
        <p:nvSpPr>
          <p:cNvPr id="8" name="TextBox 7">
            <a:extLst>
              <a:ext uri="{FF2B5EF4-FFF2-40B4-BE49-F238E27FC236}">
                <a16:creationId xmlns:a16="http://schemas.microsoft.com/office/drawing/2014/main" id="{759DC109-9B0A-4913-AD74-6342D24938C5}"/>
              </a:ext>
            </a:extLst>
          </p:cNvPr>
          <p:cNvSpPr txBox="1"/>
          <p:nvPr/>
        </p:nvSpPr>
        <p:spPr>
          <a:xfrm>
            <a:off x="757865" y="2102673"/>
            <a:ext cx="3438906" cy="3207258"/>
          </a:xfrm>
          <a:prstGeom prst="rect">
            <a:avLst/>
          </a:prstGeom>
        </p:spPr>
        <p:txBody>
          <a:bodyPr vert="horz" lIns="91440" tIns="45720" rIns="91440" bIns="45720" rtlCol="0" anchor="t">
            <a:normAutofit/>
          </a:bodyPr>
          <a:lstStyle/>
          <a:p>
            <a:pPr marL="282575" indent="-228600">
              <a:lnSpc>
                <a:spcPct val="90000"/>
              </a:lnSpc>
              <a:spcAft>
                <a:spcPts val="600"/>
              </a:spcAft>
              <a:buFont typeface="Arial" panose="020B0604020202020204" pitchFamily="34" charset="0"/>
              <a:buChar char="•"/>
            </a:pPr>
            <a:r>
              <a:rPr lang="es-PY" sz="2800" b="1" dirty="0">
                <a:latin typeface="+mj-lt"/>
              </a:rPr>
              <a:t>Comer</a:t>
            </a:r>
          </a:p>
          <a:p>
            <a:pPr marL="282575" indent="-228600">
              <a:lnSpc>
                <a:spcPct val="90000"/>
              </a:lnSpc>
              <a:spcAft>
                <a:spcPts val="600"/>
              </a:spcAft>
              <a:buFont typeface="Arial" panose="020B0604020202020204" pitchFamily="34" charset="0"/>
              <a:buChar char="•"/>
            </a:pPr>
            <a:r>
              <a:rPr lang="es-PY" sz="2800" b="1" dirty="0">
                <a:latin typeface="+mj-lt"/>
              </a:rPr>
              <a:t>Beber</a:t>
            </a:r>
          </a:p>
          <a:p>
            <a:pPr marL="282575" indent="-228600">
              <a:lnSpc>
                <a:spcPct val="90000"/>
              </a:lnSpc>
              <a:spcAft>
                <a:spcPts val="600"/>
              </a:spcAft>
              <a:buFont typeface="Arial" panose="020B0604020202020204" pitchFamily="34" charset="0"/>
              <a:buChar char="•"/>
            </a:pPr>
            <a:r>
              <a:rPr lang="es-PY" sz="2800" b="1" dirty="0">
                <a:latin typeface="+mj-lt"/>
              </a:rPr>
              <a:t>Fumar</a:t>
            </a:r>
          </a:p>
          <a:p>
            <a:pPr marL="282575" indent="-228600">
              <a:lnSpc>
                <a:spcPct val="90000"/>
              </a:lnSpc>
              <a:spcAft>
                <a:spcPts val="600"/>
              </a:spcAft>
              <a:buFont typeface="Arial" panose="020B0604020202020204" pitchFamily="34" charset="0"/>
              <a:buChar char="•"/>
            </a:pPr>
            <a:r>
              <a:rPr lang="es-PY" sz="2800" b="1" dirty="0">
                <a:latin typeface="+mj-lt"/>
              </a:rPr>
              <a:t>Masticar chicle</a:t>
            </a:r>
          </a:p>
          <a:p>
            <a:pPr marL="282575" indent="-228600">
              <a:lnSpc>
                <a:spcPct val="90000"/>
              </a:lnSpc>
              <a:spcAft>
                <a:spcPts val="600"/>
              </a:spcAft>
              <a:buFont typeface="Arial" panose="020B0604020202020204" pitchFamily="34" charset="0"/>
              <a:buChar char="•"/>
            </a:pPr>
            <a:r>
              <a:rPr lang="es-PY" sz="2800" b="1" dirty="0">
                <a:latin typeface="+mj-lt"/>
              </a:rPr>
              <a:t>Tabaco</a:t>
            </a:r>
          </a:p>
        </p:txBody>
      </p:sp>
    </p:spTree>
    <p:extLst>
      <p:ext uri="{BB962C8B-B14F-4D97-AF65-F5344CB8AC3E}">
        <p14:creationId xmlns:p14="http://schemas.microsoft.com/office/powerpoint/2010/main" val="3276694891"/>
      </p:ext>
    </p:extLst>
  </p:cSld>
  <p:clrMapOvr>
    <a:masterClrMapping/>
  </p:clrMapOvr>
  <mc:AlternateContent xmlns:mc="http://schemas.openxmlformats.org/markup-compatibility/2006" xmlns:p14="http://schemas.microsoft.com/office/powerpoint/2010/main">
    <mc:Choice Requires="p14">
      <p:transition spd="slow" p14:dur="2000" advTm="19528"/>
    </mc:Choice>
    <mc:Fallback xmlns="">
      <p:transition spd="slow" advTm="19528"/>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838033" y="345255"/>
            <a:ext cx="10515600" cy="773241"/>
          </a:xfrm>
          <a:ln>
            <a:noFill/>
          </a:ln>
        </p:spPr>
        <p:txBody>
          <a:bodyPr>
            <a:noAutofit/>
          </a:bodyPr>
          <a:lstStyle/>
          <a:p>
            <a:r>
              <a:rPr lang="es-AR" b="1" dirty="0"/>
              <a:t>Exposición por la Boca</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5483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400" u="sng" dirty="0">
                <a:latin typeface="+mj-lt"/>
              </a:rPr>
              <a:t>Siga</a:t>
            </a:r>
            <a:r>
              <a:rPr lang="es-AR" sz="2400" dirty="0">
                <a:latin typeface="+mj-lt"/>
              </a:rPr>
              <a:t> las instrucciones de primeros auxilios en la etiqueta.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3112009"/>
            <a:ext cx="6854952" cy="1231392"/>
          </a:xfrm>
          <a:prstGeom prst="roundRect">
            <a:avLst/>
          </a:prstGeom>
          <a:solidFill>
            <a:srgbClr val="85FFBC"/>
          </a:solidFill>
          <a:ln w="28575">
            <a:solidFill>
              <a:schemeClr val="tx1"/>
            </a:solidFill>
          </a:ln>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CO" sz="2400" u="sng" dirty="0">
                <a:latin typeface="+mj-lt"/>
              </a:rPr>
              <a:t>Nunca</a:t>
            </a:r>
            <a:r>
              <a:rPr lang="es-CO" sz="2400" dirty="0">
                <a:latin typeface="+mj-lt"/>
              </a:rPr>
              <a:t> haga vomitar a una persona si esta esta inconsciente, tiene convulsiones o esta boca.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6756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BO" sz="2400" u="sng" dirty="0">
                <a:latin typeface="+mj-lt"/>
              </a:rPr>
              <a:t>Busque</a:t>
            </a:r>
            <a:r>
              <a:rPr lang="es-BO" sz="2400" dirty="0">
                <a:latin typeface="+mj-lt"/>
              </a:rPr>
              <a:t> atención medica lo antes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6779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8859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293365"/>
            <a:ext cx="810768" cy="810768"/>
          </a:xfrm>
          <a:prstGeom prst="rect">
            <a:avLst/>
          </a:prstGeom>
        </p:spPr>
      </p:pic>
      <p:grpSp>
        <p:nvGrpSpPr>
          <p:cNvPr id="9" name="Group 8">
            <a:extLst>
              <a:ext uri="{FF2B5EF4-FFF2-40B4-BE49-F238E27FC236}">
                <a16:creationId xmlns:a16="http://schemas.microsoft.com/office/drawing/2014/main" id="{2B0AE7D5-13BA-4435-9CD0-38667AB0530C}"/>
              </a:ext>
            </a:extLst>
          </p:cNvPr>
          <p:cNvGrpSpPr/>
          <p:nvPr/>
        </p:nvGrpSpPr>
        <p:grpSpPr>
          <a:xfrm>
            <a:off x="8188960" y="329422"/>
            <a:ext cx="3164673" cy="6084565"/>
            <a:chOff x="8188960" y="329422"/>
            <a:chExt cx="3164673" cy="6084565"/>
          </a:xfrm>
        </p:grpSpPr>
        <p:pic>
          <p:nvPicPr>
            <p:cNvPr id="11" name="Picture 10">
              <a:extLst>
                <a:ext uri="{FF2B5EF4-FFF2-40B4-BE49-F238E27FC236}">
                  <a16:creationId xmlns:a16="http://schemas.microsoft.com/office/drawing/2014/main" id="{7AFC23ED-9387-43AB-AE37-57A3DD1561D1}"/>
                </a:ext>
              </a:extLst>
            </p:cNvPr>
            <p:cNvPicPr>
              <a:picLocks noChangeAspect="1"/>
            </p:cNvPicPr>
            <p:nvPr/>
          </p:nvPicPr>
          <p:blipFill>
            <a:blip r:embed="rId5">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188960" y="329422"/>
              <a:ext cx="3164673" cy="6084565"/>
            </a:xfrm>
            <a:prstGeom prst="rect">
              <a:avLst/>
            </a:prstGeom>
          </p:spPr>
        </p:pic>
        <p:pic>
          <p:nvPicPr>
            <p:cNvPr id="12" name="Picture 11">
              <a:extLst>
                <a:ext uri="{FF2B5EF4-FFF2-40B4-BE49-F238E27FC236}">
                  <a16:creationId xmlns:a16="http://schemas.microsoft.com/office/drawing/2014/main" id="{E9DFACA9-FE25-4BEF-BD17-CF9A5A6D55F9}"/>
                </a:ext>
              </a:extLst>
            </p:cNvPr>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9407337" y="2488693"/>
              <a:ext cx="727917" cy="599015"/>
            </a:xfrm>
            <a:prstGeom prst="rect">
              <a:avLst/>
            </a:prstGeom>
          </p:spPr>
        </p:pic>
      </p:grpSp>
    </p:spTree>
    <p:extLst>
      <p:ext uri="{BB962C8B-B14F-4D97-AF65-F5344CB8AC3E}">
        <p14:creationId xmlns:p14="http://schemas.microsoft.com/office/powerpoint/2010/main" val="1640326095"/>
      </p:ext>
    </p:extLst>
  </p:cSld>
  <p:clrMapOvr>
    <a:masterClrMapping/>
  </p:clrMapOvr>
  <mc:AlternateContent xmlns:mc="http://schemas.openxmlformats.org/markup-compatibility/2006" xmlns:p14="http://schemas.microsoft.com/office/powerpoint/2010/main">
    <mc:Choice Requires="p14">
      <p:transition spd="slow" p14:dur="2000" advTm="24901"/>
    </mc:Choice>
    <mc:Fallback xmlns="">
      <p:transition spd="slow" advTm="24901"/>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209422-B8D1-4634-8F46-79C57A503B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166886" y="0"/>
            <a:ext cx="8025114" cy="685800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ln w="25400">
            <a:solidFill>
              <a:schemeClr val="tx1"/>
            </a:solidFill>
          </a:ln>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13219" y="1010543"/>
            <a:ext cx="4189331" cy="898208"/>
          </a:xfrm>
        </p:spPr>
        <p:txBody>
          <a:bodyPr vert="horz" lIns="91440" tIns="45720" rIns="91440" bIns="45720" rtlCol="0" anchor="b">
            <a:noAutofit/>
          </a:bodyPr>
          <a:lstStyle/>
          <a:p>
            <a:r>
              <a:rPr lang="es-MX" sz="5400" b="1" dirty="0"/>
              <a:t>Exposición por Inhalación</a:t>
            </a:r>
            <a:endParaRPr lang="en-US" b="1" dirty="0"/>
          </a:p>
        </p:txBody>
      </p:sp>
      <p:sp>
        <p:nvSpPr>
          <p:cNvPr id="3" name="TextBox 2">
            <a:extLst>
              <a:ext uri="{FF2B5EF4-FFF2-40B4-BE49-F238E27FC236}">
                <a16:creationId xmlns:a16="http://schemas.microsoft.com/office/drawing/2014/main" id="{611DAA40-7657-4806-836A-659E73F0C149}"/>
              </a:ext>
            </a:extLst>
          </p:cNvPr>
          <p:cNvSpPr txBox="1"/>
          <p:nvPr/>
        </p:nvSpPr>
        <p:spPr>
          <a:xfrm>
            <a:off x="482854" y="2186776"/>
            <a:ext cx="3438906" cy="3207258"/>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s-MX" sz="2800" b="1" dirty="0">
                <a:latin typeface="+mj-lt"/>
              </a:rPr>
              <a:t>Vapores</a:t>
            </a:r>
          </a:p>
          <a:p>
            <a:pPr indent="-228600">
              <a:lnSpc>
                <a:spcPct val="90000"/>
              </a:lnSpc>
              <a:spcAft>
                <a:spcPts val="600"/>
              </a:spcAft>
              <a:buFont typeface="Arial" panose="020B0604020202020204" pitchFamily="34" charset="0"/>
              <a:buChar char="•"/>
            </a:pPr>
            <a:r>
              <a:rPr lang="es-MX" sz="2800" b="1" dirty="0">
                <a:latin typeface="+mj-lt"/>
              </a:rPr>
              <a:t>Polvo</a:t>
            </a:r>
          </a:p>
          <a:p>
            <a:pPr indent="-228600">
              <a:lnSpc>
                <a:spcPct val="90000"/>
              </a:lnSpc>
              <a:spcAft>
                <a:spcPts val="600"/>
              </a:spcAft>
              <a:buFont typeface="Arial" panose="020B0604020202020204" pitchFamily="34" charset="0"/>
              <a:buChar char="•"/>
            </a:pPr>
            <a:r>
              <a:rPr lang="es-MX" sz="2800" b="1" dirty="0">
                <a:latin typeface="+mj-lt"/>
              </a:rPr>
              <a:t>Partículas en aerosol</a:t>
            </a:r>
          </a:p>
        </p:txBody>
      </p:sp>
    </p:spTree>
    <p:extLst>
      <p:ext uri="{BB962C8B-B14F-4D97-AF65-F5344CB8AC3E}">
        <p14:creationId xmlns:p14="http://schemas.microsoft.com/office/powerpoint/2010/main" val="1364168039"/>
      </p:ext>
    </p:extLst>
  </p:cSld>
  <p:clrMapOvr>
    <a:masterClrMapping/>
  </p:clrMapOvr>
  <mc:AlternateContent xmlns:mc="http://schemas.openxmlformats.org/markup-compatibility/2006" xmlns:p14="http://schemas.microsoft.com/office/powerpoint/2010/main">
    <mc:Choice Requires="p14">
      <p:transition spd="slow" p14:dur="2000" advTm="37377"/>
    </mc:Choice>
    <mc:Fallback xmlns="">
      <p:transition spd="slow" advTm="37377"/>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55320" y="226218"/>
            <a:ext cx="10515600" cy="983553"/>
          </a:xfrm>
          <a:ln>
            <a:noFill/>
          </a:ln>
        </p:spPr>
        <p:txBody>
          <a:bodyPr>
            <a:normAutofit/>
          </a:bodyPr>
          <a:lstStyle/>
          <a:p>
            <a:r>
              <a:rPr lang="es-AR" b="1" dirty="0"/>
              <a:t>Exposición por Inhalación</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655320" y="1408899"/>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Evalué</a:t>
            </a:r>
            <a:r>
              <a:rPr lang="es-AR" sz="2600" dirty="0">
                <a:latin typeface="+mj-lt"/>
              </a:rPr>
              <a:t> el área antes de ayudar a otra persona.</a:t>
            </a:r>
            <a:r>
              <a:rPr lang="es-AR" sz="2600" b="1" dirty="0">
                <a:latin typeface="+mj-lt"/>
              </a:rPr>
              <a:t> </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655320" y="297252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Retire</a:t>
            </a:r>
            <a:r>
              <a:rPr lang="es-AR" sz="2600" dirty="0">
                <a:latin typeface="+mj-lt"/>
              </a:rPr>
              <a:t> a la persona y llévela al aire libre.</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655320" y="4536147"/>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Busque</a:t>
            </a:r>
            <a:r>
              <a:rPr lang="es-AR" sz="2600" dirty="0">
                <a:latin typeface="+mj-lt"/>
              </a:rPr>
              <a:t> atención medica lo más pronto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4192" y="153843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152" y="474645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2104" y="3153879"/>
            <a:ext cx="810768" cy="810768"/>
          </a:xfrm>
          <a:prstGeom prst="rect">
            <a:avLst/>
          </a:prstGeom>
        </p:spPr>
      </p:pic>
      <p:pic>
        <p:nvPicPr>
          <p:cNvPr id="11" name="Picture 10" descr="A picture containing person, standing&#10;&#10;Description automatically generated">
            <a:extLst>
              <a:ext uri="{FF2B5EF4-FFF2-40B4-BE49-F238E27FC236}">
                <a16:creationId xmlns:a16="http://schemas.microsoft.com/office/drawing/2014/main" id="{E7161F3F-50A0-41CB-B362-FF87113FBB9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878618" y="670590"/>
            <a:ext cx="3851564" cy="577734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685034236"/>
      </p:ext>
    </p:extLst>
  </p:cSld>
  <p:clrMapOvr>
    <a:masterClrMapping/>
  </p:clrMapOvr>
  <mc:AlternateContent xmlns:mc="http://schemas.openxmlformats.org/markup-compatibility/2006" xmlns:p14="http://schemas.microsoft.com/office/powerpoint/2010/main">
    <mc:Choice Requires="p14">
      <p:transition spd="slow" p14:dur="2000" advTm="32311"/>
    </mc:Choice>
    <mc:Fallback xmlns="">
      <p:transition spd="slow" advTm="32311"/>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82600" y="284480"/>
            <a:ext cx="10515600" cy="908368"/>
          </a:xfrm>
        </p:spPr>
        <p:txBody>
          <a:bodyPr vert="horz" lIns="91440" tIns="45720" rIns="91440" bIns="45720" rtlCol="0" anchor="b">
            <a:normAutofit fontScale="90000"/>
          </a:bodyPr>
          <a:lstStyle/>
          <a:p>
            <a:r>
              <a:rPr lang="es-AR" sz="5400" dirty="0"/>
              <a:t>Enfermedades Relacionadas con el Calor</a:t>
            </a:r>
            <a:endParaRPr lang="en-US" kern="1200" dirty="0">
              <a:solidFill>
                <a:schemeClr val="tx1"/>
              </a:solidFill>
              <a:latin typeface="+mj-lt"/>
              <a:ea typeface="+mj-ea"/>
              <a:cs typeface="+mj-cs"/>
            </a:endParaRPr>
          </a:p>
        </p:txBody>
      </p:sp>
      <p:pic>
        <p:nvPicPr>
          <p:cNvPr id="8" name="Picture 7">
            <a:extLst>
              <a:ext uri="{FF2B5EF4-FFF2-40B4-BE49-F238E27FC236}">
                <a16:creationId xmlns:a16="http://schemas.microsoft.com/office/drawing/2014/main" id="{F10F11B6-FE4B-4C5D-BA50-EDDCB38C07C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83760" y="1450318"/>
            <a:ext cx="7231721" cy="4522431"/>
          </a:xfrm>
          <a:prstGeom prst="rect">
            <a:avLst/>
          </a:prstGeom>
          <a:ln w="25400">
            <a:solidFill>
              <a:schemeClr val="tx1"/>
            </a:solidFill>
          </a:ln>
          <a:effectLst>
            <a:outerShdw blurRad="50800" dist="127000" dir="2700000" algn="tl" rotWithShape="0">
              <a:prstClr val="black">
                <a:alpha val="40000"/>
              </a:prstClr>
            </a:outerShdw>
          </a:effectLst>
        </p:spPr>
      </p:pic>
      <p:sp>
        <p:nvSpPr>
          <p:cNvPr id="3" name="TextBox 2"/>
          <p:cNvSpPr txBox="1"/>
          <p:nvPr/>
        </p:nvSpPr>
        <p:spPr>
          <a:xfrm>
            <a:off x="482600" y="1799771"/>
            <a:ext cx="3450771" cy="4862870"/>
          </a:xfrm>
          <a:prstGeom prst="rect">
            <a:avLst/>
          </a:prstGeom>
          <a:noFill/>
        </p:spPr>
        <p:txBody>
          <a:bodyPr wrap="square" rtlCol="0">
            <a:spAutoFit/>
          </a:bodyPr>
          <a:lstStyle/>
          <a:p>
            <a:r>
              <a:rPr lang="es-MX" sz="2800" b="1" dirty="0"/>
              <a:t>Además de los pesticidas, el calor también puede hacerle daño.</a:t>
            </a:r>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2443235524"/>
      </p:ext>
    </p:extLst>
  </p:cSld>
  <p:clrMapOvr>
    <a:masterClrMapping/>
  </p:clrMapOvr>
  <mc:AlternateContent xmlns:mc="http://schemas.openxmlformats.org/markup-compatibility/2006" xmlns:p14="http://schemas.microsoft.com/office/powerpoint/2010/main">
    <mc:Choice Requires="p14">
      <p:transition spd="slow" p14:dur="2000" advTm="76402"/>
    </mc:Choice>
    <mc:Fallback xmlns="">
      <p:transition spd="slow" advTm="76402"/>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F8EC5F0-CAAA-4778-B0C6-33CCCA08A1F8}"/>
              </a:ext>
            </a:extLst>
          </p:cNvPr>
          <p:cNvGrpSpPr/>
          <p:nvPr/>
        </p:nvGrpSpPr>
        <p:grpSpPr>
          <a:xfrm>
            <a:off x="680512" y="1210556"/>
            <a:ext cx="7295087" cy="2161728"/>
            <a:chOff x="680513" y="1545836"/>
            <a:chExt cx="6922880" cy="2161728"/>
          </a:xfrm>
        </p:grpSpPr>
        <p:sp>
          <p:nvSpPr>
            <p:cNvPr id="5" name="Freeform: Shape 4">
              <a:extLst>
                <a:ext uri="{FF2B5EF4-FFF2-40B4-BE49-F238E27FC236}">
                  <a16:creationId xmlns:a16="http://schemas.microsoft.com/office/drawing/2014/main" id="{3229A042-8BF2-4703-9F35-173873964303}"/>
                </a:ext>
              </a:extLst>
            </p:cNvPr>
            <p:cNvSpPr/>
            <p:nvPr/>
          </p:nvSpPr>
          <p:spPr>
            <a:xfrm>
              <a:off x="3791865" y="1545836"/>
              <a:ext cx="3811528" cy="954252"/>
            </a:xfrm>
            <a:custGeom>
              <a:avLst/>
              <a:gdLst>
                <a:gd name="connsiteX0" fmla="*/ 0 w 3225346"/>
                <a:gd name="connsiteY0" fmla="*/ 153875 h 1231000"/>
                <a:gd name="connsiteX1" fmla="*/ 2609846 w 3225346"/>
                <a:gd name="connsiteY1" fmla="*/ 153875 h 1231000"/>
                <a:gd name="connsiteX2" fmla="*/ 2609846 w 3225346"/>
                <a:gd name="connsiteY2" fmla="*/ 0 h 1231000"/>
                <a:gd name="connsiteX3" fmla="*/ 3225346 w 3225346"/>
                <a:gd name="connsiteY3" fmla="*/ 615500 h 1231000"/>
                <a:gd name="connsiteX4" fmla="*/ 2609846 w 3225346"/>
                <a:gd name="connsiteY4" fmla="*/ 1231000 h 1231000"/>
                <a:gd name="connsiteX5" fmla="*/ 2609846 w 3225346"/>
                <a:gd name="connsiteY5" fmla="*/ 1077125 h 1231000"/>
                <a:gd name="connsiteX6" fmla="*/ 0 w 3225346"/>
                <a:gd name="connsiteY6" fmla="*/ 1077125 h 1231000"/>
                <a:gd name="connsiteX7" fmla="*/ 0 w 3225346"/>
                <a:gd name="connsiteY7" fmla="*/ 153875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346" h="1231000">
                  <a:moveTo>
                    <a:pt x="0" y="153875"/>
                  </a:moveTo>
                  <a:lnTo>
                    <a:pt x="2609846" y="153875"/>
                  </a:lnTo>
                  <a:lnTo>
                    <a:pt x="2609846" y="0"/>
                  </a:lnTo>
                  <a:lnTo>
                    <a:pt x="3225346" y="615500"/>
                  </a:lnTo>
                  <a:lnTo>
                    <a:pt x="2609846" y="1231000"/>
                  </a:lnTo>
                  <a:lnTo>
                    <a:pt x="2609846" y="1077125"/>
                  </a:lnTo>
                  <a:lnTo>
                    <a:pt x="0" y="1077125"/>
                  </a:lnTo>
                  <a:lnTo>
                    <a:pt x="0" y="153875"/>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6575" rIns="474325" bIns="166575" numCol="1" spcCol="1270" anchor="ctr" anchorCtr="0">
              <a:noAutofit/>
            </a:bodyPr>
            <a:lstStyle/>
            <a:p>
              <a:pPr marL="228600" lvl="1" defTabSz="889000">
                <a:lnSpc>
                  <a:spcPct val="90000"/>
                </a:lnSpc>
                <a:spcBef>
                  <a:spcPct val="0"/>
                </a:spcBef>
                <a:spcAft>
                  <a:spcPct val="15000"/>
                </a:spcAft>
              </a:pPr>
              <a:r>
                <a:rPr lang="en-US" sz="2000" kern="1200" dirty="0" err="1">
                  <a:latin typeface="+mj-lt"/>
                </a:rPr>
                <a:t>Irritatci</a:t>
              </a:r>
              <a:r>
                <a:rPr lang="es-AR" sz="2000" noProof="0" dirty="0" err="1">
                  <a:latin typeface="+mj-lt"/>
                </a:rPr>
                <a:t>ó</a:t>
              </a:r>
              <a:r>
                <a:rPr lang="en-US" sz="2000" kern="1200" dirty="0">
                  <a:latin typeface="+mj-lt"/>
                </a:rPr>
                <a:t>n de la </a:t>
              </a:r>
              <a:r>
                <a:rPr lang="en-US" sz="2000" kern="1200" dirty="0" err="1">
                  <a:latin typeface="+mj-lt"/>
                </a:rPr>
                <a:t>piel</a:t>
              </a:r>
              <a:r>
                <a:rPr lang="en-US" sz="2000" kern="1200" dirty="0">
                  <a:latin typeface="+mj-lt"/>
                </a:rPr>
                <a:t>, </a:t>
              </a:r>
              <a:r>
                <a:rPr lang="en-US" sz="2000" kern="1200" dirty="0" err="1">
                  <a:latin typeface="+mj-lt"/>
                </a:rPr>
                <a:t>salpullido</a:t>
              </a:r>
              <a:r>
                <a:rPr lang="en-US" sz="2000" kern="1200" dirty="0">
                  <a:latin typeface="+mj-lt"/>
                </a:rPr>
                <a:t> o </a:t>
              </a:r>
              <a:r>
                <a:rPr lang="en-US" sz="2000" kern="1200" dirty="0" err="1">
                  <a:latin typeface="+mj-lt"/>
                </a:rPr>
                <a:t>ampollas</a:t>
              </a:r>
              <a:endParaRPr lang="en-US" sz="2000" kern="1200" dirty="0">
                <a:latin typeface="+mj-lt"/>
              </a:endParaRPr>
            </a:p>
          </p:txBody>
        </p:sp>
        <p:sp>
          <p:nvSpPr>
            <p:cNvPr id="6" name="Freeform: Shape 5">
              <a:extLst>
                <a:ext uri="{FF2B5EF4-FFF2-40B4-BE49-F238E27FC236}">
                  <a16:creationId xmlns:a16="http://schemas.microsoft.com/office/drawing/2014/main" id="{456BE3BB-623F-4088-95F7-7250FE8651C1}"/>
                </a:ext>
              </a:extLst>
            </p:cNvPr>
            <p:cNvSpPr/>
            <p:nvPr/>
          </p:nvSpPr>
          <p:spPr>
            <a:xfrm>
              <a:off x="680513" y="1646678"/>
              <a:ext cx="2789815" cy="752568"/>
            </a:xfrm>
            <a:custGeom>
              <a:avLst/>
              <a:gdLst>
                <a:gd name="connsiteX0" fmla="*/ 0 w 3165643"/>
                <a:gd name="connsiteY0" fmla="*/ 205171 h 1231000"/>
                <a:gd name="connsiteX1" fmla="*/ 205171 w 3165643"/>
                <a:gd name="connsiteY1" fmla="*/ 0 h 1231000"/>
                <a:gd name="connsiteX2" fmla="*/ 2960472 w 3165643"/>
                <a:gd name="connsiteY2" fmla="*/ 0 h 1231000"/>
                <a:gd name="connsiteX3" fmla="*/ 3165643 w 3165643"/>
                <a:gd name="connsiteY3" fmla="*/ 205171 h 1231000"/>
                <a:gd name="connsiteX4" fmla="*/ 3165643 w 3165643"/>
                <a:gd name="connsiteY4" fmla="*/ 1025829 h 1231000"/>
                <a:gd name="connsiteX5" fmla="*/ 2960472 w 3165643"/>
                <a:gd name="connsiteY5" fmla="*/ 1231000 h 1231000"/>
                <a:gd name="connsiteX6" fmla="*/ 205171 w 3165643"/>
                <a:gd name="connsiteY6" fmla="*/ 1231000 h 1231000"/>
                <a:gd name="connsiteX7" fmla="*/ 0 w 3165643"/>
                <a:gd name="connsiteY7" fmla="*/ 1025829 h 1231000"/>
                <a:gd name="connsiteX8" fmla="*/ 0 w 316564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5643" h="1231000">
                  <a:moveTo>
                    <a:pt x="0" y="205171"/>
                  </a:moveTo>
                  <a:cubicBezTo>
                    <a:pt x="0" y="91858"/>
                    <a:pt x="91858" y="0"/>
                    <a:pt x="205171" y="0"/>
                  </a:cubicBezTo>
                  <a:lnTo>
                    <a:pt x="2960472" y="0"/>
                  </a:lnTo>
                  <a:cubicBezTo>
                    <a:pt x="3073785" y="0"/>
                    <a:pt x="3165643" y="91858"/>
                    <a:pt x="3165643" y="205171"/>
                  </a:cubicBezTo>
                  <a:lnTo>
                    <a:pt x="3165643" y="1025829"/>
                  </a:lnTo>
                  <a:cubicBezTo>
                    <a:pt x="3165643" y="1139142"/>
                    <a:pt x="3073785" y="1231000"/>
                    <a:pt x="296047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750888" defTabSz="573088">
                <a:spcBef>
                  <a:spcPct val="0"/>
                </a:spcBef>
              </a:pPr>
              <a:r>
                <a:rPr lang="en-US" sz="2400" b="1" kern="1200" dirty="0" err="1">
                  <a:latin typeface="+mj-lt"/>
                </a:rPr>
                <a:t>Erupci</a:t>
              </a:r>
              <a:r>
                <a:rPr lang="es-AR" sz="2400" b="1" noProof="0" dirty="0" err="1">
                  <a:latin typeface="+mj-lt"/>
                </a:rPr>
                <a:t>ó</a:t>
              </a:r>
              <a:r>
                <a:rPr lang="en-US" sz="2400" b="1" kern="1200" dirty="0">
                  <a:latin typeface="+mj-lt"/>
                </a:rPr>
                <a:t>n por </a:t>
              </a:r>
              <a:r>
                <a:rPr lang="en-US" sz="2400" b="1" kern="1200" dirty="0" err="1">
                  <a:latin typeface="+mj-lt"/>
                </a:rPr>
                <a:t>Calor</a:t>
              </a:r>
              <a:endParaRPr lang="en-US" sz="2400" b="1" kern="1200" dirty="0">
                <a:latin typeface="+mj-lt"/>
              </a:endParaRPr>
            </a:p>
          </p:txBody>
        </p:sp>
        <p:sp>
          <p:nvSpPr>
            <p:cNvPr id="7" name="Freeform: Shape 6">
              <a:extLst>
                <a:ext uri="{FF2B5EF4-FFF2-40B4-BE49-F238E27FC236}">
                  <a16:creationId xmlns:a16="http://schemas.microsoft.com/office/drawing/2014/main" id="{723EEF70-9F65-47E6-B4A4-A8DB06EEE128}"/>
                </a:ext>
              </a:extLst>
            </p:cNvPr>
            <p:cNvSpPr/>
            <p:nvPr/>
          </p:nvSpPr>
          <p:spPr>
            <a:xfrm>
              <a:off x="3791865" y="2753311"/>
              <a:ext cx="3811528" cy="954253"/>
            </a:xfrm>
            <a:custGeom>
              <a:avLst/>
              <a:gdLst>
                <a:gd name="connsiteX0" fmla="*/ 0 w 3257205"/>
                <a:gd name="connsiteY0" fmla="*/ 160826 h 1286604"/>
                <a:gd name="connsiteX1" fmla="*/ 2613903 w 3257205"/>
                <a:gd name="connsiteY1" fmla="*/ 160826 h 1286604"/>
                <a:gd name="connsiteX2" fmla="*/ 2613903 w 3257205"/>
                <a:gd name="connsiteY2" fmla="*/ 0 h 1286604"/>
                <a:gd name="connsiteX3" fmla="*/ 3257205 w 3257205"/>
                <a:gd name="connsiteY3" fmla="*/ 643302 h 1286604"/>
                <a:gd name="connsiteX4" fmla="*/ 2613903 w 3257205"/>
                <a:gd name="connsiteY4" fmla="*/ 1286604 h 1286604"/>
                <a:gd name="connsiteX5" fmla="*/ 2613903 w 3257205"/>
                <a:gd name="connsiteY5" fmla="*/ 1125779 h 1286604"/>
                <a:gd name="connsiteX6" fmla="*/ 0 w 3257205"/>
                <a:gd name="connsiteY6" fmla="*/ 1125779 h 1286604"/>
                <a:gd name="connsiteX7" fmla="*/ 0 w 3257205"/>
                <a:gd name="connsiteY7" fmla="*/ 160826 h 1286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57205" h="1286604">
                  <a:moveTo>
                    <a:pt x="0" y="160826"/>
                  </a:moveTo>
                  <a:lnTo>
                    <a:pt x="2613903" y="160826"/>
                  </a:lnTo>
                  <a:lnTo>
                    <a:pt x="2613903" y="0"/>
                  </a:lnTo>
                  <a:lnTo>
                    <a:pt x="3257205" y="643302"/>
                  </a:lnTo>
                  <a:lnTo>
                    <a:pt x="2613903" y="1286604"/>
                  </a:lnTo>
                  <a:lnTo>
                    <a:pt x="2613903" y="1125779"/>
                  </a:lnTo>
                  <a:lnTo>
                    <a:pt x="0" y="1125779"/>
                  </a:lnTo>
                  <a:lnTo>
                    <a:pt x="0" y="160826"/>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73526" rIns="495176" bIns="173525" numCol="1" spcCol="1270" anchor="ctr" anchorCtr="0">
              <a:noAutofit/>
            </a:bodyPr>
            <a:lstStyle/>
            <a:p>
              <a:pPr marL="231775" lvl="1" defTabSz="889000">
                <a:lnSpc>
                  <a:spcPct val="90000"/>
                </a:lnSpc>
                <a:spcBef>
                  <a:spcPct val="0"/>
                </a:spcBef>
                <a:spcAft>
                  <a:spcPct val="15000"/>
                </a:spcAft>
              </a:pPr>
              <a:r>
                <a:rPr lang="en-US" sz="2000" kern="1200" dirty="0">
                  <a:latin typeface="+mj-lt"/>
                </a:rPr>
                <a:t>Se</a:t>
              </a:r>
              <a:r>
                <a:rPr lang="es-AR" sz="2000" noProof="0" dirty="0">
                  <a:latin typeface="+mj-lt"/>
                </a:rPr>
                <a:t>ñ</a:t>
              </a:r>
              <a:r>
                <a:rPr lang="en-US" sz="2000" kern="1200" dirty="0">
                  <a:latin typeface="+mj-lt"/>
                </a:rPr>
                <a:t>al de </a:t>
              </a:r>
              <a:r>
                <a:rPr lang="en-US" sz="2000" kern="1200" dirty="0" err="1">
                  <a:latin typeface="+mj-lt"/>
                </a:rPr>
                <a:t>advertencia</a:t>
              </a:r>
              <a:r>
                <a:rPr lang="en-US" sz="2000" kern="1200" dirty="0">
                  <a:latin typeface="+mj-lt"/>
                </a:rPr>
                <a:t> </a:t>
              </a:r>
              <a:r>
                <a:rPr lang="en-US" sz="2000" kern="1200" dirty="0" err="1">
                  <a:latin typeface="+mj-lt"/>
                </a:rPr>
                <a:t>temprana</a:t>
              </a:r>
              <a:r>
                <a:rPr lang="en-US" sz="2000" kern="1200" dirty="0">
                  <a:latin typeface="+mj-lt"/>
                </a:rPr>
                <a:t> de </a:t>
              </a:r>
              <a:r>
                <a:rPr lang="en-US" sz="2000" kern="1200" dirty="0" err="1">
                  <a:latin typeface="+mj-lt"/>
                </a:rPr>
                <a:t>enfermedad</a:t>
              </a:r>
              <a:r>
                <a:rPr lang="en-US" sz="2000" kern="1200" dirty="0">
                  <a:latin typeface="+mj-lt"/>
                </a:rPr>
                <a:t> por </a:t>
              </a:r>
              <a:r>
                <a:rPr lang="en-US" sz="2000" kern="1200" dirty="0" err="1">
                  <a:latin typeface="+mj-lt"/>
                </a:rPr>
                <a:t>calor</a:t>
              </a:r>
              <a:endParaRPr lang="en-US" sz="2000" kern="1200" dirty="0">
                <a:latin typeface="+mj-lt"/>
              </a:endParaRPr>
            </a:p>
          </p:txBody>
        </p:sp>
        <p:sp>
          <p:nvSpPr>
            <p:cNvPr id="14" name="Freeform: Shape 13">
              <a:extLst>
                <a:ext uri="{FF2B5EF4-FFF2-40B4-BE49-F238E27FC236}">
                  <a16:creationId xmlns:a16="http://schemas.microsoft.com/office/drawing/2014/main" id="{062DD6A5-4E97-4982-A591-D87C63E34F03}"/>
                </a:ext>
              </a:extLst>
            </p:cNvPr>
            <p:cNvSpPr/>
            <p:nvPr/>
          </p:nvSpPr>
          <p:spPr>
            <a:xfrm>
              <a:off x="715715" y="2854154"/>
              <a:ext cx="2759005" cy="752569"/>
            </a:xfrm>
            <a:custGeom>
              <a:avLst/>
              <a:gdLst>
                <a:gd name="connsiteX0" fmla="*/ 0 w 3130683"/>
                <a:gd name="connsiteY0" fmla="*/ 205171 h 1231000"/>
                <a:gd name="connsiteX1" fmla="*/ 205171 w 3130683"/>
                <a:gd name="connsiteY1" fmla="*/ 0 h 1231000"/>
                <a:gd name="connsiteX2" fmla="*/ 2925512 w 3130683"/>
                <a:gd name="connsiteY2" fmla="*/ 0 h 1231000"/>
                <a:gd name="connsiteX3" fmla="*/ 3130683 w 3130683"/>
                <a:gd name="connsiteY3" fmla="*/ 205171 h 1231000"/>
                <a:gd name="connsiteX4" fmla="*/ 3130683 w 3130683"/>
                <a:gd name="connsiteY4" fmla="*/ 1025829 h 1231000"/>
                <a:gd name="connsiteX5" fmla="*/ 2925512 w 3130683"/>
                <a:gd name="connsiteY5" fmla="*/ 1231000 h 1231000"/>
                <a:gd name="connsiteX6" fmla="*/ 205171 w 3130683"/>
                <a:gd name="connsiteY6" fmla="*/ 1231000 h 1231000"/>
                <a:gd name="connsiteX7" fmla="*/ 0 w 3130683"/>
                <a:gd name="connsiteY7" fmla="*/ 1025829 h 1231000"/>
                <a:gd name="connsiteX8" fmla="*/ 0 w 3130683"/>
                <a:gd name="connsiteY8" fmla="*/ 205171 h 123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30683" h="1231000">
                  <a:moveTo>
                    <a:pt x="0" y="205171"/>
                  </a:moveTo>
                  <a:cubicBezTo>
                    <a:pt x="0" y="91858"/>
                    <a:pt x="91858" y="0"/>
                    <a:pt x="205171" y="0"/>
                  </a:cubicBezTo>
                  <a:lnTo>
                    <a:pt x="2925512" y="0"/>
                  </a:lnTo>
                  <a:cubicBezTo>
                    <a:pt x="3038825" y="0"/>
                    <a:pt x="3130683" y="91858"/>
                    <a:pt x="3130683" y="205171"/>
                  </a:cubicBezTo>
                  <a:lnTo>
                    <a:pt x="3130683" y="1025829"/>
                  </a:lnTo>
                  <a:cubicBezTo>
                    <a:pt x="3130683" y="1139142"/>
                    <a:pt x="3038825" y="1231000"/>
                    <a:pt x="2925512" y="1231000"/>
                  </a:cubicBezTo>
                  <a:lnTo>
                    <a:pt x="205171" y="1231000"/>
                  </a:lnTo>
                  <a:cubicBezTo>
                    <a:pt x="91858" y="1231000"/>
                    <a:pt x="0" y="1139142"/>
                    <a:pt x="0" y="1025829"/>
                  </a:cubicBezTo>
                  <a:lnTo>
                    <a:pt x="0" y="205171"/>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1532" tIns="105812" rIns="151532" bIns="105812" numCol="1" spcCol="1270" anchor="ctr" anchorCtr="0">
              <a:noAutofit/>
            </a:bodyPr>
            <a:lstStyle/>
            <a:p>
              <a:pPr marL="679450" lvl="0" indent="-9525" algn="l" defTabSz="1066800">
                <a:spcBef>
                  <a:spcPct val="0"/>
                </a:spcBef>
                <a:buNone/>
                <a:tabLst>
                  <a:tab pos="742950" algn="l"/>
                </a:tabLst>
              </a:pPr>
              <a:r>
                <a:rPr lang="en-US" sz="2400" b="1" kern="1200" dirty="0" err="1">
                  <a:latin typeface="+mj-lt"/>
                </a:rPr>
                <a:t>Calambres</a:t>
              </a:r>
              <a:r>
                <a:rPr lang="en-US" sz="2400" b="1" kern="1200" dirty="0">
                  <a:latin typeface="+mj-lt"/>
                </a:rPr>
                <a:t> por </a:t>
              </a:r>
              <a:r>
                <a:rPr lang="en-US" sz="2400" b="1" kern="1200" dirty="0" err="1">
                  <a:latin typeface="+mj-lt"/>
                </a:rPr>
                <a:t>Calor</a:t>
              </a:r>
              <a:endParaRPr lang="en-US" sz="2400" b="1" kern="1200" dirty="0">
                <a:latin typeface="+mj-lt"/>
              </a:endParaRPr>
            </a:p>
          </p:txBody>
        </p:sp>
      </p:grpSp>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679704" y="138006"/>
            <a:ext cx="10515600" cy="1009651"/>
          </a:xfrm>
          <a:ln>
            <a:noFill/>
          </a:ln>
        </p:spPr>
        <p:txBody>
          <a:bodyPr>
            <a:normAutofit fontScale="90000"/>
          </a:bodyPr>
          <a:lstStyle/>
          <a:p>
            <a:r>
              <a:rPr lang="es-AR" b="1" dirty="0"/>
              <a:t>Enfermedades Relacionadas con el Calor</a:t>
            </a:r>
            <a:endParaRPr lang="en-US" b="1" dirty="0"/>
          </a:p>
        </p:txBody>
      </p:sp>
      <p:pic>
        <p:nvPicPr>
          <p:cNvPr id="10" name="Graphic 9" descr="Magnifying glass">
            <a:extLst>
              <a:ext uri="{FF2B5EF4-FFF2-40B4-BE49-F238E27FC236}">
                <a16:creationId xmlns:a16="http://schemas.microsoft.com/office/drawing/2014/main" id="{2AA182BA-9945-44D9-9AB0-9641239F5F0F}"/>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77987" y="1368658"/>
            <a:ext cx="673777" cy="673777"/>
          </a:xfrm>
          <a:prstGeom prst="rect">
            <a:avLst/>
          </a:prstGeom>
        </p:spPr>
      </p:pic>
      <p:pic>
        <p:nvPicPr>
          <p:cNvPr id="15" name="Graphic 14" descr="Magnifying glass">
            <a:extLst>
              <a:ext uri="{FF2B5EF4-FFF2-40B4-BE49-F238E27FC236}">
                <a16:creationId xmlns:a16="http://schemas.microsoft.com/office/drawing/2014/main" id="{F1803AE7-3563-493E-AFFE-B6C28C6B9800}"/>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717607" y="2588526"/>
            <a:ext cx="673777" cy="673777"/>
          </a:xfrm>
          <a:prstGeom prst="rect">
            <a:avLst/>
          </a:prstGeom>
        </p:spPr>
      </p:pic>
      <p:grpSp>
        <p:nvGrpSpPr>
          <p:cNvPr id="16" name="Group 15">
            <a:extLst>
              <a:ext uri="{FF2B5EF4-FFF2-40B4-BE49-F238E27FC236}">
                <a16:creationId xmlns:a16="http://schemas.microsoft.com/office/drawing/2014/main" id="{627FD543-A5B4-4004-99EE-D6152849E069}"/>
              </a:ext>
            </a:extLst>
          </p:cNvPr>
          <p:cNvGrpSpPr/>
          <p:nvPr/>
        </p:nvGrpSpPr>
        <p:grpSpPr>
          <a:xfrm>
            <a:off x="681041" y="3653406"/>
            <a:ext cx="7294558" cy="2167756"/>
            <a:chOff x="681041" y="4161406"/>
            <a:chExt cx="6891141" cy="2167756"/>
          </a:xfrm>
        </p:grpSpPr>
        <p:sp>
          <p:nvSpPr>
            <p:cNvPr id="17" name="Freeform: Shape 16">
              <a:extLst>
                <a:ext uri="{FF2B5EF4-FFF2-40B4-BE49-F238E27FC236}">
                  <a16:creationId xmlns:a16="http://schemas.microsoft.com/office/drawing/2014/main" id="{50C67BA4-4EB9-44A5-9BE3-16C0E1286ABD}"/>
                </a:ext>
              </a:extLst>
            </p:cNvPr>
            <p:cNvSpPr/>
            <p:nvPr/>
          </p:nvSpPr>
          <p:spPr>
            <a:xfrm>
              <a:off x="3791865" y="4161406"/>
              <a:ext cx="3780317" cy="954254"/>
            </a:xfrm>
            <a:custGeom>
              <a:avLst/>
              <a:gdLst>
                <a:gd name="connsiteX0" fmla="*/ 0 w 3225021"/>
                <a:gd name="connsiteY0" fmla="*/ 156617 h 1252936"/>
                <a:gd name="connsiteX1" fmla="*/ 2598553 w 3225021"/>
                <a:gd name="connsiteY1" fmla="*/ 156617 h 1252936"/>
                <a:gd name="connsiteX2" fmla="*/ 2598553 w 3225021"/>
                <a:gd name="connsiteY2" fmla="*/ 0 h 1252936"/>
                <a:gd name="connsiteX3" fmla="*/ 3225021 w 3225021"/>
                <a:gd name="connsiteY3" fmla="*/ 626468 h 1252936"/>
                <a:gd name="connsiteX4" fmla="*/ 2598553 w 3225021"/>
                <a:gd name="connsiteY4" fmla="*/ 1252936 h 1252936"/>
                <a:gd name="connsiteX5" fmla="*/ 2598553 w 3225021"/>
                <a:gd name="connsiteY5" fmla="*/ 1096319 h 1252936"/>
                <a:gd name="connsiteX6" fmla="*/ 0 w 3225021"/>
                <a:gd name="connsiteY6" fmla="*/ 1096319 h 1252936"/>
                <a:gd name="connsiteX7" fmla="*/ 0 w 3225021"/>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25021" h="1252936">
                  <a:moveTo>
                    <a:pt x="0" y="156617"/>
                  </a:moveTo>
                  <a:lnTo>
                    <a:pt x="2598553" y="156617"/>
                  </a:lnTo>
                  <a:lnTo>
                    <a:pt x="2598553" y="0"/>
                  </a:lnTo>
                  <a:lnTo>
                    <a:pt x="3225021" y="626468"/>
                  </a:lnTo>
                  <a:lnTo>
                    <a:pt x="2598553" y="1252936"/>
                  </a:lnTo>
                  <a:lnTo>
                    <a:pt x="2598553"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28600" lvl="1" defTabSz="889000">
                <a:lnSpc>
                  <a:spcPct val="90000"/>
                </a:lnSpc>
                <a:spcBef>
                  <a:spcPct val="0"/>
                </a:spcBef>
                <a:spcAft>
                  <a:spcPct val="15000"/>
                </a:spcAft>
              </a:pPr>
              <a:r>
                <a:rPr lang="en-US" sz="2000" kern="1200" dirty="0" err="1">
                  <a:latin typeface="+mj-lt"/>
                </a:rPr>
                <a:t>Sudoraci</a:t>
              </a:r>
              <a:r>
                <a:rPr lang="es-AR" sz="2000" noProof="0" dirty="0" err="1">
                  <a:latin typeface="+mj-lt"/>
                </a:rPr>
                <a:t>ó</a:t>
              </a:r>
              <a:r>
                <a:rPr lang="en-US" sz="2000" kern="1200" dirty="0">
                  <a:latin typeface="+mj-lt"/>
                </a:rPr>
                <a:t>n </a:t>
              </a:r>
              <a:r>
                <a:rPr lang="en-US" sz="2000" kern="1200" dirty="0" err="1">
                  <a:latin typeface="+mj-lt"/>
                </a:rPr>
                <a:t>intensa</a:t>
              </a:r>
              <a:r>
                <a:rPr lang="en-US" sz="2000" kern="1200" dirty="0">
                  <a:latin typeface="+mj-lt"/>
                </a:rPr>
                <a:t>, </a:t>
              </a:r>
              <a:r>
                <a:rPr lang="en-US" sz="2000" kern="1200" dirty="0" err="1">
                  <a:latin typeface="+mj-lt"/>
                </a:rPr>
                <a:t>debilidad</a:t>
              </a:r>
              <a:r>
                <a:rPr lang="en-US" sz="2000" kern="1200" dirty="0">
                  <a:latin typeface="+mj-lt"/>
                </a:rPr>
                <a:t> extrema, </a:t>
              </a:r>
              <a:r>
                <a:rPr lang="en-US" sz="2000" kern="1200" dirty="0" err="1">
                  <a:latin typeface="+mj-lt"/>
                </a:rPr>
                <a:t>respiracion</a:t>
              </a:r>
              <a:r>
                <a:rPr lang="en-US" sz="2000" kern="1200" dirty="0">
                  <a:latin typeface="+mj-lt"/>
                </a:rPr>
                <a:t> </a:t>
              </a:r>
              <a:r>
                <a:rPr lang="en-US" sz="2000" kern="1200" dirty="0" err="1">
                  <a:latin typeface="+mj-lt"/>
                </a:rPr>
                <a:t>rapida</a:t>
              </a:r>
              <a:endParaRPr lang="en-US" sz="2000" kern="1200" dirty="0">
                <a:latin typeface="+mj-lt"/>
              </a:endParaRPr>
            </a:p>
          </p:txBody>
        </p:sp>
        <p:sp>
          <p:nvSpPr>
            <p:cNvPr id="18" name="Freeform: Shape 17">
              <a:extLst>
                <a:ext uri="{FF2B5EF4-FFF2-40B4-BE49-F238E27FC236}">
                  <a16:creationId xmlns:a16="http://schemas.microsoft.com/office/drawing/2014/main" id="{766892D6-A926-479C-B073-7C742E122647}"/>
                </a:ext>
              </a:extLst>
            </p:cNvPr>
            <p:cNvSpPr/>
            <p:nvPr/>
          </p:nvSpPr>
          <p:spPr>
            <a:xfrm>
              <a:off x="682259" y="4267977"/>
              <a:ext cx="2748113" cy="847683"/>
            </a:xfrm>
            <a:custGeom>
              <a:avLst/>
              <a:gdLst>
                <a:gd name="connsiteX0" fmla="*/ 0 w 3162477"/>
                <a:gd name="connsiteY0" fmla="*/ 210337 h 1261995"/>
                <a:gd name="connsiteX1" fmla="*/ 210337 w 3162477"/>
                <a:gd name="connsiteY1" fmla="*/ 0 h 1261995"/>
                <a:gd name="connsiteX2" fmla="*/ 2952140 w 3162477"/>
                <a:gd name="connsiteY2" fmla="*/ 0 h 1261995"/>
                <a:gd name="connsiteX3" fmla="*/ 3162477 w 3162477"/>
                <a:gd name="connsiteY3" fmla="*/ 210337 h 1261995"/>
                <a:gd name="connsiteX4" fmla="*/ 3162477 w 3162477"/>
                <a:gd name="connsiteY4" fmla="*/ 1051658 h 1261995"/>
                <a:gd name="connsiteX5" fmla="*/ 2952140 w 3162477"/>
                <a:gd name="connsiteY5" fmla="*/ 1261995 h 1261995"/>
                <a:gd name="connsiteX6" fmla="*/ 210337 w 3162477"/>
                <a:gd name="connsiteY6" fmla="*/ 1261995 h 1261995"/>
                <a:gd name="connsiteX7" fmla="*/ 0 w 3162477"/>
                <a:gd name="connsiteY7" fmla="*/ 1051658 h 1261995"/>
                <a:gd name="connsiteX8" fmla="*/ 0 w 3162477"/>
                <a:gd name="connsiteY8" fmla="*/ 210337 h 126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62477" h="1261995">
                  <a:moveTo>
                    <a:pt x="0" y="210337"/>
                  </a:moveTo>
                  <a:cubicBezTo>
                    <a:pt x="0" y="94171"/>
                    <a:pt x="94171" y="0"/>
                    <a:pt x="210337" y="0"/>
                  </a:cubicBezTo>
                  <a:lnTo>
                    <a:pt x="2952140" y="0"/>
                  </a:lnTo>
                  <a:cubicBezTo>
                    <a:pt x="3068306" y="0"/>
                    <a:pt x="3162477" y="94171"/>
                    <a:pt x="3162477" y="210337"/>
                  </a:cubicBezTo>
                  <a:lnTo>
                    <a:pt x="3162477" y="1051658"/>
                  </a:lnTo>
                  <a:cubicBezTo>
                    <a:pt x="3162477" y="1167824"/>
                    <a:pt x="3068306" y="1261995"/>
                    <a:pt x="2952140" y="1261995"/>
                  </a:cubicBezTo>
                  <a:lnTo>
                    <a:pt x="210337" y="1261995"/>
                  </a:lnTo>
                  <a:cubicBezTo>
                    <a:pt x="94171" y="1261995"/>
                    <a:pt x="0" y="1167824"/>
                    <a:pt x="0" y="1051658"/>
                  </a:cubicBezTo>
                  <a:lnTo>
                    <a:pt x="0" y="21033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3046" tIns="107326" rIns="153046" bIns="107326" numCol="1" spcCol="1270" anchor="ctr" anchorCtr="0">
              <a:noAutofit/>
            </a:bodyPr>
            <a:lstStyle/>
            <a:p>
              <a:pPr marL="742950" lvl="0" indent="0" algn="l" defTabSz="573088">
                <a:spcBef>
                  <a:spcPct val="0"/>
                </a:spcBef>
                <a:buNone/>
              </a:pPr>
              <a:r>
                <a:rPr lang="en-US" sz="2400" b="1" kern="1200" dirty="0" err="1">
                  <a:latin typeface="+mj-lt"/>
                </a:rPr>
                <a:t>Agotamiento</a:t>
              </a:r>
              <a:r>
                <a:rPr lang="en-US" sz="2400" b="1" kern="1200" dirty="0">
                  <a:latin typeface="+mj-lt"/>
                </a:rPr>
                <a:t> por </a:t>
              </a:r>
              <a:r>
                <a:rPr lang="en-US" sz="2400" b="1" kern="1200" dirty="0" err="1">
                  <a:latin typeface="+mj-lt"/>
                </a:rPr>
                <a:t>Calor</a:t>
              </a:r>
              <a:endParaRPr lang="en-US" sz="2400" b="1" kern="1200" dirty="0">
                <a:latin typeface="+mj-lt"/>
              </a:endParaRPr>
            </a:p>
          </p:txBody>
        </p:sp>
        <p:sp>
          <p:nvSpPr>
            <p:cNvPr id="19" name="Freeform: Shape 18">
              <a:extLst>
                <a:ext uri="{FF2B5EF4-FFF2-40B4-BE49-F238E27FC236}">
                  <a16:creationId xmlns:a16="http://schemas.microsoft.com/office/drawing/2014/main" id="{4449A9B4-8482-43FE-9633-75BCC80FA8CA}"/>
                </a:ext>
              </a:extLst>
            </p:cNvPr>
            <p:cNvSpPr/>
            <p:nvPr/>
          </p:nvSpPr>
          <p:spPr>
            <a:xfrm>
              <a:off x="3813525" y="5374907"/>
              <a:ext cx="3736998" cy="954255"/>
            </a:xfrm>
            <a:custGeom>
              <a:avLst/>
              <a:gdLst>
                <a:gd name="connsiteX0" fmla="*/ 0 w 3180073"/>
                <a:gd name="connsiteY0" fmla="*/ 156617 h 1252936"/>
                <a:gd name="connsiteX1" fmla="*/ 2553605 w 3180073"/>
                <a:gd name="connsiteY1" fmla="*/ 156617 h 1252936"/>
                <a:gd name="connsiteX2" fmla="*/ 2553605 w 3180073"/>
                <a:gd name="connsiteY2" fmla="*/ 0 h 1252936"/>
                <a:gd name="connsiteX3" fmla="*/ 3180073 w 3180073"/>
                <a:gd name="connsiteY3" fmla="*/ 626468 h 1252936"/>
                <a:gd name="connsiteX4" fmla="*/ 2553605 w 3180073"/>
                <a:gd name="connsiteY4" fmla="*/ 1252936 h 1252936"/>
                <a:gd name="connsiteX5" fmla="*/ 2553605 w 3180073"/>
                <a:gd name="connsiteY5" fmla="*/ 1096319 h 1252936"/>
                <a:gd name="connsiteX6" fmla="*/ 0 w 3180073"/>
                <a:gd name="connsiteY6" fmla="*/ 1096319 h 1252936"/>
                <a:gd name="connsiteX7" fmla="*/ 0 w 3180073"/>
                <a:gd name="connsiteY7" fmla="*/ 15661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0073" h="1252936">
                  <a:moveTo>
                    <a:pt x="0" y="156617"/>
                  </a:moveTo>
                  <a:lnTo>
                    <a:pt x="2553605" y="156617"/>
                  </a:lnTo>
                  <a:lnTo>
                    <a:pt x="2553605" y="0"/>
                  </a:lnTo>
                  <a:lnTo>
                    <a:pt x="3180073" y="626468"/>
                  </a:lnTo>
                  <a:lnTo>
                    <a:pt x="2553605" y="1252936"/>
                  </a:lnTo>
                  <a:lnTo>
                    <a:pt x="2553605" y="1096319"/>
                  </a:lnTo>
                  <a:lnTo>
                    <a:pt x="0" y="1096319"/>
                  </a:lnTo>
                  <a:lnTo>
                    <a:pt x="0" y="156617"/>
                  </a:lnTo>
                  <a:close/>
                </a:path>
              </a:pathLst>
            </a:custGeom>
            <a:noFill/>
            <a:ln w="28575">
              <a:solidFill>
                <a:schemeClr val="tx1">
                  <a:alpha val="90000"/>
                </a:schemeClr>
              </a:solidFill>
            </a:ln>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2700" tIns="169317" rIns="482551" bIns="169317" numCol="1" spcCol="1270" anchor="ctr" anchorCtr="0">
              <a:noAutofit/>
            </a:bodyPr>
            <a:lstStyle/>
            <a:p>
              <a:pPr marL="231775" lvl="1" indent="0" algn="l" defTabSz="889000">
                <a:lnSpc>
                  <a:spcPct val="90000"/>
                </a:lnSpc>
                <a:spcBef>
                  <a:spcPct val="0"/>
                </a:spcBef>
                <a:spcAft>
                  <a:spcPct val="15000"/>
                </a:spcAft>
                <a:buFontTx/>
                <a:buNone/>
              </a:pPr>
              <a:r>
                <a:rPr lang="en-US" sz="2000" kern="1200" dirty="0" err="1">
                  <a:latin typeface="+mj-lt"/>
                </a:rPr>
                <a:t>Sobrecalentamiento</a:t>
              </a:r>
              <a:r>
                <a:rPr lang="en-US" sz="2000" kern="1200" dirty="0">
                  <a:latin typeface="+mj-lt"/>
                </a:rPr>
                <a:t> grave y </a:t>
              </a:r>
              <a:r>
                <a:rPr lang="en-US" sz="2000" kern="1200" dirty="0" err="1">
                  <a:latin typeface="+mj-lt"/>
                </a:rPr>
                <a:t>puede</a:t>
              </a:r>
              <a:r>
                <a:rPr lang="en-US" sz="2000" kern="1200" dirty="0">
                  <a:latin typeface="+mj-lt"/>
                </a:rPr>
                <a:t> </a:t>
              </a:r>
              <a:r>
                <a:rPr lang="en-US" sz="2000" kern="1200" dirty="0" err="1">
                  <a:latin typeface="+mj-lt"/>
                </a:rPr>
                <a:t>provocar</a:t>
              </a:r>
              <a:r>
                <a:rPr lang="en-US" sz="2000" kern="1200" dirty="0">
                  <a:latin typeface="+mj-lt"/>
                </a:rPr>
                <a:t> la </a:t>
              </a:r>
              <a:r>
                <a:rPr lang="en-US" sz="2000" kern="1200" dirty="0" err="1">
                  <a:latin typeface="+mj-lt"/>
                </a:rPr>
                <a:t>muerte</a:t>
              </a:r>
              <a:endParaRPr lang="en-US" sz="2000" kern="1200" dirty="0">
                <a:latin typeface="+mj-lt"/>
              </a:endParaRPr>
            </a:p>
          </p:txBody>
        </p:sp>
        <p:sp>
          <p:nvSpPr>
            <p:cNvPr id="20" name="Freeform: Shape 19">
              <a:extLst>
                <a:ext uri="{FF2B5EF4-FFF2-40B4-BE49-F238E27FC236}">
                  <a16:creationId xmlns:a16="http://schemas.microsoft.com/office/drawing/2014/main" id="{056B70FF-B8CA-46E0-9D05-ED34A7CFBDCF}"/>
                </a:ext>
              </a:extLst>
            </p:cNvPr>
            <p:cNvSpPr/>
            <p:nvPr/>
          </p:nvSpPr>
          <p:spPr>
            <a:xfrm>
              <a:off x="681041" y="5475750"/>
              <a:ext cx="2789287" cy="752570"/>
            </a:xfrm>
            <a:custGeom>
              <a:avLst/>
              <a:gdLst>
                <a:gd name="connsiteX0" fmla="*/ 0 w 3209859"/>
                <a:gd name="connsiteY0" fmla="*/ 208827 h 1252936"/>
                <a:gd name="connsiteX1" fmla="*/ 208827 w 3209859"/>
                <a:gd name="connsiteY1" fmla="*/ 0 h 1252936"/>
                <a:gd name="connsiteX2" fmla="*/ 3001032 w 3209859"/>
                <a:gd name="connsiteY2" fmla="*/ 0 h 1252936"/>
                <a:gd name="connsiteX3" fmla="*/ 3209859 w 3209859"/>
                <a:gd name="connsiteY3" fmla="*/ 208827 h 1252936"/>
                <a:gd name="connsiteX4" fmla="*/ 3209859 w 3209859"/>
                <a:gd name="connsiteY4" fmla="*/ 1044109 h 1252936"/>
                <a:gd name="connsiteX5" fmla="*/ 3001032 w 3209859"/>
                <a:gd name="connsiteY5" fmla="*/ 1252936 h 1252936"/>
                <a:gd name="connsiteX6" fmla="*/ 208827 w 3209859"/>
                <a:gd name="connsiteY6" fmla="*/ 1252936 h 1252936"/>
                <a:gd name="connsiteX7" fmla="*/ 0 w 3209859"/>
                <a:gd name="connsiteY7" fmla="*/ 1044109 h 1252936"/>
                <a:gd name="connsiteX8" fmla="*/ 0 w 3209859"/>
                <a:gd name="connsiteY8" fmla="*/ 208827 h 1252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09859" h="1252936">
                  <a:moveTo>
                    <a:pt x="0" y="208827"/>
                  </a:moveTo>
                  <a:cubicBezTo>
                    <a:pt x="0" y="93495"/>
                    <a:pt x="93495" y="0"/>
                    <a:pt x="208827" y="0"/>
                  </a:cubicBezTo>
                  <a:lnTo>
                    <a:pt x="3001032" y="0"/>
                  </a:lnTo>
                  <a:cubicBezTo>
                    <a:pt x="3116364" y="0"/>
                    <a:pt x="3209859" y="93495"/>
                    <a:pt x="3209859" y="208827"/>
                  </a:cubicBezTo>
                  <a:lnTo>
                    <a:pt x="3209859" y="1044109"/>
                  </a:lnTo>
                  <a:cubicBezTo>
                    <a:pt x="3209859" y="1159441"/>
                    <a:pt x="3116364" y="1252936"/>
                    <a:pt x="3001032" y="1252936"/>
                  </a:cubicBezTo>
                  <a:lnTo>
                    <a:pt x="208827" y="1252936"/>
                  </a:lnTo>
                  <a:cubicBezTo>
                    <a:pt x="93495" y="1252936"/>
                    <a:pt x="0" y="1159441"/>
                    <a:pt x="0" y="1044109"/>
                  </a:cubicBezTo>
                  <a:lnTo>
                    <a:pt x="0" y="208827"/>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52603" tIns="106883" rIns="152603" bIns="106883" numCol="1" spcCol="1270" anchor="ctr" anchorCtr="0">
              <a:noAutofit/>
            </a:bodyPr>
            <a:lstStyle/>
            <a:p>
              <a:pPr marL="747713" lvl="0" indent="3175" algn="l" defTabSz="1066800">
                <a:lnSpc>
                  <a:spcPts val="3200"/>
                </a:lnSpc>
                <a:spcBef>
                  <a:spcPct val="0"/>
                </a:spcBef>
                <a:spcAft>
                  <a:spcPts val="1200"/>
                </a:spcAft>
                <a:buNone/>
              </a:pPr>
              <a:r>
                <a:rPr lang="en-US" sz="2400" b="1" kern="1200" dirty="0">
                  <a:latin typeface="+mj-lt"/>
                </a:rPr>
                <a:t>Golpe de </a:t>
              </a:r>
              <a:r>
                <a:rPr lang="en-US" sz="2400" b="1" kern="1200" dirty="0" err="1">
                  <a:latin typeface="+mj-lt"/>
                </a:rPr>
                <a:t>Calor</a:t>
              </a:r>
              <a:endParaRPr lang="en-US" sz="2400" b="1" kern="1200" dirty="0">
                <a:latin typeface="+mj-lt"/>
              </a:endParaRPr>
            </a:p>
          </p:txBody>
        </p:sp>
      </p:grpSp>
      <p:pic>
        <p:nvPicPr>
          <p:cNvPr id="9" name="Graphic 8" descr="Magnifying glass">
            <a:extLst>
              <a:ext uri="{FF2B5EF4-FFF2-40B4-BE49-F238E27FC236}">
                <a16:creationId xmlns:a16="http://schemas.microsoft.com/office/drawing/2014/main" id="{4A282C82-E3D9-444A-866B-B0552CD9BB94}"/>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77987" y="3933883"/>
            <a:ext cx="673777" cy="673777"/>
          </a:xfrm>
          <a:prstGeom prst="rect">
            <a:avLst/>
          </a:prstGeom>
        </p:spPr>
      </p:pic>
      <p:pic>
        <p:nvPicPr>
          <p:cNvPr id="11" name="Graphic 10" descr="Magnifying glass">
            <a:extLst>
              <a:ext uri="{FF2B5EF4-FFF2-40B4-BE49-F238E27FC236}">
                <a16:creationId xmlns:a16="http://schemas.microsoft.com/office/drawing/2014/main" id="{2FE870AF-AFA0-4300-AA43-579AB79C9612}"/>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flipH="1">
            <a:off x="677987" y="5001080"/>
            <a:ext cx="673777" cy="673777"/>
          </a:xfrm>
          <a:prstGeom prst="rect">
            <a:avLst/>
          </a:prstGeom>
        </p:spPr>
      </p:pic>
      <p:pic>
        <p:nvPicPr>
          <p:cNvPr id="8" name="Picture 7" descr="A picture containing outdoor, grass, person, ground&#10;&#10;Description automatically generated">
            <a:extLst>
              <a:ext uri="{FF2B5EF4-FFF2-40B4-BE49-F238E27FC236}">
                <a16:creationId xmlns:a16="http://schemas.microsoft.com/office/drawing/2014/main" id="{81CC5725-C5F4-4271-98C8-47013D75315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8320" y="1362956"/>
            <a:ext cx="3850641" cy="4138202"/>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000079719"/>
      </p:ext>
    </p:extLst>
  </p:cSld>
  <p:clrMapOvr>
    <a:masterClrMapping/>
  </p:clrMapOvr>
  <mc:AlternateContent xmlns:mc="http://schemas.openxmlformats.org/markup-compatibility/2006" xmlns:p14="http://schemas.microsoft.com/office/powerpoint/2010/main">
    <mc:Choice Requires="p14">
      <p:transition spd="slow" p14:dur="2000" advTm="98423"/>
    </mc:Choice>
    <mc:Fallback xmlns="">
      <p:transition spd="slow" advTm="9842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F246128-0349-4BA6-AC54-A51D37C1765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8546123" y="277793"/>
            <a:ext cx="3430347" cy="3670847"/>
          </a:xfrm>
          <a:prstGeom prst="rect">
            <a:avLst/>
          </a:prstGeom>
          <a:ln w="25400">
            <a:solidFill>
              <a:schemeClr val="tx1"/>
            </a:solidFill>
          </a:ln>
          <a:effectLst>
            <a:outerShdw blurRad="50800" dist="127000" dir="2700000" algn="tl" rotWithShape="0">
              <a:prstClr val="black">
                <a:alpha val="40000"/>
              </a:prstClr>
            </a:outerShdw>
          </a:effectLst>
        </p:spPr>
      </p:pic>
      <p:pic>
        <p:nvPicPr>
          <p:cNvPr id="8" name="Picture 7">
            <a:extLst>
              <a:ext uri="{FF2B5EF4-FFF2-40B4-BE49-F238E27FC236}">
                <a16:creationId xmlns:a16="http://schemas.microsoft.com/office/drawing/2014/main" id="{1ABBE39E-6C07-4B60-8FC2-D994EE843F7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293221" y="3576576"/>
            <a:ext cx="4212938" cy="3089922"/>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215530" y="0"/>
            <a:ext cx="8583029" cy="1198964"/>
          </a:xfrm>
        </p:spPr>
        <p:txBody>
          <a:bodyPr vert="horz" lIns="91440" tIns="45720" rIns="91440" bIns="45720" rtlCol="0" anchor="ctr">
            <a:noAutofit/>
          </a:bodyPr>
          <a:lstStyle/>
          <a:p>
            <a:r>
              <a:rPr lang="es-MX" sz="5300" b="1" kern="1200" dirty="0">
                <a:solidFill>
                  <a:schemeClr val="tx1"/>
                </a:solidFill>
                <a:latin typeface="+mj-lt"/>
                <a:ea typeface="+mj-ea"/>
                <a:cs typeface="+mj-cs"/>
              </a:rPr>
              <a:t>Ejemplos de áreas no agrícolas</a:t>
            </a:r>
            <a:endParaRPr lang="en-US" sz="5300" b="1" kern="1200" dirty="0">
              <a:solidFill>
                <a:schemeClr val="tx1"/>
              </a:solidFill>
            </a:endParaRPr>
          </a:p>
        </p:txBody>
      </p:sp>
      <p:pic>
        <p:nvPicPr>
          <p:cNvPr id="9" name="Content Placeholder 8">
            <a:extLst>
              <a:ext uri="{FF2B5EF4-FFF2-40B4-BE49-F238E27FC236}">
                <a16:creationId xmlns:a16="http://schemas.microsoft.com/office/drawing/2014/main" id="{B712376A-3AEB-4C34-8726-5C3B5A548BBF}"/>
              </a:ext>
            </a:extLst>
          </p:cNvPr>
          <p:cNvPicPr>
            <a:picLocks noGrp="1" noChangeAspect="1"/>
          </p:cNvPicPr>
          <p:nvPr>
            <p:ph idx="1"/>
          </p:nvPr>
        </p:nvPicPr>
        <p:blipFill rotWithShape="1">
          <a:blip r:embed="rId5" cstate="print">
            <a:extLst>
              <a:ext uri="{28A0092B-C50C-407E-A947-70E740481C1C}">
                <a14:useLocalDpi xmlns:a14="http://schemas.microsoft.com/office/drawing/2010/main"/>
              </a:ext>
            </a:extLst>
          </a:blip>
          <a:srcRect r="10794" b="10553"/>
          <a:stretch/>
        </p:blipFill>
        <p:spPr>
          <a:xfrm>
            <a:off x="4166222" y="1005586"/>
            <a:ext cx="4100197" cy="2943054"/>
          </a:xfrm>
          <a:prstGeom prst="rect">
            <a:avLst/>
          </a:prstGeom>
          <a:ln w="25400">
            <a:solidFill>
              <a:schemeClr val="tx1"/>
            </a:solidFill>
          </a:ln>
          <a:effectLst>
            <a:outerShdw blurRad="50800" dist="127000" dir="2700000" algn="tl" rotWithShape="0">
              <a:prstClr val="black">
                <a:alpha val="40000"/>
              </a:prstClr>
            </a:outerShdw>
          </a:effectLst>
        </p:spPr>
      </p:pic>
      <p:sp>
        <p:nvSpPr>
          <p:cNvPr id="4" name="Content Placeholder 2">
            <a:extLst>
              <a:ext uri="{FF2B5EF4-FFF2-40B4-BE49-F238E27FC236}">
                <a16:creationId xmlns:a16="http://schemas.microsoft.com/office/drawing/2014/main" id="{51C2C77B-8B38-45C9-9BD8-4D4F9E254B27}"/>
              </a:ext>
            </a:extLst>
          </p:cNvPr>
          <p:cNvSpPr txBox="1">
            <a:spLocks/>
          </p:cNvSpPr>
          <p:nvPr/>
        </p:nvSpPr>
        <p:spPr>
          <a:xfrm>
            <a:off x="305555" y="1702985"/>
            <a:ext cx="3718427" cy="39227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a:spcBef>
                <a:spcPts val="1500"/>
              </a:spcBef>
              <a:spcAft>
                <a:spcPts val="200"/>
              </a:spcAft>
            </a:pPr>
            <a:r>
              <a:rPr lang="es-MX" sz="2400" b="1" dirty="0">
                <a:latin typeface="+mj-lt"/>
              </a:rPr>
              <a:t>Áreas silvestres</a:t>
            </a:r>
          </a:p>
          <a:p>
            <a:pPr marL="349250">
              <a:spcBef>
                <a:spcPts val="600"/>
              </a:spcBef>
              <a:spcAft>
                <a:spcPts val="200"/>
              </a:spcAft>
            </a:pPr>
            <a:r>
              <a:rPr lang="es-MX" sz="2400" b="1" dirty="0">
                <a:latin typeface="+mj-lt"/>
              </a:rPr>
              <a:t>Áreas urbanas</a:t>
            </a:r>
          </a:p>
          <a:p>
            <a:pPr marL="349250">
              <a:spcBef>
                <a:spcPts val="600"/>
              </a:spcBef>
              <a:spcAft>
                <a:spcPts val="200"/>
              </a:spcAft>
            </a:pPr>
            <a:r>
              <a:rPr lang="es-MX" sz="2400" b="1" dirty="0">
                <a:latin typeface="+mj-lt"/>
              </a:rPr>
              <a:t>Instalaciones de tratamiento de madera</a:t>
            </a:r>
          </a:p>
          <a:p>
            <a:pPr marL="349250">
              <a:spcBef>
                <a:spcPts val="600"/>
              </a:spcBef>
              <a:spcAft>
                <a:spcPts val="200"/>
              </a:spcAft>
            </a:pPr>
            <a:r>
              <a:rPr lang="es-MX" sz="2400" b="1" dirty="0">
                <a:latin typeface="+mj-lt"/>
              </a:rPr>
              <a:t>Estructuras</a:t>
            </a:r>
          </a:p>
          <a:p>
            <a:pPr marL="349250">
              <a:spcBef>
                <a:spcPts val="600"/>
              </a:spcBef>
              <a:spcAft>
                <a:spcPts val="200"/>
              </a:spcAft>
            </a:pPr>
            <a:r>
              <a:rPr lang="es-MX" sz="2400" b="1" dirty="0">
                <a:latin typeface="+mj-lt"/>
              </a:rPr>
              <a:t>Materias primas</a:t>
            </a:r>
          </a:p>
          <a:p>
            <a:pPr marL="349250">
              <a:spcBef>
                <a:spcPts val="600"/>
              </a:spcBef>
              <a:spcAft>
                <a:spcPts val="200"/>
              </a:spcAft>
            </a:pPr>
            <a:r>
              <a:rPr lang="es-MX" sz="2400" b="1" dirty="0">
                <a:latin typeface="+mj-lt"/>
              </a:rPr>
              <a:t>Jardines</a:t>
            </a:r>
          </a:p>
          <a:p>
            <a:pPr marL="349250">
              <a:spcBef>
                <a:spcPts val="600"/>
              </a:spcBef>
              <a:spcAft>
                <a:spcPts val="200"/>
              </a:spcAft>
            </a:pPr>
            <a:r>
              <a:rPr lang="es-MX" sz="2400" b="1" dirty="0">
                <a:latin typeface="+mj-lt"/>
              </a:rPr>
              <a:t>Campos de golf</a:t>
            </a:r>
          </a:p>
          <a:p>
            <a:pPr marL="349250">
              <a:spcBef>
                <a:spcPts val="600"/>
              </a:spcBef>
              <a:spcAft>
                <a:spcPts val="200"/>
              </a:spcAft>
            </a:pPr>
            <a:r>
              <a:rPr lang="es-MX" sz="2400" b="1" dirty="0">
                <a:latin typeface="+mj-lt"/>
              </a:rPr>
              <a:t>Otras áreas no agrícolas</a:t>
            </a:r>
          </a:p>
        </p:txBody>
      </p:sp>
    </p:spTree>
    <p:extLst>
      <p:ext uri="{BB962C8B-B14F-4D97-AF65-F5344CB8AC3E}">
        <p14:creationId xmlns:p14="http://schemas.microsoft.com/office/powerpoint/2010/main" val="2561062092"/>
      </p:ext>
    </p:extLst>
  </p:cSld>
  <p:clrMapOvr>
    <a:masterClrMapping/>
  </p:clrMapOvr>
  <mc:AlternateContent xmlns:mc="http://schemas.openxmlformats.org/markup-compatibility/2006" xmlns:p14="http://schemas.microsoft.com/office/powerpoint/2010/main">
    <mc:Choice Requires="p14">
      <p:transition spd="slow" p14:dur="2000" advTm="19625"/>
    </mc:Choice>
    <mc:Fallback xmlns="">
      <p:transition spd="slow" advTm="19625"/>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523240" y="252951"/>
            <a:ext cx="10515600" cy="908368"/>
          </a:xfrm>
          <a:ln>
            <a:noFill/>
          </a:ln>
        </p:spPr>
        <p:txBody>
          <a:bodyPr>
            <a:normAutofit fontScale="90000"/>
          </a:bodyPr>
          <a:lstStyle/>
          <a:p>
            <a:r>
              <a:rPr lang="es-AR" b="1" dirty="0"/>
              <a:t>Enfermedades Relacionadas con el Calor</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838200" y="1345185"/>
            <a:ext cx="6854952"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Mueva</a:t>
            </a:r>
            <a:r>
              <a:rPr lang="es-AR" sz="2600" dirty="0">
                <a:latin typeface="+mj-lt"/>
              </a:rPr>
              <a:t> a la persona a un área fresca o sombreada.</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838200" y="2908809"/>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Retire</a:t>
            </a:r>
            <a:r>
              <a:rPr lang="es-AR" sz="2600" dirty="0">
                <a:latin typeface="+mj-lt"/>
              </a:rPr>
              <a:t> el PPE o la ropa extra y beba agua.</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838200" y="4472433"/>
            <a:ext cx="6854952"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AR" sz="2600" u="sng" dirty="0">
                <a:latin typeface="+mj-lt"/>
              </a:rPr>
              <a:t>Busque</a:t>
            </a:r>
            <a:r>
              <a:rPr lang="es-AR" sz="2600" dirty="0">
                <a:latin typeface="+mj-lt"/>
              </a:rPr>
              <a:t> atención media tan rápido como sea posible.</a:t>
            </a:r>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57072" y="1474725"/>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8032" y="4682745"/>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14984" y="3090165"/>
            <a:ext cx="810768" cy="810768"/>
          </a:xfrm>
          <a:prstGeom prst="rect">
            <a:avLst/>
          </a:prstGeom>
        </p:spPr>
      </p:pic>
      <p:pic>
        <p:nvPicPr>
          <p:cNvPr id="10" name="Picture 9" descr="A picture containing text, person, person, indoor&#10;&#10;Description automatically generated">
            <a:extLst>
              <a:ext uri="{FF2B5EF4-FFF2-40B4-BE49-F238E27FC236}">
                <a16:creationId xmlns:a16="http://schemas.microsoft.com/office/drawing/2014/main" id="{A03E8E9A-E392-4665-8D6B-02D7025F551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t="7124"/>
          <a:stretch/>
        </p:blipFill>
        <p:spPr>
          <a:xfrm>
            <a:off x="7974584" y="1180621"/>
            <a:ext cx="3780536" cy="5146159"/>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846814202"/>
      </p:ext>
    </p:extLst>
  </p:cSld>
  <p:clrMapOvr>
    <a:masterClrMapping/>
  </p:clrMapOvr>
  <mc:AlternateContent xmlns:mc="http://schemas.openxmlformats.org/markup-compatibility/2006" xmlns:p14="http://schemas.microsoft.com/office/powerpoint/2010/main">
    <mc:Choice Requires="p14">
      <p:transition spd="slow" p14:dur="2000" advTm="33205"/>
    </mc:Choice>
    <mc:Fallback xmlns="">
      <p:transition spd="slow" advTm="33205"/>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422366" y="1765600"/>
            <a:ext cx="5630092" cy="2617714"/>
          </a:xfrm>
        </p:spPr>
        <p:txBody>
          <a:bodyPr vert="horz" lIns="91440" tIns="45720" rIns="91440" bIns="45720" rtlCol="0" anchor="b">
            <a:noAutofit/>
          </a:bodyPr>
          <a:lstStyle/>
          <a:p>
            <a:r>
              <a:rPr lang="es-AR" sz="5400" dirty="0"/>
              <a:t>Busque ayuda </a:t>
            </a:r>
            <a:br>
              <a:rPr lang="es-AR" sz="5400" dirty="0"/>
            </a:br>
            <a:r>
              <a:rPr lang="es-AR" sz="5400"/>
              <a:t>medica de inmediato </a:t>
            </a:r>
            <a:endParaRPr lang="en-US" dirty="0"/>
          </a:p>
        </p:txBody>
      </p:sp>
      <p:pic>
        <p:nvPicPr>
          <p:cNvPr id="5" name="Picture 4" descr="A picture containing text, person, outdoor&#10;&#10;Description automatically generated">
            <a:extLst>
              <a:ext uri="{FF2B5EF4-FFF2-40B4-BE49-F238E27FC236}">
                <a16:creationId xmlns:a16="http://schemas.microsoft.com/office/drawing/2014/main" id="{456911E6-7B0B-4E50-ACFE-71AC34F886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48600" y="706057"/>
            <a:ext cx="5262680" cy="5684584"/>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415552202"/>
      </p:ext>
    </p:extLst>
  </p:cSld>
  <p:clrMapOvr>
    <a:masterClrMapping/>
  </p:clrMapOvr>
  <mc:AlternateContent xmlns:mc="http://schemas.openxmlformats.org/markup-compatibility/2006" xmlns:p14="http://schemas.microsoft.com/office/powerpoint/2010/main">
    <mc:Choice Requires="p14">
      <p:transition spd="slow" p14:dur="2000" advTm="63064"/>
    </mc:Choice>
    <mc:Fallback xmlns="">
      <p:transition spd="slow" advTm="63064"/>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CC528A-086F-405D-9F2E-83A5C004EC37}"/>
              </a:ext>
            </a:extLst>
          </p:cNvPr>
          <p:cNvSpPr>
            <a:spLocks noGrp="1"/>
          </p:cNvSpPr>
          <p:nvPr>
            <p:ph type="title"/>
          </p:nvPr>
        </p:nvSpPr>
        <p:spPr>
          <a:xfrm>
            <a:off x="1260778" y="1238230"/>
            <a:ext cx="10515600" cy="1298414"/>
          </a:xfrm>
        </p:spPr>
        <p:txBody>
          <a:bodyPr>
            <a:normAutofit/>
          </a:bodyPr>
          <a:lstStyle/>
          <a:p>
            <a:r>
              <a:rPr lang="es-BO" sz="4800" dirty="0"/>
              <a:t>Cierre</a:t>
            </a:r>
            <a:endParaRPr lang="en-US" sz="4800" dirty="0"/>
          </a:p>
        </p:txBody>
      </p:sp>
    </p:spTree>
    <p:extLst>
      <p:ext uri="{BB962C8B-B14F-4D97-AF65-F5344CB8AC3E}">
        <p14:creationId xmlns:p14="http://schemas.microsoft.com/office/powerpoint/2010/main" val="225912326"/>
      </p:ext>
    </p:extLst>
  </p:cSld>
  <p:clrMapOvr>
    <a:masterClrMapping/>
  </p:clrMapOvr>
  <mc:AlternateContent xmlns:mc="http://schemas.openxmlformats.org/markup-compatibility/2006" xmlns:p14="http://schemas.microsoft.com/office/powerpoint/2010/main">
    <mc:Choice Requires="p14">
      <p:transition spd="slow" p14:dur="2000" advTm="4760"/>
    </mc:Choice>
    <mc:Fallback xmlns="">
      <p:transition spd="slow" advTm="476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EF93D86-7203-4792-8A7C-0DBCA47B4790}"/>
              </a:ext>
            </a:extLst>
          </p:cNvPr>
          <p:cNvSpPr txBox="1"/>
          <p:nvPr/>
        </p:nvSpPr>
        <p:spPr>
          <a:xfrm>
            <a:off x="224027" y="2288970"/>
            <a:ext cx="4628528" cy="3384465"/>
          </a:xfrm>
          <a:prstGeom prst="rect">
            <a:avLst/>
          </a:prstGeom>
        </p:spPr>
        <p:txBody>
          <a:bodyPr vert="horz" lIns="91440" tIns="45720" rIns="91440" bIns="45720" rtlCol="0">
            <a:normAutofit/>
          </a:bodyPr>
          <a:lstStyle/>
          <a:p>
            <a:pPr indent="-228600">
              <a:lnSpc>
                <a:spcPts val="2900"/>
              </a:lnSpc>
              <a:spcAft>
                <a:spcPts val="2400"/>
              </a:spcAft>
              <a:buFont typeface="Arial" panose="020B0604020202020204" pitchFamily="34" charset="0"/>
              <a:buChar char="•"/>
            </a:pPr>
            <a:r>
              <a:rPr lang="es-MX" sz="2800" dirty="0"/>
              <a:t>Peligros al usar </a:t>
            </a:r>
            <a:r>
              <a:rPr lang="es-MX" sz="2800" dirty="0" err="1"/>
              <a:t>RUPs</a:t>
            </a:r>
            <a:endParaRPr lang="es-MX" sz="2800" dirty="0"/>
          </a:p>
          <a:p>
            <a:pPr marL="228600" indent="-228600">
              <a:lnSpc>
                <a:spcPts val="2900"/>
              </a:lnSpc>
              <a:spcAft>
                <a:spcPts val="2400"/>
              </a:spcAft>
              <a:buFont typeface="Arial" panose="020B0604020202020204" pitchFamily="34" charset="0"/>
              <a:buChar char="•"/>
            </a:pPr>
            <a:r>
              <a:rPr lang="es-MX" sz="2800" dirty="0"/>
              <a:t>Leer, comprender y seguir las instrucciones de la etiqueta </a:t>
            </a:r>
          </a:p>
          <a:p>
            <a:pPr marL="228600" indent="-228600">
              <a:lnSpc>
                <a:spcPts val="2900"/>
              </a:lnSpc>
              <a:spcAft>
                <a:spcPts val="2400"/>
              </a:spcAft>
              <a:buFont typeface="Arial" panose="020B0604020202020204" pitchFamily="34" charset="0"/>
              <a:buChar char="•"/>
            </a:pPr>
            <a:r>
              <a:rPr lang="es-MX" sz="2800" dirty="0"/>
              <a:t>Usar el equipo de protección personal correcto</a:t>
            </a:r>
          </a:p>
        </p:txBody>
      </p:sp>
      <p:sp>
        <p:nvSpPr>
          <p:cNvPr id="14" name="Title 1">
            <a:extLst>
              <a:ext uri="{FF2B5EF4-FFF2-40B4-BE49-F238E27FC236}">
                <a16:creationId xmlns:a16="http://schemas.microsoft.com/office/drawing/2014/main" id="{05364402-A271-4A76-9EC4-9FE885C8B3C4}"/>
              </a:ext>
            </a:extLst>
          </p:cNvPr>
          <p:cNvSpPr txBox="1">
            <a:spLocks/>
          </p:cNvSpPr>
          <p:nvPr/>
        </p:nvSpPr>
        <p:spPr>
          <a:xfrm>
            <a:off x="224027" y="280538"/>
            <a:ext cx="10515600" cy="806768"/>
          </a:xfrm>
          <a:prstGeom prst="rect">
            <a:avLst/>
          </a:prstGeom>
          <a:ln>
            <a:noFill/>
          </a:ln>
        </p:spPr>
        <p:txBody>
          <a:bodyPr vert="horz" lIns="91440" tIns="45720" rIns="91440" bIns="45720" rtlCol="0" anchor="b">
            <a:noAutofit/>
          </a:bodyPr>
          <a:lstStyle>
            <a:lvl1pPr algn="l" defTabSz="914400" rtl="0" eaLnBrk="1" latinLnBrk="0" hangingPunct="1">
              <a:lnSpc>
                <a:spcPct val="90000"/>
              </a:lnSpc>
              <a:spcBef>
                <a:spcPct val="0"/>
              </a:spcBef>
              <a:buNone/>
              <a:defRPr sz="5400" b="1" kern="1200">
                <a:solidFill>
                  <a:schemeClr val="tx1"/>
                </a:solidFill>
                <a:latin typeface="+mj-lt"/>
                <a:ea typeface="+mj-ea"/>
                <a:cs typeface="+mj-cs"/>
              </a:defRPr>
            </a:lvl1pPr>
          </a:lstStyle>
          <a:p>
            <a:r>
              <a:rPr lang="es-AR" sz="5400" b="1" kern="1200" dirty="0">
                <a:solidFill>
                  <a:schemeClr val="tx1"/>
                </a:solidFill>
                <a:latin typeface="+mj-lt"/>
                <a:ea typeface="+mj-ea"/>
                <a:cs typeface="+mj-cs"/>
              </a:rPr>
              <a:t>Repaso</a:t>
            </a:r>
            <a:endParaRPr lang="en-US" dirty="0"/>
          </a:p>
        </p:txBody>
      </p:sp>
      <p:pic>
        <p:nvPicPr>
          <p:cNvPr id="6" name="Picture 5">
            <a:extLst>
              <a:ext uri="{FF2B5EF4-FFF2-40B4-BE49-F238E27FC236}">
                <a16:creationId xmlns:a16="http://schemas.microsoft.com/office/drawing/2014/main" id="{94949C48-5B03-45E7-9C9B-010C38E029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418653" y="-8130"/>
            <a:ext cx="3773347" cy="687426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ln w="25400">
            <a:solidFill>
              <a:schemeClr val="tx1"/>
            </a:solidFill>
          </a:ln>
          <a:effectLst/>
        </p:spPr>
      </p:pic>
      <p:pic>
        <p:nvPicPr>
          <p:cNvPr id="7" name="Picture 6">
            <a:extLst>
              <a:ext uri="{FF2B5EF4-FFF2-40B4-BE49-F238E27FC236}">
                <a16:creationId xmlns:a16="http://schemas.microsoft.com/office/drawing/2014/main" id="{345A90EB-0D04-4CFA-AC81-3831ECB43994}"/>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4227467" y="-26615"/>
            <a:ext cx="4628527" cy="6874260"/>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ln w="25400">
            <a:solidFill>
              <a:schemeClr val="tx1"/>
            </a:solidFill>
          </a:ln>
          <a:effectLst/>
        </p:spPr>
      </p:pic>
    </p:spTree>
    <p:extLst>
      <p:ext uri="{BB962C8B-B14F-4D97-AF65-F5344CB8AC3E}">
        <p14:creationId xmlns:p14="http://schemas.microsoft.com/office/powerpoint/2010/main" val="763144478"/>
      </p:ext>
    </p:extLst>
  </p:cSld>
  <p:clrMapOvr>
    <a:masterClrMapping/>
  </p:clrMapOvr>
  <mc:AlternateContent xmlns:mc="http://schemas.openxmlformats.org/markup-compatibility/2006" xmlns:p14="http://schemas.microsoft.com/office/powerpoint/2010/main">
    <mc:Choice Requires="p14">
      <p:transition spd="slow" p14:dur="2000" advTm="38086"/>
    </mc:Choice>
    <mc:Fallback xmlns="">
      <p:transition spd="slow" advTm="38086"/>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726440" y="307970"/>
            <a:ext cx="10515600" cy="773241"/>
          </a:xfrm>
          <a:ln>
            <a:noFill/>
          </a:ln>
        </p:spPr>
        <p:txBody>
          <a:bodyPr>
            <a:noAutofit/>
          </a:bodyPr>
          <a:lstStyle/>
          <a:p>
            <a:r>
              <a:rPr lang="en-US" b="1" dirty="0" err="1"/>
              <a:t>Repaso</a:t>
            </a:r>
            <a:endParaRPr lang="en-US" b="1" dirty="0"/>
          </a:p>
        </p:txBody>
      </p:sp>
      <p:sp>
        <p:nvSpPr>
          <p:cNvPr id="3" name="Content Placeholder 2">
            <a:extLst>
              <a:ext uri="{FF2B5EF4-FFF2-40B4-BE49-F238E27FC236}">
                <a16:creationId xmlns:a16="http://schemas.microsoft.com/office/drawing/2014/main" id="{6DC0BF9D-AF6C-4CB2-B9F4-7C86A294F2D8}"/>
              </a:ext>
            </a:extLst>
          </p:cNvPr>
          <p:cNvSpPr txBox="1">
            <a:spLocks/>
          </p:cNvSpPr>
          <p:nvPr/>
        </p:nvSpPr>
        <p:spPr>
          <a:xfrm>
            <a:off x="726440" y="1418149"/>
            <a:ext cx="5683624" cy="1231392"/>
          </a:xfrm>
          <a:prstGeom prst="roundRect">
            <a:avLst/>
          </a:prstGeom>
          <a:solidFill>
            <a:srgbClr val="85FFBC"/>
          </a:solidFill>
          <a:ln w="28575">
            <a:solidFill>
              <a:schemeClr val="tx1"/>
            </a:solidFill>
          </a:ln>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t>Reconocer </a:t>
            </a:r>
            <a:r>
              <a:rPr lang="es-MX" sz="2400" dirty="0"/>
              <a:t>los signos de exposición a pesticidas y enfermedades relacionadas con el calor</a:t>
            </a:r>
            <a:r>
              <a:rPr lang="en-US" sz="2400" dirty="0"/>
              <a:t>.</a:t>
            </a:r>
          </a:p>
        </p:txBody>
      </p:sp>
      <p:sp>
        <p:nvSpPr>
          <p:cNvPr id="4" name="Content Placeholder 2">
            <a:extLst>
              <a:ext uri="{FF2B5EF4-FFF2-40B4-BE49-F238E27FC236}">
                <a16:creationId xmlns:a16="http://schemas.microsoft.com/office/drawing/2014/main" id="{1EFD6E4B-4A4E-47C5-9455-9342BCE3D8F5}"/>
              </a:ext>
            </a:extLst>
          </p:cNvPr>
          <p:cNvSpPr txBox="1">
            <a:spLocks/>
          </p:cNvSpPr>
          <p:nvPr/>
        </p:nvSpPr>
        <p:spPr>
          <a:xfrm>
            <a:off x="726440" y="2981773"/>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t>Conocer </a:t>
            </a:r>
            <a:r>
              <a:rPr lang="es-MX" sz="2400" dirty="0"/>
              <a:t>descontaminación básica y primeros auxilios.</a:t>
            </a:r>
          </a:p>
        </p:txBody>
      </p:sp>
      <p:sp>
        <p:nvSpPr>
          <p:cNvPr id="5" name="Content Placeholder 2">
            <a:extLst>
              <a:ext uri="{FF2B5EF4-FFF2-40B4-BE49-F238E27FC236}">
                <a16:creationId xmlns:a16="http://schemas.microsoft.com/office/drawing/2014/main" id="{93E23FB5-200D-4C48-ABAC-33911B3B6B3A}"/>
              </a:ext>
            </a:extLst>
          </p:cNvPr>
          <p:cNvSpPr txBox="1">
            <a:spLocks/>
          </p:cNvSpPr>
          <p:nvPr/>
        </p:nvSpPr>
        <p:spPr>
          <a:xfrm>
            <a:off x="726440" y="4545397"/>
            <a:ext cx="5683624" cy="1231392"/>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a:t>Saber</a:t>
            </a:r>
            <a:r>
              <a:rPr lang="es-MX" sz="2400"/>
              <a:t> a quien contactar para obtener información.</a:t>
            </a:r>
            <a:endParaRPr lang="es-MX" sz="2400" dirty="0"/>
          </a:p>
        </p:txBody>
      </p:sp>
      <p:pic>
        <p:nvPicPr>
          <p:cNvPr id="6" name="Graphic 5" descr="Checkmark">
            <a:extLst>
              <a:ext uri="{FF2B5EF4-FFF2-40B4-BE49-F238E27FC236}">
                <a16:creationId xmlns:a16="http://schemas.microsoft.com/office/drawing/2014/main" id="{838DA17D-9F56-425E-B05E-0D57FE5AD69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45312" y="1547689"/>
            <a:ext cx="810768" cy="810768"/>
          </a:xfrm>
          <a:prstGeom prst="rect">
            <a:avLst/>
          </a:prstGeom>
        </p:spPr>
      </p:pic>
      <p:pic>
        <p:nvPicPr>
          <p:cNvPr id="7" name="Graphic 6" descr="Checkmark">
            <a:extLst>
              <a:ext uri="{FF2B5EF4-FFF2-40B4-BE49-F238E27FC236}">
                <a16:creationId xmlns:a16="http://schemas.microsoft.com/office/drawing/2014/main" id="{6C6FC933-0504-4671-8839-07491BAEDD3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6272" y="4755709"/>
            <a:ext cx="810768" cy="810768"/>
          </a:xfrm>
          <a:prstGeom prst="rect">
            <a:avLst/>
          </a:prstGeom>
        </p:spPr>
      </p:pic>
      <p:pic>
        <p:nvPicPr>
          <p:cNvPr id="8" name="Graphic 7" descr="Checkmark">
            <a:extLst>
              <a:ext uri="{FF2B5EF4-FFF2-40B4-BE49-F238E27FC236}">
                <a16:creationId xmlns:a16="http://schemas.microsoft.com/office/drawing/2014/main" id="{197D7BB2-EFA6-4EBB-B751-B3D0EE8AE17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03224" y="3163129"/>
            <a:ext cx="810768" cy="810768"/>
          </a:xfrm>
          <a:prstGeom prst="rect">
            <a:avLst/>
          </a:prstGeom>
        </p:spPr>
      </p:pic>
      <p:pic>
        <p:nvPicPr>
          <p:cNvPr id="10" name="Picture 9" descr="Text, letter&#10;&#10;Description automatically generated">
            <a:extLst>
              <a:ext uri="{FF2B5EF4-FFF2-40B4-BE49-F238E27FC236}">
                <a16:creationId xmlns:a16="http://schemas.microsoft.com/office/drawing/2014/main" id="{80B07E83-2B96-4DA1-B2DD-E881A92BA5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586848" y="1407556"/>
            <a:ext cx="5373744" cy="4321913"/>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1759426547"/>
      </p:ext>
    </p:extLst>
  </p:cSld>
  <p:clrMapOvr>
    <a:masterClrMapping/>
  </p:clrMapOvr>
  <mc:AlternateContent xmlns:mc="http://schemas.openxmlformats.org/markup-compatibility/2006" xmlns:p14="http://schemas.microsoft.com/office/powerpoint/2010/main">
    <mc:Choice Requires="p14">
      <p:transition spd="slow" p14:dur="2000" advTm="46675"/>
    </mc:Choice>
    <mc:Fallback xmlns="">
      <p:transition spd="slow" advTm="46675"/>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6715CD-09E3-8B38-2128-8BDA8B544C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1EC96E-5EAA-AB4F-14B1-276A5061CA8C}"/>
              </a:ext>
            </a:extLst>
          </p:cNvPr>
          <p:cNvSpPr>
            <a:spLocks noGrp="1"/>
          </p:cNvSpPr>
          <p:nvPr>
            <p:ph type="title"/>
          </p:nvPr>
        </p:nvSpPr>
        <p:spPr>
          <a:xfrm>
            <a:off x="261257" y="307970"/>
            <a:ext cx="11699335" cy="959141"/>
          </a:xfrm>
          <a:ln>
            <a:noFill/>
          </a:ln>
        </p:spPr>
        <p:txBody>
          <a:bodyPr>
            <a:noAutofit/>
          </a:bodyPr>
          <a:lstStyle/>
          <a:p>
            <a:pPr algn="ctr"/>
            <a:r>
              <a:rPr lang="es-AR" sz="4600" dirty="0"/>
              <a:t>Cómo Denunciar Una Posible Infracción </a:t>
            </a:r>
            <a:endParaRPr lang="es-AR" sz="4600" b="1" dirty="0"/>
          </a:p>
        </p:txBody>
      </p:sp>
      <p:sp>
        <p:nvSpPr>
          <p:cNvPr id="9" name="TextBox 8">
            <a:extLst>
              <a:ext uri="{FF2B5EF4-FFF2-40B4-BE49-F238E27FC236}">
                <a16:creationId xmlns:a16="http://schemas.microsoft.com/office/drawing/2014/main" id="{8ED45770-694C-F864-0539-209955AB2E66}"/>
              </a:ext>
            </a:extLst>
          </p:cNvPr>
          <p:cNvSpPr txBox="1"/>
          <p:nvPr/>
        </p:nvSpPr>
        <p:spPr>
          <a:xfrm>
            <a:off x="653143" y="1407555"/>
            <a:ext cx="4628528" cy="4949701"/>
          </a:xfrm>
          <a:prstGeom prst="rect">
            <a:avLst/>
          </a:prstGeom>
        </p:spPr>
        <p:txBody>
          <a:bodyPr vert="horz" lIns="91440" tIns="45720" rIns="91440" bIns="45720" rtlCol="0">
            <a:normAutofit fontScale="77500" lnSpcReduction="20000"/>
          </a:bodyPr>
          <a:lstStyle/>
          <a:p>
            <a:pPr marL="0" marR="0" lvl="0" indent="0" algn="l" defTabSz="914400" rtl="0" eaLnBrk="1" fontAlgn="auto" latinLnBrk="0" hangingPunct="1">
              <a:lnSpc>
                <a:spcPts val="2900"/>
              </a:lnSpc>
              <a:spcBef>
                <a:spcPts val="0"/>
              </a:spcBef>
              <a:spcAft>
                <a:spcPts val="2400"/>
              </a:spcAft>
              <a:buClrTx/>
              <a:buSzTx/>
              <a:buFontTx/>
              <a:buNone/>
              <a:tabLst/>
              <a:defRPr/>
            </a:pPr>
            <a:r>
              <a:rPr kumimoji="0" lang="es-AR" sz="2800" b="1" i="0" u="none" strike="noStrike" kern="1200" cap="none" spc="0" normalizeH="0" baseline="0" noProof="0" dirty="0">
                <a:ln>
                  <a:noFill/>
                </a:ln>
                <a:solidFill>
                  <a:prstClr val="black"/>
                </a:solidFill>
                <a:effectLst/>
                <a:uLnTx/>
                <a:uFillTx/>
                <a:latin typeface="+mj-lt"/>
              </a:rPr>
              <a:t>EL contacto en Carolina del Norte:</a:t>
            </a:r>
          </a:p>
          <a:p>
            <a:pPr marL="0" marR="0" lvl="0" indent="0" algn="l" defTabSz="914400" rtl="0" eaLnBrk="1" fontAlgn="auto" latinLnBrk="0" hangingPunct="1">
              <a:lnSpc>
                <a:spcPts val="2900"/>
              </a:lnSpc>
              <a:spcBef>
                <a:spcPts val="0"/>
              </a:spcBef>
              <a:spcAft>
                <a:spcPts val="2400"/>
              </a:spcAft>
              <a:buClrTx/>
              <a:buSzTx/>
              <a:buFontTx/>
              <a:buNone/>
              <a:tabLst/>
              <a:defRPr/>
            </a:pPr>
            <a:r>
              <a:rPr kumimoji="0" lang="es-AR" sz="2800" b="1" i="0" u="none" strike="noStrike" kern="1200" cap="none" spc="0" normalizeH="0" baseline="0" noProof="0" dirty="0">
                <a:ln>
                  <a:noFill/>
                </a:ln>
                <a:solidFill>
                  <a:prstClr val="black"/>
                </a:solidFill>
                <a:effectLst/>
                <a:uLnTx/>
                <a:uFillTx/>
                <a:latin typeface="+mj-lt"/>
              </a:rPr>
              <a:t>El Departamento de Agricultura y Servicios al Consumido</a:t>
            </a:r>
            <a:r>
              <a:rPr lang="es-AR" sz="2800" b="1" dirty="0">
                <a:solidFill>
                  <a:prstClr val="black"/>
                </a:solidFill>
                <a:latin typeface="+mj-lt"/>
              </a:rPr>
              <a:t>r de Carolina del Norte</a:t>
            </a:r>
            <a:endParaRPr kumimoji="0" lang="es-AR" sz="2800" b="1" i="0" u="none" strike="noStrike" kern="1200" cap="none" spc="0" normalizeH="0" baseline="0" noProof="0" dirty="0">
              <a:ln>
                <a:noFill/>
              </a:ln>
              <a:solidFill>
                <a:prstClr val="black"/>
              </a:solidFill>
              <a:effectLst/>
              <a:uLnTx/>
              <a:uFillTx/>
              <a:latin typeface="+mj-lt"/>
            </a:endParaRPr>
          </a:p>
          <a:p>
            <a:pPr marL="0" marR="0" lvl="0" indent="0" algn="l" defTabSz="914400" rtl="0" eaLnBrk="1" fontAlgn="auto" latinLnBrk="0" hangingPunct="1">
              <a:lnSpc>
                <a:spcPts val="2900"/>
              </a:lnSpc>
              <a:spcBef>
                <a:spcPts val="0"/>
              </a:spcBef>
              <a:spcAft>
                <a:spcPts val="2400"/>
              </a:spcAft>
              <a:buClrTx/>
              <a:buSzTx/>
              <a:buFontTx/>
              <a:buNone/>
              <a:tabLst/>
              <a:defRPr/>
            </a:pPr>
            <a:r>
              <a:rPr kumimoji="0" lang="es-AR" sz="2800" b="1" i="0" u="none" strike="noStrike" kern="1200" cap="none" spc="0" normalizeH="0" baseline="0" noProof="0" dirty="0">
                <a:ln>
                  <a:noFill/>
                </a:ln>
                <a:solidFill>
                  <a:prstClr val="black"/>
                </a:solidFill>
                <a:effectLst/>
                <a:uLnTx/>
                <a:uFillTx/>
                <a:latin typeface="+mj-lt"/>
              </a:rPr>
              <a:t>División de Control de Plagas en Estructuras y Pesticidas</a:t>
            </a:r>
          </a:p>
          <a:p>
            <a:pPr marL="0" marR="0" lvl="0" indent="0" algn="l" defTabSz="914400" rtl="0" eaLnBrk="1" fontAlgn="auto" latinLnBrk="0" hangingPunct="1">
              <a:lnSpc>
                <a:spcPct val="120000"/>
              </a:lnSpc>
              <a:spcBef>
                <a:spcPts val="0"/>
              </a:spcBef>
              <a:spcAft>
                <a:spcPts val="2400"/>
              </a:spcAft>
              <a:buClrTx/>
              <a:buSzTx/>
              <a:buFontTx/>
              <a:buNone/>
              <a:tabLst/>
              <a:defRPr/>
            </a:pPr>
            <a:r>
              <a:rPr kumimoji="0" lang="es-AR" sz="2800" b="1" i="0" u="none" strike="noStrike" kern="1200" cap="none" spc="0" normalizeH="0" baseline="0" noProof="0" dirty="0">
                <a:ln>
                  <a:noFill/>
                </a:ln>
                <a:solidFill>
                  <a:prstClr val="black"/>
                </a:solidFill>
                <a:effectLst/>
                <a:uLnTx/>
                <a:uFillTx/>
                <a:latin typeface="+mj-lt"/>
              </a:rPr>
              <a:t>4400 </a:t>
            </a:r>
            <a:r>
              <a:rPr kumimoji="0" lang="es-AR" sz="2800" b="1" i="0" u="none" strike="noStrike" kern="1200" cap="none" spc="0" normalizeH="0" baseline="0" noProof="0" dirty="0" err="1">
                <a:ln>
                  <a:noFill/>
                </a:ln>
                <a:solidFill>
                  <a:prstClr val="black"/>
                </a:solidFill>
                <a:effectLst/>
                <a:uLnTx/>
                <a:uFillTx/>
                <a:latin typeface="+mj-lt"/>
              </a:rPr>
              <a:t>Reedy</a:t>
            </a:r>
            <a:r>
              <a:rPr kumimoji="0" lang="es-AR" sz="2800" b="1" i="0" u="none" strike="noStrike" kern="1200" cap="none" spc="0" normalizeH="0" baseline="0" noProof="0" dirty="0">
                <a:ln>
                  <a:noFill/>
                </a:ln>
                <a:solidFill>
                  <a:prstClr val="black"/>
                </a:solidFill>
                <a:effectLst/>
                <a:uLnTx/>
                <a:uFillTx/>
                <a:latin typeface="+mj-lt"/>
              </a:rPr>
              <a:t> Creek </a:t>
            </a:r>
            <a:r>
              <a:rPr kumimoji="0" lang="es-AR" sz="2800" b="1" i="0" u="none" strike="noStrike" kern="1200" cap="none" spc="0" normalizeH="0" baseline="0" noProof="0" dirty="0" err="1">
                <a:ln>
                  <a:noFill/>
                </a:ln>
                <a:solidFill>
                  <a:prstClr val="black"/>
                </a:solidFill>
                <a:effectLst/>
                <a:uLnTx/>
                <a:uFillTx/>
                <a:latin typeface="+mj-lt"/>
              </a:rPr>
              <a:t>Rd</a:t>
            </a:r>
            <a:r>
              <a:rPr kumimoji="0" lang="es-AR" sz="2800" b="1" i="0" u="none" strike="noStrike" kern="1200" cap="none" spc="0" normalizeH="0" baseline="0" noProof="0" dirty="0">
                <a:ln>
                  <a:noFill/>
                </a:ln>
                <a:solidFill>
                  <a:prstClr val="black"/>
                </a:solidFill>
                <a:effectLst/>
                <a:uLnTx/>
                <a:uFillTx/>
                <a:latin typeface="+mj-lt"/>
              </a:rPr>
              <a:t>                             </a:t>
            </a:r>
            <a:r>
              <a:rPr lang="es-AR" sz="2800" b="1" dirty="0">
                <a:solidFill>
                  <a:prstClr val="black"/>
                </a:solidFill>
                <a:latin typeface="+mj-lt"/>
              </a:rPr>
              <a:t>R</a:t>
            </a:r>
            <a:r>
              <a:rPr kumimoji="0" lang="es-AR" sz="2800" b="1" i="0" u="none" strike="noStrike" kern="1200" cap="none" spc="0" normalizeH="0" baseline="0" noProof="0" dirty="0" err="1">
                <a:ln>
                  <a:noFill/>
                </a:ln>
                <a:solidFill>
                  <a:prstClr val="black"/>
                </a:solidFill>
                <a:effectLst/>
                <a:uLnTx/>
                <a:uFillTx/>
                <a:latin typeface="+mj-lt"/>
              </a:rPr>
              <a:t>aleigh</a:t>
            </a:r>
            <a:r>
              <a:rPr kumimoji="0" lang="es-AR" sz="2800" b="1" i="0" u="none" strike="noStrike" kern="1200" cap="none" spc="0" normalizeH="0" baseline="0" noProof="0" dirty="0">
                <a:ln>
                  <a:noFill/>
                </a:ln>
                <a:solidFill>
                  <a:prstClr val="black"/>
                </a:solidFill>
                <a:effectLst/>
                <a:uLnTx/>
                <a:uFillTx/>
                <a:latin typeface="+mj-lt"/>
              </a:rPr>
              <a:t>, NC 27607                              (984) 236-4575 </a:t>
            </a:r>
          </a:p>
          <a:p>
            <a:pPr marL="0" marR="0" lvl="0" indent="0" algn="l" defTabSz="914400" rtl="0" eaLnBrk="1" fontAlgn="auto" latinLnBrk="0" hangingPunct="1">
              <a:lnSpc>
                <a:spcPct val="120000"/>
              </a:lnSpc>
              <a:spcBef>
                <a:spcPts val="0"/>
              </a:spcBef>
              <a:spcAft>
                <a:spcPts val="2400"/>
              </a:spcAft>
              <a:buClrTx/>
              <a:buSzTx/>
              <a:buFontTx/>
              <a:buNone/>
              <a:tabLst/>
              <a:defRPr/>
            </a:pPr>
            <a:r>
              <a:rPr kumimoji="0" lang="es-AR" sz="2800" b="1" i="0" u="none" strike="noStrike" kern="1200" cap="none" spc="0" normalizeH="0" baseline="0" noProof="0" dirty="0">
                <a:ln>
                  <a:noFill/>
                </a:ln>
                <a:solidFill>
                  <a:prstClr val="black"/>
                </a:solidFill>
                <a:effectLst/>
                <a:uLnTx/>
                <a:uFillTx/>
                <a:latin typeface="+mj-lt"/>
              </a:rPr>
              <a:t>www.ncagr.gov/SPCAP</a:t>
            </a:r>
          </a:p>
        </p:txBody>
      </p:sp>
      <p:pic>
        <p:nvPicPr>
          <p:cNvPr id="11" name="Picture 10" descr="A yellow circular emblem with a white circle and a black background&#10;&#10;Description automatically generated">
            <a:extLst>
              <a:ext uri="{FF2B5EF4-FFF2-40B4-BE49-F238E27FC236}">
                <a16:creationId xmlns:a16="http://schemas.microsoft.com/office/drawing/2014/main" id="{8B3C33E6-B58A-29A7-7C4F-11CA65E614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56996" y="5000961"/>
            <a:ext cx="1755433" cy="1755433"/>
          </a:xfrm>
          <a:prstGeom prst="rect">
            <a:avLst/>
          </a:prstGeom>
        </p:spPr>
      </p:pic>
      <p:pic>
        <p:nvPicPr>
          <p:cNvPr id="4" name="Picture 3" descr="Qr code&#10;&#10;Description automatically generated">
            <a:extLst>
              <a:ext uri="{FF2B5EF4-FFF2-40B4-BE49-F238E27FC236}">
                <a16:creationId xmlns:a16="http://schemas.microsoft.com/office/drawing/2014/main" id="{6BB232EA-6958-663D-6F8C-E2881733AB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138" y="1267111"/>
            <a:ext cx="2857500" cy="2857500"/>
          </a:xfrm>
          <a:prstGeom prst="rect">
            <a:avLst/>
          </a:prstGeom>
        </p:spPr>
      </p:pic>
      <p:pic>
        <p:nvPicPr>
          <p:cNvPr id="6" name="Picture 5">
            <a:extLst>
              <a:ext uri="{FF2B5EF4-FFF2-40B4-BE49-F238E27FC236}">
                <a16:creationId xmlns:a16="http://schemas.microsoft.com/office/drawing/2014/main" id="{DC1388AF-5A06-4D82-13D2-09176D47D6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8246" y="1267111"/>
            <a:ext cx="2857500" cy="2857500"/>
          </a:xfrm>
          <a:prstGeom prst="rect">
            <a:avLst/>
          </a:prstGeom>
        </p:spPr>
      </p:pic>
      <p:sp>
        <p:nvSpPr>
          <p:cNvPr id="7" name="Freeform: Shape 6">
            <a:extLst>
              <a:ext uri="{FF2B5EF4-FFF2-40B4-BE49-F238E27FC236}">
                <a16:creationId xmlns:a16="http://schemas.microsoft.com/office/drawing/2014/main" id="{010A1CFC-BB61-0A58-5869-C9B7F87973AF}"/>
              </a:ext>
            </a:extLst>
          </p:cNvPr>
          <p:cNvSpPr/>
          <p:nvPr/>
        </p:nvSpPr>
        <p:spPr>
          <a:xfrm>
            <a:off x="5702229" y="3898894"/>
            <a:ext cx="2333317" cy="988716"/>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marR="0" lvl="0" indent="0" algn="l" defTabSz="977900" rtl="0" eaLnBrk="1" fontAlgn="auto" latinLnBrk="0" hangingPunct="1">
              <a:lnSpc>
                <a:spcPct val="90000"/>
              </a:lnSpc>
              <a:spcBef>
                <a:spcPct val="0"/>
              </a:spcBef>
              <a:spcAft>
                <a:spcPct val="35000"/>
              </a:spcAft>
              <a:buClrTx/>
              <a:buSzTx/>
              <a:buFontTx/>
              <a:buNone/>
              <a:tabLst/>
              <a:defRPr/>
            </a:pPr>
            <a:r>
              <a:rPr lang="en-US" sz="2400" dirty="0">
                <a:solidFill>
                  <a:prstClr val="black"/>
                </a:solidFill>
                <a:latin typeface="Calibri" panose="020F0502020204030204"/>
              </a:rPr>
              <a:t>Inglés</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E3E86F4-8514-266D-EB1A-29C61D0EC6A6}"/>
              </a:ext>
            </a:extLst>
          </p:cNvPr>
          <p:cNvSpPr/>
          <p:nvPr/>
        </p:nvSpPr>
        <p:spPr>
          <a:xfrm>
            <a:off x="9014819" y="3898894"/>
            <a:ext cx="2333317" cy="988716"/>
          </a:xfrm>
          <a:custGeom>
            <a:avLst/>
            <a:gdLst>
              <a:gd name="connsiteX0" fmla="*/ 0 w 2235342"/>
              <a:gd name="connsiteY0" fmla="*/ 267430 h 1604546"/>
              <a:gd name="connsiteX1" fmla="*/ 267430 w 2235342"/>
              <a:gd name="connsiteY1" fmla="*/ 0 h 1604546"/>
              <a:gd name="connsiteX2" fmla="*/ 1967912 w 2235342"/>
              <a:gd name="connsiteY2" fmla="*/ 0 h 1604546"/>
              <a:gd name="connsiteX3" fmla="*/ 2235342 w 2235342"/>
              <a:gd name="connsiteY3" fmla="*/ 267430 h 1604546"/>
              <a:gd name="connsiteX4" fmla="*/ 2235342 w 2235342"/>
              <a:gd name="connsiteY4" fmla="*/ 1337116 h 1604546"/>
              <a:gd name="connsiteX5" fmla="*/ 1967912 w 2235342"/>
              <a:gd name="connsiteY5" fmla="*/ 1604546 h 1604546"/>
              <a:gd name="connsiteX6" fmla="*/ 267430 w 2235342"/>
              <a:gd name="connsiteY6" fmla="*/ 1604546 h 1604546"/>
              <a:gd name="connsiteX7" fmla="*/ 0 w 2235342"/>
              <a:gd name="connsiteY7" fmla="*/ 1337116 h 1604546"/>
              <a:gd name="connsiteX8" fmla="*/ 0 w 2235342"/>
              <a:gd name="connsiteY8" fmla="*/ 267430 h 160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35342" h="1604546">
                <a:moveTo>
                  <a:pt x="0" y="267430"/>
                </a:moveTo>
                <a:cubicBezTo>
                  <a:pt x="0" y="119732"/>
                  <a:pt x="119732" y="0"/>
                  <a:pt x="267430" y="0"/>
                </a:cubicBezTo>
                <a:lnTo>
                  <a:pt x="1967912" y="0"/>
                </a:lnTo>
                <a:cubicBezTo>
                  <a:pt x="2115610" y="0"/>
                  <a:pt x="2235342" y="119732"/>
                  <a:pt x="2235342" y="267430"/>
                </a:cubicBezTo>
                <a:lnTo>
                  <a:pt x="2235342" y="1337116"/>
                </a:lnTo>
                <a:cubicBezTo>
                  <a:pt x="2235342" y="1484814"/>
                  <a:pt x="2115610" y="1604546"/>
                  <a:pt x="1967912" y="1604546"/>
                </a:cubicBezTo>
                <a:lnTo>
                  <a:pt x="267430" y="1604546"/>
                </a:lnTo>
                <a:cubicBezTo>
                  <a:pt x="119732" y="1604546"/>
                  <a:pt x="0" y="1484814"/>
                  <a:pt x="0" y="1337116"/>
                </a:cubicBezTo>
                <a:lnTo>
                  <a:pt x="0" y="267430"/>
                </a:lnTo>
                <a:close/>
              </a:path>
            </a:pathLst>
          </a:custGeom>
          <a:solidFill>
            <a:srgbClr val="85FFBC"/>
          </a:solidFill>
          <a:ln w="28575">
            <a:solidFill>
              <a:schemeClr val="tx1"/>
            </a:solidFill>
          </a:ln>
          <a:scene3d>
            <a:camera prst="orthographicFront"/>
            <a:lightRig rig="flat" dir="t"/>
          </a:scene3d>
          <a:sp3d prstMaterial="dkEdge">
            <a:bevelT w="8200" h="38100"/>
          </a:sp3d>
        </p:spPr>
        <p:style>
          <a:lnRef idx="0">
            <a:schemeClr val="lt1">
              <a:hueOff val="0"/>
              <a:satOff val="0"/>
              <a:lumOff val="0"/>
              <a:alphaOff val="0"/>
            </a:schemeClr>
          </a:lnRef>
          <a:fillRef idx="2">
            <a:schemeClr val="accent2">
              <a:hueOff val="0"/>
              <a:satOff val="0"/>
              <a:lumOff val="0"/>
              <a:alphaOff val="0"/>
            </a:schemeClr>
          </a:fillRef>
          <a:effectRef idx="1">
            <a:schemeClr val="accent2">
              <a:hueOff val="0"/>
              <a:satOff val="0"/>
              <a:lumOff val="0"/>
              <a:alphaOff val="0"/>
            </a:schemeClr>
          </a:effectRef>
          <a:fontRef idx="minor">
            <a:schemeClr val="dk1"/>
          </a:fontRef>
        </p:style>
        <p:txBody>
          <a:bodyPr spcFirstLastPara="0" vert="horz" wrap="square" lIns="162147" tIns="120237" rIns="162147" bIns="120237" numCol="1" spcCol="1270" anchor="ctr" anchorCtr="0">
            <a:noAutofit/>
          </a:bodyPr>
          <a:lstStyle/>
          <a:p>
            <a:pPr marL="685800" marR="0" lvl="0" indent="0" algn="l" defTabSz="977900" rtl="0" eaLnBrk="1" fontAlgn="auto" latinLnBrk="0" hangingPunct="1">
              <a:lnSpc>
                <a:spcPct val="90000"/>
              </a:lnSpc>
              <a:spcBef>
                <a:spcPct val="0"/>
              </a:spcBef>
              <a:spcAft>
                <a:spcPct val="35000"/>
              </a:spcAft>
              <a:buClrTx/>
              <a:buSzTx/>
              <a:buFontTx/>
              <a:buNone/>
              <a:tabLst/>
              <a:defRPr/>
            </a:pPr>
            <a:r>
              <a:rPr lang="es-CU" sz="2400" dirty="0">
                <a:solidFill>
                  <a:prstClr val="black"/>
                </a:solidFill>
                <a:latin typeface="Calibri" panose="020F0502020204030204"/>
              </a:rPr>
              <a:t>Español</a:t>
            </a:r>
            <a:endParaRPr kumimoji="0" lang="es-CU" sz="2400" b="0" i="0" u="none" strike="noStrike" kern="1200" cap="none" spc="0" normalizeH="0" baseline="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589329"/>
      </p:ext>
    </p:extLst>
  </p:cSld>
  <p:clrMapOvr>
    <a:masterClrMapping/>
  </p:clrMapOvr>
  <mc:AlternateContent xmlns:mc="http://schemas.openxmlformats.org/markup-compatibility/2006" xmlns:p14="http://schemas.microsoft.com/office/powerpoint/2010/main">
    <mc:Choice Requires="p14">
      <p:transition spd="slow" p14:dur="2000" advTm="37458"/>
    </mc:Choice>
    <mc:Fallback xmlns="">
      <p:transition spd="slow" advTm="37458"/>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8CF7A5-ECB3-4EB4-BA32-36BFD913E4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0603" y="0"/>
            <a:ext cx="7891398" cy="685800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ln w="25400">
            <a:solidFill>
              <a:schemeClr val="tx1"/>
            </a:solidFill>
          </a:ln>
          <a:effectLst/>
        </p:spPr>
      </p:pic>
      <p:sp>
        <p:nvSpPr>
          <p:cNvPr id="2" name="Title 1">
            <a:extLst>
              <a:ext uri="{FF2B5EF4-FFF2-40B4-BE49-F238E27FC236}">
                <a16:creationId xmlns:a16="http://schemas.microsoft.com/office/drawing/2014/main" id="{CA271041-47D8-48BC-9B6E-6348DE13D5F2}"/>
              </a:ext>
            </a:extLst>
          </p:cNvPr>
          <p:cNvSpPr>
            <a:spLocks noGrp="1"/>
          </p:cNvSpPr>
          <p:nvPr>
            <p:ph type="title"/>
          </p:nvPr>
        </p:nvSpPr>
        <p:spPr>
          <a:xfrm>
            <a:off x="651164" y="2048451"/>
            <a:ext cx="10515600" cy="1325563"/>
          </a:xfrm>
        </p:spPr>
        <p:txBody>
          <a:bodyPr vert="horz" lIns="91440" tIns="45720" rIns="91440" bIns="45720" rtlCol="0" anchor="b">
            <a:normAutofit/>
          </a:bodyPr>
          <a:lstStyle/>
          <a:p>
            <a:r>
              <a:rPr lang="es-MX" sz="5400" b="1" dirty="0"/>
              <a:t>Repaso</a:t>
            </a:r>
            <a:endParaRPr lang="en-US" b="1" dirty="0"/>
          </a:p>
        </p:txBody>
      </p:sp>
      <p:cxnSp>
        <p:nvCxnSpPr>
          <p:cNvPr id="10" name="Straight Connector 9">
            <a:extLst>
              <a:ext uri="{FF2B5EF4-FFF2-40B4-BE49-F238E27FC236}">
                <a16:creationId xmlns:a16="http://schemas.microsoft.com/office/drawing/2014/main" id="{F8542CDD-67E5-44FA-A05A-B76F0BE769AD}"/>
              </a:ext>
            </a:extLst>
          </p:cNvPr>
          <p:cNvCxnSpPr>
            <a:cxnSpLocks/>
          </p:cNvCxnSpPr>
          <p:nvPr/>
        </p:nvCxnSpPr>
        <p:spPr>
          <a:xfrm>
            <a:off x="651164" y="3992713"/>
            <a:ext cx="3989647" cy="0"/>
          </a:xfrm>
          <a:prstGeom prst="line">
            <a:avLst/>
          </a:prstGeom>
          <a:ln w="31750"/>
          <a:effectLst>
            <a:outerShdw blurRad="50800" dist="2413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136747"/>
      </p:ext>
    </p:extLst>
  </p:cSld>
  <p:clrMapOvr>
    <a:masterClrMapping/>
  </p:clrMapOvr>
  <mc:AlternateContent xmlns:mc="http://schemas.openxmlformats.org/markup-compatibility/2006" xmlns:p14="http://schemas.microsoft.com/office/powerpoint/2010/main">
    <mc:Choice Requires="p14">
      <p:transition spd="slow" p14:dur="2000" advTm="39811"/>
    </mc:Choice>
    <mc:Fallback xmlns="">
      <p:transition spd="slow" advTm="39811"/>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233874"/>
            <a:ext cx="11038840" cy="6064623"/>
          </a:xfrm>
        </p:spPr>
        <p:txBody>
          <a:bodyPr>
            <a:normAutofit fontScale="92500" lnSpcReduction="20000"/>
          </a:bodyPr>
          <a:lstStyle/>
          <a:p>
            <a:pPr marL="0" indent="0">
              <a:buNone/>
            </a:pPr>
            <a:r>
              <a:rPr lang="es-AR" sz="2600" b="1" dirty="0"/>
              <a:t>Colaboradores</a:t>
            </a:r>
            <a:endParaRPr lang="en-US" sz="2600" b="1" dirty="0"/>
          </a:p>
          <a:p>
            <a:pPr marL="0" indent="0">
              <a:buNone/>
            </a:pPr>
            <a:r>
              <a:rPr lang="en-US" sz="2200" dirty="0"/>
              <a:t>Pesticide Educational Resources Collaborative (PERC)</a:t>
            </a:r>
          </a:p>
          <a:p>
            <a:pPr marL="0" indent="0">
              <a:buNone/>
            </a:pPr>
            <a:r>
              <a:rPr lang="en-US" sz="2200" b="0" dirty="0"/>
              <a:t>Director—Suzanne Forsyth, University of California Davis</a:t>
            </a:r>
          </a:p>
          <a:p>
            <a:pPr marL="0" indent="0">
              <a:buNone/>
            </a:pPr>
            <a:r>
              <a:rPr lang="en-US" sz="2200" b="0" dirty="0"/>
              <a:t>Deputy Director—Kaci Buhl, Oregon State University</a:t>
            </a:r>
          </a:p>
          <a:p>
            <a:pPr marL="0" indent="0">
              <a:buNone/>
            </a:pPr>
            <a:r>
              <a:rPr lang="en-US" sz="2200" b="0" dirty="0"/>
              <a:t>Project Officers—Matthew Lloyd and Stephanie Burkhardt, U.S. EPA, Office of Pesticide Programs</a:t>
            </a:r>
          </a:p>
          <a:p>
            <a:pPr marL="0" indent="0">
              <a:buNone/>
            </a:pPr>
            <a:endParaRPr lang="en-US" sz="2200" dirty="0"/>
          </a:p>
          <a:p>
            <a:pPr marL="0" indent="0">
              <a:buNone/>
            </a:pPr>
            <a:r>
              <a:rPr lang="es-CO" sz="2600" b="1" dirty="0"/>
              <a:t>Coordinadore de Proyecto</a:t>
            </a:r>
            <a:endParaRPr lang="en-US" sz="2600" b="1" dirty="0"/>
          </a:p>
          <a:p>
            <a:pPr marL="0" indent="0">
              <a:buNone/>
            </a:pPr>
            <a:r>
              <a:rPr lang="en-US" sz="2200" b="0" dirty="0"/>
              <a:t>Jolene Hendrix, Agricultural Consultant</a:t>
            </a:r>
          </a:p>
          <a:p>
            <a:pPr marL="0" indent="0">
              <a:buNone/>
            </a:pPr>
            <a:endParaRPr lang="en-US" sz="2200" b="1" dirty="0"/>
          </a:p>
          <a:p>
            <a:pPr marL="0" indent="0">
              <a:buNone/>
            </a:pPr>
            <a:r>
              <a:rPr lang="en-US" sz="2600" dirty="0" err="1"/>
              <a:t>D</a:t>
            </a:r>
            <a:r>
              <a:rPr lang="en-US" sz="2600" i="0" dirty="0" err="1">
                <a:effectLst/>
              </a:rPr>
              <a:t>iseño</a:t>
            </a:r>
            <a:endParaRPr lang="en-US" sz="2200" dirty="0"/>
          </a:p>
          <a:p>
            <a:pPr marL="0" indent="0">
              <a:buNone/>
            </a:pPr>
            <a:r>
              <a:rPr lang="en-US" sz="2200" b="0" dirty="0"/>
              <a:t>Steve Tomasko</a:t>
            </a:r>
          </a:p>
          <a:p>
            <a:pPr marL="0" indent="0">
              <a:buNone/>
            </a:pPr>
            <a:endParaRPr lang="en-US" sz="2200" dirty="0"/>
          </a:p>
          <a:p>
            <a:pPr marL="0" indent="0">
              <a:buNone/>
            </a:pPr>
            <a:r>
              <a:rPr lang="es-EC" sz="2600" b="1" dirty="0"/>
              <a:t>Traducción</a:t>
            </a:r>
            <a:r>
              <a:rPr lang="es-EC" sz="2200" b="1" dirty="0"/>
              <a:t> </a:t>
            </a:r>
          </a:p>
          <a:p>
            <a:pPr marL="0" indent="0">
              <a:buNone/>
            </a:pPr>
            <a:r>
              <a:rPr lang="en-US" sz="2200" b="0" dirty="0"/>
              <a:t>Juan Concha-Holmes, Web Art Hosting (Lead)</a:t>
            </a:r>
          </a:p>
          <a:p>
            <a:pPr marL="0" indent="0">
              <a:buNone/>
            </a:pPr>
            <a:r>
              <a:rPr lang="en-US" sz="2200" b="0" dirty="0"/>
              <a:t>Claudia Arrieta, Agricultural Consultant</a:t>
            </a:r>
          </a:p>
          <a:p>
            <a:pPr marL="0" indent="0">
              <a:buNone/>
            </a:pPr>
            <a:r>
              <a:rPr lang="en-US" sz="2200" b="0" dirty="0"/>
              <a:t>Carmina Hanson, North Carolina Department of Agriculture and Consumer Services</a:t>
            </a:r>
          </a:p>
          <a:p>
            <a:pPr marL="0" indent="0">
              <a:buNone/>
            </a:pPr>
            <a:r>
              <a:rPr lang="en-US" sz="2200" b="0" dirty="0"/>
              <a:t>Hector </a:t>
            </a:r>
            <a:r>
              <a:rPr lang="en-US" sz="2200" b="0" dirty="0" err="1"/>
              <a:t>Nuñez-Contreras</a:t>
            </a:r>
            <a:r>
              <a:rPr lang="en-US" sz="2200" b="0" dirty="0"/>
              <a:t>, Agricultural Consultant</a:t>
            </a:r>
          </a:p>
        </p:txBody>
      </p:sp>
    </p:spTree>
    <p:extLst>
      <p:ext uri="{BB962C8B-B14F-4D97-AF65-F5344CB8AC3E}">
        <p14:creationId xmlns:p14="http://schemas.microsoft.com/office/powerpoint/2010/main" val="372289749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564776"/>
            <a:ext cx="10515600" cy="5612187"/>
          </a:xfrm>
        </p:spPr>
        <p:txBody>
          <a:bodyPr>
            <a:normAutofit lnSpcReduction="10000"/>
          </a:bodyPr>
          <a:lstStyle/>
          <a:p>
            <a:pPr marL="0" indent="0">
              <a:buNone/>
            </a:pPr>
            <a:r>
              <a:rPr lang="es-AR" sz="2600" b="1" dirty="0"/>
              <a:t>Revisión del Contenido  </a:t>
            </a:r>
          </a:p>
          <a:p>
            <a:pPr marL="0" indent="0">
              <a:buNone/>
            </a:pPr>
            <a:r>
              <a:rPr lang="en-US" sz="2600" b="0" dirty="0"/>
              <a:t>Jolene Hendrix, Agricultural Consultant</a:t>
            </a:r>
          </a:p>
          <a:p>
            <a:pPr marL="0" indent="0">
              <a:buNone/>
            </a:pPr>
            <a:r>
              <a:rPr lang="en-US" sz="2600" b="0" dirty="0"/>
              <a:t>Matthew Lloyd U.S. EPA, Office of Pesticide Programs</a:t>
            </a:r>
          </a:p>
          <a:p>
            <a:pPr marL="0" indent="0">
              <a:buNone/>
            </a:pPr>
            <a:r>
              <a:rPr lang="en-US" sz="2600" b="0" dirty="0"/>
              <a:t>Suzanne Forsyth, University of California Davis</a:t>
            </a:r>
          </a:p>
          <a:p>
            <a:pPr marL="0" indent="0">
              <a:buNone/>
            </a:pPr>
            <a:endParaRPr lang="en-US" dirty="0"/>
          </a:p>
          <a:p>
            <a:pPr marL="0" indent="0">
              <a:buNone/>
            </a:pPr>
            <a:r>
              <a:rPr lang="es-AR" sz="2600" b="1" dirty="0"/>
              <a:t>Fotografía </a:t>
            </a:r>
          </a:p>
          <a:p>
            <a:pPr marL="0" indent="0">
              <a:buNone/>
            </a:pPr>
            <a:r>
              <a:rPr lang="en-US" sz="2600" b="0" dirty="0"/>
              <a:t>Janet </a:t>
            </a:r>
            <a:r>
              <a:rPr lang="en-US" sz="2600" b="0" dirty="0" err="1"/>
              <a:t>Fults</a:t>
            </a:r>
            <a:r>
              <a:rPr lang="en-US" sz="2600" b="0" dirty="0"/>
              <a:t>, Agricultural Consultant</a:t>
            </a:r>
          </a:p>
          <a:p>
            <a:pPr marL="0" indent="0">
              <a:buNone/>
            </a:pPr>
            <a:r>
              <a:rPr lang="en-US" sz="2600" b="0" dirty="0"/>
              <a:t>Jolene Hendrix, Agricultural Consultant</a:t>
            </a:r>
          </a:p>
          <a:p>
            <a:pPr marL="0" indent="0">
              <a:buNone/>
            </a:pPr>
            <a:r>
              <a:rPr lang="en-US" sz="2600" b="0" dirty="0"/>
              <a:t>Anna Katrina Hunter, University of California Statewide IPM Program</a:t>
            </a:r>
          </a:p>
          <a:p>
            <a:pPr marL="0" indent="0">
              <a:buNone/>
            </a:pPr>
            <a:endParaRPr lang="en-US" dirty="0"/>
          </a:p>
          <a:p>
            <a:pPr marL="0" indent="0">
              <a:buNone/>
            </a:pPr>
            <a:r>
              <a:rPr lang="en-US" sz="2600" b="1" dirty="0"/>
              <a:t>Videography &amp; Digital Delivery</a:t>
            </a:r>
          </a:p>
          <a:p>
            <a:pPr marL="0" indent="0">
              <a:buNone/>
            </a:pPr>
            <a:r>
              <a:rPr lang="en-US" sz="2600" b="0" dirty="0"/>
              <a:t>Hal Sloane, Emotion Video</a:t>
            </a:r>
          </a:p>
        </p:txBody>
      </p:sp>
    </p:spTree>
    <p:extLst>
      <p:ext uri="{BB962C8B-B14F-4D97-AF65-F5344CB8AC3E}">
        <p14:creationId xmlns:p14="http://schemas.microsoft.com/office/powerpoint/2010/main" val="39136767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730623" y="921560"/>
            <a:ext cx="10793506" cy="5640605"/>
          </a:xfrm>
        </p:spPr>
        <p:txBody>
          <a:bodyPr numCol="3">
            <a:normAutofit/>
          </a:bodyPr>
          <a:lstStyle/>
          <a:p>
            <a:pPr marL="0" indent="0" algn="ctr">
              <a:lnSpc>
                <a:spcPts val="1800"/>
              </a:lnSpc>
              <a:spcBef>
                <a:spcPts val="0"/>
              </a:spcBef>
              <a:buNone/>
            </a:pPr>
            <a:r>
              <a:rPr lang="en-US" sz="1800" b="1" dirty="0"/>
              <a:t>Mark Bostick Golf Course</a:t>
            </a:r>
          </a:p>
          <a:p>
            <a:pPr marL="0" indent="0" algn="ctr">
              <a:lnSpc>
                <a:spcPts val="1800"/>
              </a:lnSpc>
              <a:spcBef>
                <a:spcPts val="0"/>
              </a:spcBef>
              <a:buNone/>
            </a:pPr>
            <a:r>
              <a:rPr lang="en-US" sz="1800" b="0" dirty="0"/>
              <a:t>Paul Bridges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University of Florida</a:t>
            </a:r>
          </a:p>
          <a:p>
            <a:pPr marL="0" indent="0" algn="ctr">
              <a:lnSpc>
                <a:spcPts val="1800"/>
              </a:lnSpc>
              <a:spcBef>
                <a:spcPts val="0"/>
              </a:spcBef>
              <a:buNone/>
            </a:pPr>
            <a:r>
              <a:rPr lang="en-US" sz="1800" b="0" dirty="0"/>
              <a:t>Paul Bridges</a:t>
            </a:r>
          </a:p>
          <a:p>
            <a:pPr marL="0" indent="0" algn="ctr">
              <a:lnSpc>
                <a:spcPts val="1800"/>
              </a:lnSpc>
              <a:spcBef>
                <a:spcPts val="0"/>
              </a:spcBef>
              <a:buNone/>
            </a:pPr>
            <a:r>
              <a:rPr lang="en-US" sz="1800" b="0" dirty="0"/>
              <a:t>Brett </a:t>
            </a:r>
            <a:r>
              <a:rPr lang="en-US" sz="1800" b="0" dirty="0" err="1"/>
              <a:t>Bultemeier</a:t>
            </a:r>
            <a:endParaRPr lang="en-US" sz="1800" b="0" dirty="0"/>
          </a:p>
          <a:p>
            <a:pPr marL="0" indent="0" algn="ctr">
              <a:lnSpc>
                <a:spcPts val="1800"/>
              </a:lnSpc>
              <a:spcBef>
                <a:spcPts val="0"/>
              </a:spcBef>
              <a:buNone/>
            </a:pPr>
            <a:r>
              <a:rPr lang="en-US" sz="1800" b="0" dirty="0"/>
              <a:t>Taylor Darnell</a:t>
            </a:r>
          </a:p>
          <a:p>
            <a:pPr marL="0" indent="0" algn="ctr">
              <a:lnSpc>
                <a:spcPts val="1800"/>
              </a:lnSpc>
              <a:spcBef>
                <a:spcPts val="0"/>
              </a:spcBef>
              <a:buNone/>
            </a:pPr>
            <a:r>
              <a:rPr lang="en-US" sz="1800" b="0" dirty="0"/>
              <a:t>Stephen Enloe</a:t>
            </a:r>
          </a:p>
          <a:p>
            <a:pPr marL="0" indent="0" algn="ctr">
              <a:lnSpc>
                <a:spcPts val="1800"/>
              </a:lnSpc>
              <a:spcBef>
                <a:spcPts val="0"/>
              </a:spcBef>
              <a:buNone/>
            </a:pPr>
            <a:r>
              <a:rPr lang="en-US" sz="1800" b="0" dirty="0"/>
              <a:t>Erin Harlow</a:t>
            </a:r>
          </a:p>
          <a:p>
            <a:pPr marL="0" indent="0" algn="ctr">
              <a:lnSpc>
                <a:spcPts val="1800"/>
              </a:lnSpc>
              <a:spcBef>
                <a:spcPts val="0"/>
              </a:spcBef>
              <a:buNone/>
            </a:pPr>
            <a:r>
              <a:rPr lang="en-US" sz="1800" b="0" dirty="0"/>
              <a:t>Luke Harlow</a:t>
            </a:r>
          </a:p>
          <a:p>
            <a:pPr marL="0" indent="0" algn="ctr">
              <a:lnSpc>
                <a:spcPts val="1800"/>
              </a:lnSpc>
              <a:spcBef>
                <a:spcPts val="0"/>
              </a:spcBef>
              <a:buNone/>
            </a:pPr>
            <a:r>
              <a:rPr lang="en-US" sz="1800" b="0" dirty="0"/>
              <a:t>Jolene Hendrix</a:t>
            </a:r>
          </a:p>
          <a:p>
            <a:pPr marL="0" indent="0" algn="ctr">
              <a:lnSpc>
                <a:spcPts val="1800"/>
              </a:lnSpc>
              <a:spcBef>
                <a:spcPts val="0"/>
              </a:spcBef>
              <a:buNone/>
            </a:pPr>
            <a:r>
              <a:rPr lang="en-US" sz="1800" b="0" dirty="0"/>
              <a:t>John-Paul Keller</a:t>
            </a:r>
          </a:p>
          <a:p>
            <a:pPr marL="0" indent="0" algn="ctr">
              <a:lnSpc>
                <a:spcPts val="1800"/>
              </a:lnSpc>
              <a:spcBef>
                <a:spcPts val="0"/>
              </a:spcBef>
              <a:buNone/>
            </a:pPr>
            <a:r>
              <a:rPr lang="en-US" sz="1800" b="0" dirty="0"/>
              <a:t>Candice Prince</a:t>
            </a:r>
          </a:p>
          <a:p>
            <a:pPr marL="0" indent="0" algn="ctr">
              <a:lnSpc>
                <a:spcPts val="1800"/>
              </a:lnSpc>
              <a:spcBef>
                <a:spcPts val="0"/>
              </a:spcBef>
              <a:buNone/>
            </a:pPr>
            <a:r>
              <a:rPr lang="en-US" sz="1800" b="0" dirty="0"/>
              <a:t>Tatiana Sanchez</a:t>
            </a:r>
          </a:p>
          <a:p>
            <a:pPr marL="0" indent="0" algn="ctr">
              <a:lnSpc>
                <a:spcPts val="1800"/>
              </a:lnSpc>
              <a:spcBef>
                <a:spcPts val="0"/>
              </a:spcBef>
              <a:buNone/>
            </a:pPr>
            <a:r>
              <a:rPr lang="en-US" sz="1800" b="0" dirty="0"/>
              <a:t>Daisy Taylor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Homeowner</a:t>
            </a:r>
          </a:p>
          <a:p>
            <a:pPr marL="0" indent="0" algn="ctr">
              <a:lnSpc>
                <a:spcPts val="1800"/>
              </a:lnSpc>
              <a:spcBef>
                <a:spcPts val="0"/>
              </a:spcBef>
              <a:buNone/>
            </a:pPr>
            <a:r>
              <a:rPr lang="en-US" sz="1800" b="0" dirty="0"/>
              <a:t>Philip G. Koehler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McCall Service</a:t>
            </a:r>
          </a:p>
          <a:p>
            <a:pPr marL="0" indent="0" algn="ctr">
              <a:lnSpc>
                <a:spcPts val="1800"/>
              </a:lnSpc>
              <a:spcBef>
                <a:spcPts val="0"/>
              </a:spcBef>
              <a:buNone/>
            </a:pPr>
            <a:r>
              <a:rPr lang="en-US" sz="1800" b="0" dirty="0"/>
              <a:t>David Larson</a:t>
            </a:r>
          </a:p>
          <a:p>
            <a:pPr marL="0" indent="0" algn="ctr">
              <a:lnSpc>
                <a:spcPts val="1800"/>
              </a:lnSpc>
              <a:spcBef>
                <a:spcPts val="0"/>
              </a:spcBef>
              <a:buNone/>
            </a:pPr>
            <a:r>
              <a:rPr lang="en-US" sz="1800" b="0" dirty="0"/>
              <a:t>Shannon Mann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DBI Services</a:t>
            </a:r>
          </a:p>
          <a:p>
            <a:pPr marL="0" indent="0" algn="ctr">
              <a:lnSpc>
                <a:spcPts val="1800"/>
              </a:lnSpc>
              <a:spcBef>
                <a:spcPts val="0"/>
              </a:spcBef>
              <a:buNone/>
            </a:pPr>
            <a:r>
              <a:rPr lang="en-US" sz="1800" b="0" dirty="0"/>
              <a:t>Lucy </a:t>
            </a:r>
            <a:r>
              <a:rPr lang="en-US" sz="1800" b="0" dirty="0" err="1"/>
              <a:t>Asmar</a:t>
            </a:r>
            <a:endParaRPr lang="en-US" sz="1800" b="0" dirty="0"/>
          </a:p>
          <a:p>
            <a:pPr marL="0" indent="0" algn="ctr">
              <a:lnSpc>
                <a:spcPts val="1800"/>
              </a:lnSpc>
              <a:spcBef>
                <a:spcPts val="0"/>
              </a:spcBef>
              <a:buNone/>
            </a:pPr>
            <a:r>
              <a:rPr lang="en-US" sz="1800" b="0" dirty="0"/>
              <a:t>Jim Conroy (Supervisor)</a:t>
            </a:r>
          </a:p>
          <a:p>
            <a:pPr marL="0" indent="0" algn="ctr">
              <a:lnSpc>
                <a:spcPts val="1800"/>
              </a:lnSpc>
              <a:spcBef>
                <a:spcPts val="0"/>
              </a:spcBef>
              <a:buNone/>
            </a:pPr>
            <a:r>
              <a:rPr lang="en-US" sz="1800" b="0" dirty="0"/>
              <a:t>Josh Lundy</a:t>
            </a:r>
          </a:p>
          <a:p>
            <a:pPr marL="0" indent="0" algn="ctr">
              <a:lnSpc>
                <a:spcPts val="1800"/>
              </a:lnSpc>
              <a:spcBef>
                <a:spcPts val="0"/>
              </a:spcBef>
              <a:buNone/>
            </a:pPr>
            <a:r>
              <a:rPr lang="en-US" sz="1800" b="0" dirty="0"/>
              <a:t>John </a:t>
            </a:r>
            <a:r>
              <a:rPr lang="en-US" sz="1800" b="0" dirty="0" err="1"/>
              <a:t>Oxborough</a:t>
            </a:r>
            <a:endParaRPr lang="en-US" sz="1800" b="0" dirty="0"/>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Sacramento-Yolo Mosquito &amp; Vector Control</a:t>
            </a:r>
          </a:p>
          <a:p>
            <a:pPr marL="0" indent="0" algn="ctr">
              <a:lnSpc>
                <a:spcPts val="1800"/>
              </a:lnSpc>
              <a:spcBef>
                <a:spcPts val="0"/>
              </a:spcBef>
              <a:buNone/>
            </a:pPr>
            <a:r>
              <a:rPr lang="en-US" sz="1800" b="0" dirty="0"/>
              <a:t>Demetris </a:t>
            </a:r>
            <a:r>
              <a:rPr lang="en-US" sz="1800" b="0" dirty="0" err="1"/>
              <a:t>Dokos</a:t>
            </a:r>
            <a:endParaRPr lang="en-US" sz="1800" b="0" dirty="0"/>
          </a:p>
          <a:p>
            <a:pPr marL="0" indent="0" algn="ctr">
              <a:lnSpc>
                <a:spcPts val="1800"/>
              </a:lnSpc>
              <a:spcBef>
                <a:spcPts val="0"/>
              </a:spcBef>
              <a:buNone/>
            </a:pPr>
            <a:r>
              <a:rPr lang="en-US" sz="1800" b="0" dirty="0"/>
              <a:t>Kellee Prasad</a:t>
            </a:r>
          </a:p>
          <a:p>
            <a:pPr marL="0" indent="0" algn="ctr">
              <a:lnSpc>
                <a:spcPts val="1800"/>
              </a:lnSpc>
              <a:spcBef>
                <a:spcPts val="0"/>
              </a:spcBef>
              <a:buNone/>
            </a:pPr>
            <a:r>
              <a:rPr lang="en-US" sz="1800" b="0" dirty="0"/>
              <a:t>Luz Robles</a:t>
            </a:r>
          </a:p>
          <a:p>
            <a:pPr marL="0" indent="0" algn="ctr">
              <a:lnSpc>
                <a:spcPts val="1800"/>
              </a:lnSpc>
              <a:spcBef>
                <a:spcPts val="0"/>
              </a:spcBef>
              <a:buNone/>
            </a:pPr>
            <a:r>
              <a:rPr lang="en-US" sz="1800" b="0" dirty="0"/>
              <a:t>John Snell</a:t>
            </a:r>
          </a:p>
          <a:p>
            <a:pPr marL="0" indent="0" algn="ctr">
              <a:lnSpc>
                <a:spcPts val="1800"/>
              </a:lnSpc>
              <a:spcBef>
                <a:spcPts val="0"/>
              </a:spcBef>
              <a:buNone/>
            </a:pPr>
            <a:r>
              <a:rPr lang="en-US" sz="1800" b="0" dirty="0"/>
              <a:t>Ryan Wagner</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err="1"/>
              <a:t>Mariani</a:t>
            </a:r>
            <a:r>
              <a:rPr lang="en-US" sz="1800" b="1" dirty="0"/>
              <a:t> Nut Company</a:t>
            </a:r>
          </a:p>
          <a:p>
            <a:pPr marL="0" indent="0" algn="ctr">
              <a:lnSpc>
                <a:spcPts val="1800"/>
              </a:lnSpc>
              <a:spcBef>
                <a:spcPts val="0"/>
              </a:spcBef>
              <a:buNone/>
            </a:pPr>
            <a:r>
              <a:rPr lang="en-US" sz="1800" b="0" dirty="0" err="1"/>
              <a:t>Hextor</a:t>
            </a:r>
            <a:r>
              <a:rPr lang="en-US" sz="1800" b="0" dirty="0"/>
              <a:t> Jimenez</a:t>
            </a:r>
          </a:p>
          <a:p>
            <a:pPr marL="0" indent="0" algn="ctr">
              <a:lnSpc>
                <a:spcPts val="1800"/>
              </a:lnSpc>
              <a:spcBef>
                <a:spcPts val="0"/>
              </a:spcBef>
              <a:buNone/>
            </a:pPr>
            <a:r>
              <a:rPr lang="en-US" sz="1800" b="0" dirty="0"/>
              <a:t>Jesus Torres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Cardinal Professional Products</a:t>
            </a:r>
          </a:p>
          <a:p>
            <a:pPr marL="0" indent="0" algn="ctr">
              <a:lnSpc>
                <a:spcPts val="1800"/>
              </a:lnSpc>
              <a:spcBef>
                <a:spcPts val="0"/>
              </a:spcBef>
              <a:buNone/>
            </a:pPr>
            <a:r>
              <a:rPr lang="en-US" sz="1800" b="0" dirty="0"/>
              <a:t>Jose Argueta</a:t>
            </a:r>
          </a:p>
          <a:p>
            <a:pPr marL="0" indent="0" algn="ctr">
              <a:lnSpc>
                <a:spcPts val="1800"/>
              </a:lnSpc>
              <a:spcBef>
                <a:spcPts val="0"/>
              </a:spcBef>
              <a:buNone/>
            </a:pPr>
            <a:r>
              <a:rPr lang="en-US" sz="1800" b="0" dirty="0"/>
              <a:t>Ramiro </a:t>
            </a:r>
            <a:r>
              <a:rPr lang="en-US" sz="1800" b="0" dirty="0" err="1"/>
              <a:t>Arriago</a:t>
            </a:r>
            <a:endParaRPr lang="en-US" sz="1800" b="0" dirty="0"/>
          </a:p>
          <a:p>
            <a:pPr marL="0" indent="0" algn="ctr">
              <a:lnSpc>
                <a:spcPts val="1800"/>
              </a:lnSpc>
              <a:spcBef>
                <a:spcPts val="0"/>
              </a:spcBef>
              <a:buNone/>
            </a:pPr>
            <a:r>
              <a:rPr lang="en-US" sz="1800" b="0" dirty="0"/>
              <a:t>Ernesto Guzman</a:t>
            </a:r>
          </a:p>
          <a:p>
            <a:pPr marL="0" indent="0" algn="ctr">
              <a:lnSpc>
                <a:spcPts val="1800"/>
              </a:lnSpc>
              <a:spcBef>
                <a:spcPts val="0"/>
              </a:spcBef>
              <a:buNone/>
            </a:pPr>
            <a:endParaRPr lang="en-US" sz="1800" dirty="0"/>
          </a:p>
          <a:p>
            <a:pPr marL="0" indent="0" algn="ctr">
              <a:lnSpc>
                <a:spcPts val="1800"/>
              </a:lnSpc>
              <a:spcBef>
                <a:spcPts val="0"/>
              </a:spcBef>
              <a:buNone/>
            </a:pPr>
            <a:endParaRPr lang="en-US" sz="1800" b="1" dirty="0"/>
          </a:p>
          <a:p>
            <a:pPr marL="0" indent="0" algn="ctr">
              <a:lnSpc>
                <a:spcPts val="1800"/>
              </a:lnSpc>
              <a:spcBef>
                <a:spcPts val="0"/>
              </a:spcBef>
              <a:buNone/>
            </a:pPr>
            <a:r>
              <a:rPr lang="en-US" sz="1800" b="1" dirty="0"/>
              <a:t>Accurate Fumigation</a:t>
            </a:r>
          </a:p>
          <a:p>
            <a:pPr marL="0" indent="0" algn="ctr">
              <a:lnSpc>
                <a:spcPts val="1800"/>
              </a:lnSpc>
              <a:spcBef>
                <a:spcPts val="0"/>
              </a:spcBef>
              <a:buNone/>
            </a:pPr>
            <a:r>
              <a:rPr lang="en-US" sz="1800" b="0" dirty="0"/>
              <a:t>Juan Cruz</a:t>
            </a:r>
          </a:p>
          <a:p>
            <a:pPr marL="0" indent="0" algn="ctr">
              <a:lnSpc>
                <a:spcPts val="1800"/>
              </a:lnSpc>
              <a:spcBef>
                <a:spcPts val="0"/>
              </a:spcBef>
              <a:buNone/>
            </a:pPr>
            <a:r>
              <a:rPr lang="en-US" sz="1800" b="0" dirty="0" err="1"/>
              <a:t>Izac</a:t>
            </a:r>
            <a:r>
              <a:rPr lang="en-US" sz="1800" b="0" dirty="0"/>
              <a:t> </a:t>
            </a:r>
            <a:r>
              <a:rPr lang="en-US" sz="1800" b="0" dirty="0" err="1"/>
              <a:t>Deharo</a:t>
            </a:r>
            <a:endParaRPr lang="en-US" sz="1800" b="0" dirty="0"/>
          </a:p>
          <a:p>
            <a:pPr marL="0" indent="0" algn="ctr">
              <a:lnSpc>
                <a:spcPts val="1800"/>
              </a:lnSpc>
              <a:spcBef>
                <a:spcPts val="0"/>
              </a:spcBef>
              <a:buNone/>
            </a:pPr>
            <a:r>
              <a:rPr lang="en-US" sz="1800" b="0" dirty="0"/>
              <a:t>Alejandro Luna</a:t>
            </a:r>
          </a:p>
          <a:p>
            <a:pPr marL="0" indent="0" algn="ctr">
              <a:lnSpc>
                <a:spcPts val="1800"/>
              </a:lnSpc>
              <a:spcBef>
                <a:spcPts val="0"/>
              </a:spcBef>
              <a:buNone/>
            </a:pPr>
            <a:r>
              <a:rPr lang="en-US" sz="1800" b="0" dirty="0"/>
              <a:t>Omar Sosa</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Home Shoot</a:t>
            </a:r>
          </a:p>
          <a:p>
            <a:pPr marL="0" indent="0" algn="ctr">
              <a:lnSpc>
                <a:spcPts val="1800"/>
              </a:lnSpc>
              <a:spcBef>
                <a:spcPts val="0"/>
              </a:spcBef>
              <a:buNone/>
            </a:pPr>
            <a:r>
              <a:rPr lang="en-US" sz="1800" b="0" dirty="0"/>
              <a:t>Lisa </a:t>
            </a:r>
            <a:r>
              <a:rPr lang="en-US" sz="1800" b="0" dirty="0" err="1"/>
              <a:t>Blecker</a:t>
            </a:r>
            <a:endParaRPr lang="en-US" sz="1800" b="0" dirty="0"/>
          </a:p>
          <a:p>
            <a:pPr marL="0" indent="0" algn="ctr">
              <a:lnSpc>
                <a:spcPts val="1800"/>
              </a:lnSpc>
              <a:spcBef>
                <a:spcPts val="0"/>
              </a:spcBef>
              <a:buNone/>
            </a:pPr>
            <a:r>
              <a:rPr lang="en-US" sz="1800" b="0" dirty="0"/>
              <a:t>Steve </a:t>
            </a:r>
            <a:r>
              <a:rPr lang="en-US" sz="1800" b="0" dirty="0" err="1"/>
              <a:t>Blecker</a:t>
            </a:r>
            <a:endParaRPr lang="en-US" sz="1800" b="0" dirty="0"/>
          </a:p>
          <a:p>
            <a:pPr marL="0" indent="0" algn="ctr">
              <a:lnSpc>
                <a:spcPts val="1800"/>
              </a:lnSpc>
              <a:spcBef>
                <a:spcPts val="0"/>
              </a:spcBef>
              <a:buNone/>
            </a:pPr>
            <a:r>
              <a:rPr lang="en-US" sz="1800" b="0" dirty="0"/>
              <a:t>Janet </a:t>
            </a:r>
            <a:r>
              <a:rPr lang="en-US" sz="1800" b="0" dirty="0" err="1"/>
              <a:t>Fults</a:t>
            </a:r>
            <a:endParaRPr lang="en-US" sz="1800" b="0" dirty="0"/>
          </a:p>
          <a:p>
            <a:pPr marL="0" indent="0" algn="ctr">
              <a:lnSpc>
                <a:spcPts val="1800"/>
              </a:lnSpc>
              <a:spcBef>
                <a:spcPts val="0"/>
              </a:spcBef>
              <a:buNone/>
            </a:pPr>
            <a:r>
              <a:rPr lang="en-US" sz="1800" b="0" dirty="0"/>
              <a:t>Anna Katrina Hunter</a:t>
            </a:r>
          </a:p>
          <a:p>
            <a:pPr marL="0" indent="0" algn="ctr">
              <a:lnSpc>
                <a:spcPts val="1800"/>
              </a:lnSpc>
              <a:spcBef>
                <a:spcPts val="0"/>
              </a:spcBef>
              <a:buNone/>
            </a:pPr>
            <a:r>
              <a:rPr lang="en-US" sz="1800" b="0" dirty="0"/>
              <a:t>Hannah Strauss</a:t>
            </a:r>
          </a:p>
          <a:p>
            <a:pPr marL="0" indent="0" algn="ctr">
              <a:lnSpc>
                <a:spcPts val="1800"/>
              </a:lnSpc>
              <a:spcBef>
                <a:spcPts val="0"/>
              </a:spcBef>
              <a:buNone/>
            </a:pPr>
            <a:r>
              <a:rPr lang="en-US" sz="1800" b="0" dirty="0"/>
              <a:t>Luca Strauss</a:t>
            </a:r>
          </a:p>
          <a:p>
            <a:pPr marL="0" indent="0" algn="ctr">
              <a:lnSpc>
                <a:spcPts val="1800"/>
              </a:lnSpc>
              <a:spcBef>
                <a:spcPts val="0"/>
              </a:spcBef>
              <a:buNone/>
            </a:pPr>
            <a:r>
              <a:rPr lang="en-US" sz="1800" b="0" dirty="0"/>
              <a:t>Heidi Strauss</a:t>
            </a:r>
          </a:p>
          <a:p>
            <a:pPr marL="0" indent="0" algn="ctr">
              <a:lnSpc>
                <a:spcPts val="1800"/>
              </a:lnSpc>
              <a:spcBef>
                <a:spcPts val="0"/>
              </a:spcBef>
              <a:buNone/>
            </a:pPr>
            <a:endParaRPr lang="en-US" sz="1800" dirty="0"/>
          </a:p>
          <a:p>
            <a:pPr marL="0" indent="0" algn="ctr">
              <a:lnSpc>
                <a:spcPts val="1800"/>
              </a:lnSpc>
              <a:spcBef>
                <a:spcPts val="0"/>
              </a:spcBef>
              <a:buNone/>
            </a:pPr>
            <a:r>
              <a:rPr lang="en-US" sz="1800" b="1" dirty="0"/>
              <a:t>Sacramento Metropolitan Fire District</a:t>
            </a:r>
          </a:p>
          <a:p>
            <a:pPr marL="0" indent="0" algn="ctr">
              <a:lnSpc>
                <a:spcPts val="1800"/>
              </a:lnSpc>
              <a:spcBef>
                <a:spcPts val="0"/>
              </a:spcBef>
              <a:buNone/>
            </a:pPr>
            <a:r>
              <a:rPr lang="en-US" sz="1800" b="0" dirty="0"/>
              <a:t>Bryan Gray</a:t>
            </a:r>
          </a:p>
          <a:p>
            <a:pPr marL="0" indent="0" algn="ctr">
              <a:lnSpc>
                <a:spcPts val="1800"/>
              </a:lnSpc>
              <a:spcBef>
                <a:spcPts val="0"/>
              </a:spcBef>
              <a:buNone/>
            </a:pPr>
            <a:r>
              <a:rPr lang="en-US" sz="1800" b="0" dirty="0"/>
              <a:t>Nick </a:t>
            </a:r>
            <a:r>
              <a:rPr lang="en-US" sz="1800" b="0" dirty="0" err="1"/>
              <a:t>Fenyoe</a:t>
            </a:r>
            <a:endParaRPr lang="en-US" sz="1800" b="0" dirty="0"/>
          </a:p>
          <a:p>
            <a:pPr marL="0" indent="0">
              <a:buNone/>
            </a:pPr>
            <a:endParaRPr lang="en-US" dirty="0"/>
          </a:p>
        </p:txBody>
      </p:sp>
      <p:sp>
        <p:nvSpPr>
          <p:cNvPr id="3" name="TextBox 2">
            <a:extLst>
              <a:ext uri="{FF2B5EF4-FFF2-40B4-BE49-F238E27FC236}">
                <a16:creationId xmlns:a16="http://schemas.microsoft.com/office/drawing/2014/main" id="{C369890C-6099-4812-9DF0-0D19132DC1E1}"/>
              </a:ext>
            </a:extLst>
          </p:cNvPr>
          <p:cNvSpPr txBox="1"/>
          <p:nvPr/>
        </p:nvSpPr>
        <p:spPr>
          <a:xfrm>
            <a:off x="0" y="275229"/>
            <a:ext cx="12192000" cy="738664"/>
          </a:xfrm>
          <a:prstGeom prst="rect">
            <a:avLst/>
          </a:prstGeom>
          <a:noFill/>
        </p:spPr>
        <p:txBody>
          <a:bodyPr wrap="square" rtlCol="0">
            <a:spAutoFit/>
          </a:bodyPr>
          <a:lstStyle/>
          <a:p>
            <a:pPr algn="ctr"/>
            <a:r>
              <a:rPr lang="es-AR" sz="2400" b="1" dirty="0">
                <a:latin typeface="+mj-lt"/>
              </a:rPr>
              <a:t>Actores y Cooperadores de Sitio </a:t>
            </a:r>
          </a:p>
          <a:p>
            <a:pPr algn="ctr"/>
            <a:endParaRPr lang="en-US" dirty="0"/>
          </a:p>
        </p:txBody>
      </p:sp>
    </p:spTree>
    <p:extLst>
      <p:ext uri="{BB962C8B-B14F-4D97-AF65-F5344CB8AC3E}">
        <p14:creationId xmlns:p14="http://schemas.microsoft.com/office/powerpoint/2010/main" val="23054269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ign on a building&#10;&#10;Description automatically generated with low confidence">
            <a:extLst>
              <a:ext uri="{FF2B5EF4-FFF2-40B4-BE49-F238E27FC236}">
                <a16:creationId xmlns:a16="http://schemas.microsoft.com/office/drawing/2014/main" id="{045B9EE0-EC3C-4999-A622-F18B2FE6F8C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5364479" y="1079660"/>
            <a:ext cx="2210207" cy="2710968"/>
          </a:xfrm>
          <a:prstGeom prst="rect">
            <a:avLst/>
          </a:prstGeom>
          <a:ln w="25400">
            <a:solidFill>
              <a:schemeClr val="tx1"/>
            </a:solidFill>
          </a:ln>
          <a:effectLst>
            <a:outerShdw blurRad="50800" dist="127000" dir="2700000" algn="tl" rotWithShape="0">
              <a:prstClr val="black">
                <a:alpha val="40000"/>
              </a:prstClr>
            </a:outerShdw>
          </a:effectLst>
        </p:spPr>
      </p:pic>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505394" y="96438"/>
            <a:ext cx="10515600" cy="1077090"/>
          </a:xfrm>
          <a:noFill/>
          <a:ln>
            <a:noFill/>
          </a:ln>
        </p:spPr>
        <p:txBody>
          <a:bodyPr>
            <a:normAutofit/>
          </a:bodyPr>
          <a:lstStyle/>
          <a:p>
            <a:r>
              <a:rPr lang="es-MX" b="1" dirty="0"/>
              <a:t>En esta capacitación…</a:t>
            </a:r>
            <a:endParaRPr lang="en-US" b="1" dirty="0"/>
          </a:p>
        </p:txBody>
      </p:sp>
      <p:sp>
        <p:nvSpPr>
          <p:cNvPr id="3" name="Content Placeholder 2">
            <a:extLst>
              <a:ext uri="{FF2B5EF4-FFF2-40B4-BE49-F238E27FC236}">
                <a16:creationId xmlns:a16="http://schemas.microsoft.com/office/drawing/2014/main" id="{713D55E7-C943-49F1-BA16-C13A1D06E7A6}"/>
              </a:ext>
            </a:extLst>
          </p:cNvPr>
          <p:cNvSpPr>
            <a:spLocks noGrp="1"/>
          </p:cNvSpPr>
          <p:nvPr>
            <p:ph idx="1"/>
          </p:nvPr>
        </p:nvSpPr>
        <p:spPr>
          <a:xfrm>
            <a:off x="505394" y="1624027"/>
            <a:ext cx="4545022" cy="1041846"/>
          </a:xfrm>
          <a:prstGeom prst="roundRect">
            <a:avLst/>
          </a:prstGeom>
          <a:solidFill>
            <a:srgbClr val="85FFBC"/>
          </a:solidFill>
          <a:ln w="28575">
            <a:solidFill>
              <a:schemeClr val="tx1"/>
            </a:solidFill>
          </a:ln>
        </p:spPr>
        <p:txBody>
          <a:bodyPr anchor="ctr">
            <a:normAutofit/>
          </a:bodyPr>
          <a:lstStyle/>
          <a:p>
            <a:pPr marL="974725" indent="0">
              <a:lnSpc>
                <a:spcPts val="3000"/>
              </a:lnSpc>
              <a:spcBef>
                <a:spcPts val="0"/>
              </a:spcBef>
              <a:buNone/>
            </a:pPr>
            <a:r>
              <a:rPr lang="es-MX" sz="2400" b="0" u="sng" dirty="0">
                <a:latin typeface="+mn-lt"/>
              </a:rPr>
              <a:t>Informar</a:t>
            </a:r>
            <a:r>
              <a:rPr lang="es-MX" sz="2400" b="0" dirty="0">
                <a:latin typeface="+mn-lt"/>
              </a:rPr>
              <a:t> sobre riesgo de pesticidas</a:t>
            </a:r>
            <a:endParaRPr lang="en-US" sz="2400" b="0" dirty="0">
              <a:latin typeface="+mn-lt"/>
            </a:endParaRPr>
          </a:p>
        </p:txBody>
      </p:sp>
      <p:sp>
        <p:nvSpPr>
          <p:cNvPr id="4" name="Content Placeholder 2">
            <a:extLst>
              <a:ext uri="{FF2B5EF4-FFF2-40B4-BE49-F238E27FC236}">
                <a16:creationId xmlns:a16="http://schemas.microsoft.com/office/drawing/2014/main" id="{08C8D547-072D-4FBD-B982-D923D2227219}"/>
              </a:ext>
            </a:extLst>
          </p:cNvPr>
          <p:cNvSpPr txBox="1">
            <a:spLocks/>
          </p:cNvSpPr>
          <p:nvPr/>
        </p:nvSpPr>
        <p:spPr>
          <a:xfrm>
            <a:off x="505394" y="3127565"/>
            <a:ext cx="4527176" cy="1067260"/>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None/>
            </a:pPr>
            <a:r>
              <a:rPr lang="es-MX" sz="2400" u="sng" dirty="0"/>
              <a:t>Proteger</a:t>
            </a:r>
            <a:r>
              <a:rPr lang="es-MX" sz="2400" dirty="0"/>
              <a:t> a sí mismo, su familia y otros</a:t>
            </a:r>
          </a:p>
        </p:txBody>
      </p:sp>
      <p:sp>
        <p:nvSpPr>
          <p:cNvPr id="5" name="Content Placeholder 2">
            <a:extLst>
              <a:ext uri="{FF2B5EF4-FFF2-40B4-BE49-F238E27FC236}">
                <a16:creationId xmlns:a16="http://schemas.microsoft.com/office/drawing/2014/main" id="{0798A87B-ED8F-429C-A0E0-FF8FE9CAD9EC}"/>
              </a:ext>
            </a:extLst>
          </p:cNvPr>
          <p:cNvSpPr txBox="1">
            <a:spLocks/>
          </p:cNvSpPr>
          <p:nvPr/>
        </p:nvSpPr>
        <p:spPr>
          <a:xfrm>
            <a:off x="505394" y="4656516"/>
            <a:ext cx="4527176" cy="1067261"/>
          </a:xfrm>
          <a:prstGeom prst="roundRect">
            <a:avLst/>
          </a:prstGeom>
          <a:solidFill>
            <a:srgbClr val="85FFBC"/>
          </a:solidFill>
          <a:ln w="28575">
            <a:solidFill>
              <a:schemeClr val="tx1"/>
            </a:solidFill>
          </a:ln>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4725" indent="0">
              <a:lnSpc>
                <a:spcPts val="3000"/>
              </a:lnSpc>
              <a:spcBef>
                <a:spcPts val="0"/>
              </a:spcBef>
              <a:buFont typeface="Arial" panose="020B0604020202020204" pitchFamily="34" charset="0"/>
              <a:buNone/>
            </a:pPr>
            <a:r>
              <a:rPr lang="es-MX" sz="2400" u="sng" dirty="0"/>
              <a:t>Responsabilidades</a:t>
            </a:r>
            <a:r>
              <a:rPr lang="es-MX" sz="2400" dirty="0"/>
              <a:t> de usted y su supervisor </a:t>
            </a:r>
          </a:p>
        </p:txBody>
      </p:sp>
      <p:pic>
        <p:nvPicPr>
          <p:cNvPr id="7" name="Graphic 6" descr="Checkmark">
            <a:extLst>
              <a:ext uri="{FF2B5EF4-FFF2-40B4-BE49-F238E27FC236}">
                <a16:creationId xmlns:a16="http://schemas.microsoft.com/office/drawing/2014/main" id="{02909486-0B34-4E7F-AC89-E34A0BB07B3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642112" y="1727819"/>
            <a:ext cx="810768" cy="810768"/>
          </a:xfrm>
          <a:prstGeom prst="rect">
            <a:avLst/>
          </a:prstGeom>
        </p:spPr>
      </p:pic>
      <p:pic>
        <p:nvPicPr>
          <p:cNvPr id="8" name="Graphic 7" descr="Checkmark">
            <a:extLst>
              <a:ext uri="{FF2B5EF4-FFF2-40B4-BE49-F238E27FC236}">
                <a16:creationId xmlns:a16="http://schemas.microsoft.com/office/drawing/2014/main" id="{3D5DC3DE-324B-4DF9-8754-E9B07F6790B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3072" y="4829509"/>
            <a:ext cx="810768" cy="810768"/>
          </a:xfrm>
          <a:prstGeom prst="rect">
            <a:avLst/>
          </a:prstGeom>
        </p:spPr>
      </p:pic>
      <p:pic>
        <p:nvPicPr>
          <p:cNvPr id="9" name="Graphic 8" descr="Checkmark">
            <a:extLst>
              <a:ext uri="{FF2B5EF4-FFF2-40B4-BE49-F238E27FC236}">
                <a16:creationId xmlns:a16="http://schemas.microsoft.com/office/drawing/2014/main" id="{EF4A5344-8356-46FB-AB6F-7490EB8C7652}"/>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00024" y="3236929"/>
            <a:ext cx="810768" cy="810768"/>
          </a:xfrm>
          <a:prstGeom prst="rect">
            <a:avLst/>
          </a:prstGeom>
        </p:spPr>
      </p:pic>
      <p:pic>
        <p:nvPicPr>
          <p:cNvPr id="10" name="Picture 9" descr="A person and two children sitting on a blanket with a dog&#10;&#10;Description automatically generated with medium confidence">
            <a:extLst>
              <a:ext uri="{FF2B5EF4-FFF2-40B4-BE49-F238E27FC236}">
                <a16:creationId xmlns:a16="http://schemas.microsoft.com/office/drawing/2014/main" id="{23C63AC8-3ABF-4033-BD02-4855DEEFC32B}"/>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8533333" y="779513"/>
            <a:ext cx="3408975" cy="2832072"/>
          </a:xfrm>
          <a:prstGeom prst="rect">
            <a:avLst/>
          </a:prstGeom>
          <a:ln w="25400">
            <a:solidFill>
              <a:schemeClr val="tx1"/>
            </a:solidFill>
          </a:ln>
          <a:effectLst>
            <a:outerShdw blurRad="50800" dist="127000" dir="2700000" algn="tl" rotWithShape="0">
              <a:prstClr val="black">
                <a:alpha val="40000"/>
              </a:prstClr>
            </a:outerShdw>
          </a:effectLst>
        </p:spPr>
      </p:pic>
      <p:pic>
        <p:nvPicPr>
          <p:cNvPr id="15" name="Picture 14" descr="A picture containing person, indoor, floor, ceiling&#10;&#10;Description automatically generated">
            <a:extLst>
              <a:ext uri="{FF2B5EF4-FFF2-40B4-BE49-F238E27FC236}">
                <a16:creationId xmlns:a16="http://schemas.microsoft.com/office/drawing/2014/main" id="{0C2976D6-4B51-4E24-8888-3B99145FA20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795602" y="3236929"/>
            <a:ext cx="3096053" cy="3341595"/>
          </a:xfrm>
          <a:prstGeom prst="rect">
            <a:avLst/>
          </a:prstGeom>
          <a:ln w="25400">
            <a:solidFill>
              <a:schemeClr val="tx1"/>
            </a:solidFill>
          </a:ln>
          <a:effectLst>
            <a:outerShdw blurRad="50800" dist="127000" dir="2700000" algn="tl" rotWithShape="0">
              <a:prstClr val="black">
                <a:alpha val="40000"/>
              </a:prstClr>
            </a:outerShdw>
          </a:effectLst>
        </p:spPr>
      </p:pic>
    </p:spTree>
    <p:extLst>
      <p:ext uri="{BB962C8B-B14F-4D97-AF65-F5344CB8AC3E}">
        <p14:creationId xmlns:p14="http://schemas.microsoft.com/office/powerpoint/2010/main" val="2475614989"/>
      </p:ext>
    </p:extLst>
  </p:cSld>
  <p:clrMapOvr>
    <a:masterClrMapping/>
  </p:clrMapOvr>
  <mc:AlternateContent xmlns:mc="http://schemas.openxmlformats.org/markup-compatibility/2006" xmlns:p14="http://schemas.microsoft.com/office/powerpoint/2010/main">
    <mc:Choice Requires="p14">
      <p:transition spd="slow" p14:dur="2000" advTm="30604"/>
    </mc:Choice>
    <mc:Fallback xmlns="">
      <p:transition spd="slow" advTm="30604"/>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D1EAB3EC-C12D-4E35-895B-5FFAF04F28CC}"/>
              </a:ext>
            </a:extLst>
          </p:cNvPr>
          <p:cNvSpPr>
            <a:spLocks noGrp="1"/>
          </p:cNvSpPr>
          <p:nvPr>
            <p:ph idx="1"/>
          </p:nvPr>
        </p:nvSpPr>
        <p:spPr>
          <a:xfrm>
            <a:off x="838200" y="748263"/>
            <a:ext cx="10515600" cy="5208775"/>
          </a:xfrm>
        </p:spPr>
        <p:txBody>
          <a:bodyPr>
            <a:normAutofit fontScale="85000" lnSpcReduction="20000"/>
          </a:bodyPr>
          <a:lstStyle/>
          <a:p>
            <a:pPr marL="0" indent="0" algn="ctr">
              <a:buNone/>
            </a:pPr>
            <a:r>
              <a:rPr lang="es-AR" sz="3600" b="1" u="sng" dirty="0"/>
              <a:t>Agradecimiento Especial a</a:t>
            </a:r>
          </a:p>
          <a:p>
            <a:pPr marL="0" indent="0" algn="ctr">
              <a:buNone/>
            </a:pPr>
            <a:r>
              <a:rPr lang="en-US" b="0" dirty="0"/>
              <a:t>Ed Hosada, Cardinal Professional Products</a:t>
            </a:r>
          </a:p>
          <a:p>
            <a:pPr marL="0" indent="0" algn="ctr">
              <a:buNone/>
            </a:pPr>
            <a:r>
              <a:rPr lang="en-US" b="0" dirty="0"/>
              <a:t>Accurate Fumigation</a:t>
            </a:r>
          </a:p>
          <a:p>
            <a:pPr marL="0" indent="0" algn="ctr">
              <a:buNone/>
            </a:pPr>
            <a:r>
              <a:rPr lang="en-US" b="0" dirty="0" err="1"/>
              <a:t>Blecker</a:t>
            </a:r>
            <a:r>
              <a:rPr lang="en-US" b="0" dirty="0"/>
              <a:t> Household</a:t>
            </a:r>
          </a:p>
          <a:p>
            <a:pPr marL="0" indent="0" algn="ctr">
              <a:buNone/>
            </a:pPr>
            <a:r>
              <a:rPr lang="en-US" b="0" dirty="0"/>
              <a:t>Cardinal Professional Products</a:t>
            </a:r>
          </a:p>
          <a:p>
            <a:pPr marL="0" indent="0" algn="ctr">
              <a:buNone/>
            </a:pPr>
            <a:r>
              <a:rPr lang="en-US" b="0" dirty="0"/>
              <a:t>DBI Services</a:t>
            </a:r>
          </a:p>
          <a:p>
            <a:pPr marL="0" indent="0" algn="ctr">
              <a:buNone/>
            </a:pPr>
            <a:r>
              <a:rPr lang="en-US" b="0" dirty="0" err="1"/>
              <a:t>Mariani</a:t>
            </a:r>
            <a:r>
              <a:rPr lang="en-US" b="0" dirty="0"/>
              <a:t> Nut Company</a:t>
            </a:r>
          </a:p>
          <a:p>
            <a:pPr marL="0" indent="0" algn="ctr">
              <a:buNone/>
            </a:pPr>
            <a:r>
              <a:rPr lang="en-US" b="0" dirty="0"/>
              <a:t>Mark Bostick Golf Course at the University of Florida</a:t>
            </a:r>
          </a:p>
          <a:p>
            <a:pPr marL="0" indent="0" algn="ctr">
              <a:buNone/>
            </a:pPr>
            <a:r>
              <a:rPr lang="en-US" b="0" dirty="0"/>
              <a:t>McCall Service</a:t>
            </a:r>
          </a:p>
          <a:p>
            <a:pPr marL="0" indent="0" algn="ctr">
              <a:buNone/>
            </a:pPr>
            <a:r>
              <a:rPr lang="en-US" b="0" dirty="0"/>
              <a:t>Sacramento Metropolitan Fire District</a:t>
            </a:r>
          </a:p>
          <a:p>
            <a:pPr marL="0" indent="0" algn="ctr">
              <a:buNone/>
            </a:pPr>
            <a:r>
              <a:rPr lang="en-US" b="0" dirty="0"/>
              <a:t>Sacramento-Yolo Mosquito &amp; Vector Control District</a:t>
            </a:r>
          </a:p>
          <a:p>
            <a:pPr marL="0" indent="0" algn="ctr">
              <a:buNone/>
            </a:pPr>
            <a:r>
              <a:rPr lang="en-US" b="0" dirty="0"/>
              <a:t>University of Florida IFAS Center for Aquatic and Invasive Species</a:t>
            </a:r>
          </a:p>
          <a:p>
            <a:pPr marL="0" indent="0" algn="ctr">
              <a:buNone/>
            </a:pPr>
            <a:r>
              <a:rPr lang="en-US" b="0" dirty="0"/>
              <a:t>University of Florida IFAS Pesticide Information Office</a:t>
            </a:r>
          </a:p>
          <a:p>
            <a:pPr marL="0" indent="0">
              <a:buNone/>
            </a:pPr>
            <a:endParaRPr lang="en-US" dirty="0"/>
          </a:p>
        </p:txBody>
      </p:sp>
    </p:spTree>
    <p:extLst>
      <p:ext uri="{BB962C8B-B14F-4D97-AF65-F5344CB8AC3E}">
        <p14:creationId xmlns:p14="http://schemas.microsoft.com/office/powerpoint/2010/main" val="794410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9A663-82C7-DB4E-EAFC-A75F541E12C8}"/>
            </a:ext>
          </a:extLst>
        </p:cNvPr>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19CE676-F5C0-642A-FC48-E8049082F19C}"/>
              </a:ext>
            </a:extLst>
          </p:cNvPr>
          <p:cNvSpPr>
            <a:spLocks noGrp="1"/>
          </p:cNvSpPr>
          <p:nvPr>
            <p:ph idx="1"/>
          </p:nvPr>
        </p:nvSpPr>
        <p:spPr>
          <a:xfrm>
            <a:off x="838199" y="968188"/>
            <a:ext cx="11049001" cy="5208775"/>
          </a:xfrm>
        </p:spPr>
        <p:txBody>
          <a:bodyPr>
            <a:normAutofit/>
          </a:bodyPr>
          <a:lstStyle/>
          <a:p>
            <a:pPr marL="0" indent="0" algn="ctr">
              <a:buNone/>
            </a:pPr>
            <a:r>
              <a:rPr lang="es-MX" sz="3300" b="0" u="sng" dirty="0"/>
              <a:t>Esta presentación ha sido modificada por el Departamento de Agricultura y Servicios al Consumidor de Carolina del Norte.</a:t>
            </a:r>
          </a:p>
          <a:p>
            <a:pPr marL="0" indent="0">
              <a:buNone/>
            </a:pPr>
            <a:endParaRPr lang="es-MX" sz="2800" b="0" u="sng" dirty="0"/>
          </a:p>
          <a:p>
            <a:pPr marL="0" indent="0">
              <a:buNone/>
            </a:pPr>
            <a:endParaRPr lang="en-US" b="0" u="sng" dirty="0"/>
          </a:p>
          <a:p>
            <a:pPr marL="0" indent="0">
              <a:buNone/>
            </a:pPr>
            <a:endParaRPr lang="en-US" sz="2800" b="0" u="sng" dirty="0"/>
          </a:p>
          <a:p>
            <a:pPr marL="0" indent="0">
              <a:buNone/>
            </a:pPr>
            <a:endParaRPr lang="en-US" b="0" u="sng" dirty="0"/>
          </a:p>
          <a:p>
            <a:pPr marL="0" indent="0">
              <a:buNone/>
            </a:pPr>
            <a:endParaRPr lang="en-US" sz="2800" b="0" u="sng" dirty="0"/>
          </a:p>
          <a:p>
            <a:pPr marL="0" indent="0">
              <a:buNone/>
            </a:pPr>
            <a:endParaRPr lang="en-US" b="0" u="sng" dirty="0"/>
          </a:p>
          <a:p>
            <a:pPr marL="0" indent="0">
              <a:buNone/>
            </a:pPr>
            <a:endParaRPr lang="en-US" sz="2800" b="0" u="sng" dirty="0"/>
          </a:p>
          <a:p>
            <a:pPr marL="0" indent="0" algn="ctr">
              <a:buNone/>
            </a:pPr>
            <a:r>
              <a:rPr lang="es-MX" sz="1600" b="0" dirty="0"/>
              <a:t>Las modificaciones incluyen el cambio de capacitación requerida para individuos que aplican “Pesticidas de Uso Restringido (</a:t>
            </a:r>
            <a:r>
              <a:rPr lang="es-MX" sz="1600" b="0" dirty="0" err="1"/>
              <a:t>RUP’s</a:t>
            </a:r>
            <a:r>
              <a:rPr lang="es-MX" sz="1600" b="0" dirty="0"/>
              <a:t>)” en la presentación original para incluir “todos los pesticidas” en Carolina del Norte cuando estos se aplican con fin comercial.</a:t>
            </a:r>
          </a:p>
          <a:p>
            <a:pPr marL="0" indent="0" algn="ctr">
              <a:buNone/>
            </a:pPr>
            <a:endParaRPr lang="es-MX" sz="1600" b="0" dirty="0"/>
          </a:p>
          <a:p>
            <a:pPr marL="0" indent="0">
              <a:buNone/>
            </a:pPr>
            <a:endParaRPr lang="en-US" dirty="0"/>
          </a:p>
        </p:txBody>
      </p:sp>
      <p:pic>
        <p:nvPicPr>
          <p:cNvPr id="2" name="Picture 1" descr="A yellow circular emblem with a white circle and a black background&#10;&#10;Description automatically generated">
            <a:extLst>
              <a:ext uri="{FF2B5EF4-FFF2-40B4-BE49-F238E27FC236}">
                <a16:creationId xmlns:a16="http://schemas.microsoft.com/office/drawing/2014/main" id="{C59A38C2-F4BA-5A6F-022E-0844774F2F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7155" y="2182053"/>
            <a:ext cx="3197690" cy="3197690"/>
          </a:xfrm>
          <a:prstGeom prst="rect">
            <a:avLst/>
          </a:prstGeom>
        </p:spPr>
      </p:pic>
    </p:spTree>
    <p:extLst>
      <p:ext uri="{BB962C8B-B14F-4D97-AF65-F5344CB8AC3E}">
        <p14:creationId xmlns:p14="http://schemas.microsoft.com/office/powerpoint/2010/main" val="16855491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7A59FE4-2FA2-4082-9502-C7805A7BB87F}"/>
              </a:ext>
            </a:extLst>
          </p:cNvPr>
          <p:cNvSpPr txBox="1">
            <a:spLocks/>
          </p:cNvSpPr>
          <p:nvPr/>
        </p:nvSpPr>
        <p:spPr>
          <a:xfrm>
            <a:off x="559306" y="316860"/>
            <a:ext cx="11073387" cy="763481"/>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1800" dirty="0"/>
              <a:t>This presentation was developed through a cooperative agreement between the U.S. EPA, Office of Pesticide Programs and the University of California Davis Extension, in cooperation with Oregon State University. (#X8-8361301)</a:t>
            </a:r>
          </a:p>
        </p:txBody>
      </p:sp>
      <p:sp>
        <p:nvSpPr>
          <p:cNvPr id="6" name="Subtitle 2">
            <a:extLst>
              <a:ext uri="{FF2B5EF4-FFF2-40B4-BE49-F238E27FC236}">
                <a16:creationId xmlns:a16="http://schemas.microsoft.com/office/drawing/2014/main" id="{F7F2321E-9A76-4C54-B9A9-CECBF17B4BB1}"/>
              </a:ext>
            </a:extLst>
          </p:cNvPr>
          <p:cNvSpPr txBox="1">
            <a:spLocks/>
          </p:cNvSpPr>
          <p:nvPr/>
        </p:nvSpPr>
        <p:spPr>
          <a:xfrm>
            <a:off x="736520" y="1524130"/>
            <a:ext cx="10718958" cy="2647507"/>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20000"/>
              </a:lnSpc>
            </a:pPr>
            <a:r>
              <a:rPr lang="en-US" sz="2300" dirty="0">
                <a:solidFill>
                  <a:srgbClr val="333333"/>
                </a:solidFill>
                <a:latin typeface="+mj-lt"/>
                <a:ea typeface="Times New Roman" panose="02020603050405020304" pitchFamily="18" charset="0"/>
                <a:cs typeface="Times New Roman" panose="02020603050405020304" pitchFamily="18" charset="0"/>
              </a:rPr>
              <a:t>This work is licensed unde</a:t>
            </a:r>
            <a:r>
              <a:rPr lang="en-US" sz="2300" dirty="0">
                <a:solidFill>
                  <a:schemeClr val="tx1"/>
                </a:solidFill>
                <a:latin typeface="+mj-lt"/>
                <a:ea typeface="Times New Roman" panose="02020603050405020304" pitchFamily="18" charset="0"/>
                <a:cs typeface="Times New Roman" panose="02020603050405020304" pitchFamily="18" charset="0"/>
              </a:rPr>
              <a:t>r a Creative Commons Attribution-</a:t>
            </a:r>
            <a:r>
              <a:rPr lang="en-US" sz="2300" dirty="0" err="1">
                <a:solidFill>
                  <a:schemeClr val="tx1"/>
                </a:solidFill>
                <a:latin typeface="+mj-lt"/>
                <a:ea typeface="Times New Roman" panose="02020603050405020304" pitchFamily="18" charset="0"/>
                <a:cs typeface="Times New Roman" panose="02020603050405020304" pitchFamily="18" charset="0"/>
              </a:rPr>
              <a:t>NonCommercial</a:t>
            </a:r>
            <a:r>
              <a:rPr lang="en-US" sz="2300" dirty="0">
                <a:solidFill>
                  <a:schemeClr val="tx1"/>
                </a:solidFill>
                <a:latin typeface="+mj-lt"/>
                <a:ea typeface="Times New Roman" panose="02020603050405020304" pitchFamily="18" charset="0"/>
                <a:cs typeface="Times New Roman" panose="02020603050405020304" pitchFamily="18" charset="0"/>
              </a:rPr>
              <a:t>-</a:t>
            </a:r>
            <a:r>
              <a:rPr lang="en-US" sz="2300" dirty="0" err="1">
                <a:solidFill>
                  <a:schemeClr val="tx1"/>
                </a:solidFill>
                <a:latin typeface="+mj-lt"/>
                <a:ea typeface="Times New Roman" panose="02020603050405020304" pitchFamily="18" charset="0"/>
                <a:cs typeface="Times New Roman" panose="02020603050405020304" pitchFamily="18" charset="0"/>
              </a:rPr>
              <a:t>ShareAlike</a:t>
            </a:r>
            <a:r>
              <a:rPr lang="en-US" sz="2300" dirty="0">
                <a:solidFill>
                  <a:schemeClr val="tx1"/>
                </a:solidFill>
                <a:latin typeface="+mj-lt"/>
                <a:ea typeface="Times New Roman" panose="02020603050405020304" pitchFamily="18" charset="0"/>
                <a:cs typeface="Times New Roman" panose="02020603050405020304" pitchFamily="18" charset="0"/>
              </a:rPr>
              <a:t> 4.0 International License. © 2021 The Regents of the University of California, Davis campus. </a:t>
            </a:r>
          </a:p>
          <a:p>
            <a:pPr algn="ctr">
              <a:lnSpc>
                <a:spcPct val="120000"/>
              </a:lnSpc>
            </a:pPr>
            <a:r>
              <a:rPr lang="es-MX" dirty="0">
                <a:solidFill>
                  <a:schemeClr val="tx1"/>
                </a:solidFill>
                <a:latin typeface="+mj-lt"/>
              </a:rPr>
              <a:t>Para obtener mas información contacte </a:t>
            </a:r>
            <a:r>
              <a:rPr lang="en-US" b="1" dirty="0">
                <a:solidFill>
                  <a:schemeClr val="accent6">
                    <a:lumMod val="75000"/>
                  </a:schemeClr>
                </a:solidFill>
                <a:latin typeface="+mj-lt"/>
              </a:rPr>
              <a:t>PERCsupport@ucdavis.edu</a:t>
            </a:r>
            <a:r>
              <a:rPr lang="en-US" dirty="0">
                <a:solidFill>
                  <a:schemeClr val="tx1"/>
                </a:solidFill>
                <a:latin typeface="+mj-lt"/>
              </a:rPr>
              <a:t>.</a:t>
            </a:r>
          </a:p>
          <a:p>
            <a:pPr algn="ctr">
              <a:lnSpc>
                <a:spcPct val="120000"/>
              </a:lnSpc>
            </a:pPr>
            <a:endParaRPr lang="en-US" sz="2300" b="1" dirty="0">
              <a:solidFill>
                <a:schemeClr val="tx1"/>
              </a:solidFill>
              <a:latin typeface="+mj-lt"/>
            </a:endParaRPr>
          </a:p>
          <a:p>
            <a:pPr algn="ctr"/>
            <a:r>
              <a:rPr lang="es-AR" sz="2200" dirty="0">
                <a:solidFill>
                  <a:schemeClr val="tx1"/>
                </a:solidFill>
                <a:latin typeface="+mj-lt"/>
              </a:rPr>
              <a:t>Descargo de responsabilidad sobre la traducción de recursos: todas las versiones de los recursos que no están en inglés son traducciones del original y solo tienen fines informativos.</a:t>
            </a:r>
          </a:p>
          <a:p>
            <a:endParaRPr lang="en-US" dirty="0"/>
          </a:p>
        </p:txBody>
      </p:sp>
      <p:pic>
        <p:nvPicPr>
          <p:cNvPr id="7" name="Picture 6" descr="A picture containing text, clipart&#10;&#10;Description automatically generated">
            <a:extLst>
              <a:ext uri="{FF2B5EF4-FFF2-40B4-BE49-F238E27FC236}">
                <a16:creationId xmlns:a16="http://schemas.microsoft.com/office/drawing/2014/main" id="{67AB47DE-BA04-486A-B163-F569556339D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28422" y="2440848"/>
            <a:ext cx="1227411" cy="429442"/>
          </a:xfrm>
          <a:prstGeom prst="rect">
            <a:avLst/>
          </a:prstGeom>
        </p:spPr>
      </p:pic>
    </p:spTree>
    <p:extLst>
      <p:ext uri="{BB962C8B-B14F-4D97-AF65-F5344CB8AC3E}">
        <p14:creationId xmlns:p14="http://schemas.microsoft.com/office/powerpoint/2010/main" val="97976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8D9D-6E7E-4610-AD9E-28AB7B8C039F}"/>
              </a:ext>
            </a:extLst>
          </p:cNvPr>
          <p:cNvSpPr>
            <a:spLocks noGrp="1"/>
          </p:cNvSpPr>
          <p:nvPr>
            <p:ph type="title"/>
          </p:nvPr>
        </p:nvSpPr>
        <p:spPr>
          <a:xfrm>
            <a:off x="362334" y="158244"/>
            <a:ext cx="10515600" cy="1325563"/>
          </a:xfrm>
          <a:ln>
            <a:noFill/>
          </a:ln>
        </p:spPr>
        <p:txBody>
          <a:bodyPr>
            <a:normAutofit/>
          </a:bodyPr>
          <a:lstStyle/>
          <a:p>
            <a:r>
              <a:rPr lang="es-MX" b="1" dirty="0"/>
              <a:t>Entornos Agrícolas</a:t>
            </a:r>
            <a:endParaRPr lang="en-US" b="1" dirty="0"/>
          </a:p>
        </p:txBody>
      </p:sp>
      <p:sp>
        <p:nvSpPr>
          <p:cNvPr id="6" name="TextBox 5">
            <a:extLst>
              <a:ext uri="{FF2B5EF4-FFF2-40B4-BE49-F238E27FC236}">
                <a16:creationId xmlns:a16="http://schemas.microsoft.com/office/drawing/2014/main" id="{EFAEB515-9FB5-4C71-8295-69015552A473}"/>
              </a:ext>
            </a:extLst>
          </p:cNvPr>
          <p:cNvSpPr txBox="1"/>
          <p:nvPr/>
        </p:nvSpPr>
        <p:spPr>
          <a:xfrm>
            <a:off x="6350000" y="1995623"/>
            <a:ext cx="5760720" cy="2800767"/>
          </a:xfrm>
          <a:prstGeom prst="rect">
            <a:avLst/>
          </a:prstGeom>
          <a:noFill/>
          <a:ln>
            <a:noFill/>
          </a:ln>
        </p:spPr>
        <p:txBody>
          <a:bodyPr wrap="square" rtlCol="0">
            <a:spAutoFit/>
          </a:bodyPr>
          <a:lstStyle/>
          <a:p>
            <a:pPr algn="ctr"/>
            <a:r>
              <a:rPr lang="en-US" sz="12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WPS</a:t>
            </a:r>
            <a:endParaRPr lang="en-US" sz="12000" dirty="0">
              <a:ln w="0">
                <a:noFill/>
              </a:ln>
              <a:latin typeface="+mj-lt"/>
            </a:endParaRPr>
          </a:p>
          <a:p>
            <a:pPr algn="ctr"/>
            <a:r>
              <a:rPr lang="es-MX" sz="2800" dirty="0">
                <a:ln w="0">
                  <a:noFill/>
                </a:ln>
                <a:latin typeface="+mj-lt"/>
              </a:rPr>
              <a:t>Ley de Protección al Trabajado Agrícola</a:t>
            </a:r>
          </a:p>
          <a:p>
            <a:pPr algn="ctr"/>
            <a:r>
              <a:rPr lang="es-MX" sz="2800" dirty="0">
                <a:ln w="0">
                  <a:noFill/>
                </a:ln>
                <a:latin typeface="+mj-lt"/>
              </a:rPr>
              <a:t>(WPS, por sus siglas en inglés)</a:t>
            </a:r>
            <a:endParaRPr lang="es-MX" sz="9600" dirty="0">
              <a:ln w="0">
                <a:noFill/>
              </a:ln>
              <a:latin typeface="+mj-lt"/>
            </a:endParaRPr>
          </a:p>
        </p:txBody>
      </p:sp>
      <p:pic>
        <p:nvPicPr>
          <p:cNvPr id="5" name="Picture 4" descr="A person driving a tractor&#10;&#10;Description automatically generated with low confidence">
            <a:extLst>
              <a:ext uri="{FF2B5EF4-FFF2-40B4-BE49-F238E27FC236}">
                <a16:creationId xmlns:a16="http://schemas.microsoft.com/office/drawing/2014/main" id="{9484DDC8-C269-431F-B48C-340DE977DD9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9315" y="1483807"/>
            <a:ext cx="5794780" cy="3985697"/>
          </a:xfrm>
          <a:prstGeom prst="rect">
            <a:avLst/>
          </a:prstGeom>
          <a:ln w="25400">
            <a:solidFill>
              <a:schemeClr val="tx1"/>
            </a:solidFill>
          </a:ln>
          <a:effectLst>
            <a:outerShdw blurRad="50800" dist="127000" dir="2700000" algn="tl" rotWithShape="0">
              <a:prstClr val="black">
                <a:alpha val="40000"/>
              </a:prstClr>
            </a:outerShdw>
          </a:effectLst>
        </p:spPr>
      </p:pic>
      <p:sp>
        <p:nvSpPr>
          <p:cNvPr id="4" name="Arrow: Right 3">
            <a:extLst>
              <a:ext uri="{FF2B5EF4-FFF2-40B4-BE49-F238E27FC236}">
                <a16:creationId xmlns:a16="http://schemas.microsoft.com/office/drawing/2014/main" id="{950F77DD-DDD8-4508-B2D0-91435CA8ECD9}"/>
              </a:ext>
            </a:extLst>
          </p:cNvPr>
          <p:cNvSpPr/>
          <p:nvPr/>
        </p:nvSpPr>
        <p:spPr>
          <a:xfrm>
            <a:off x="5018777" y="2269991"/>
            <a:ext cx="2702823" cy="1472440"/>
          </a:xfrm>
          <a:prstGeom prst="rightArrow">
            <a:avLst/>
          </a:prstGeom>
          <a:solidFill>
            <a:srgbClr val="0A9C4B"/>
          </a:solidFill>
          <a:ln w="25400">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547743749"/>
      </p:ext>
    </p:extLst>
  </p:cSld>
  <p:clrMapOvr>
    <a:masterClrMapping/>
  </p:clrMapOvr>
  <mc:AlternateContent xmlns:mc="http://schemas.openxmlformats.org/markup-compatibility/2006" xmlns:p14="http://schemas.microsoft.com/office/powerpoint/2010/main">
    <mc:Choice Requires="p14">
      <p:transition spd="slow" p14:dur="2000" advTm="17355"/>
    </mc:Choice>
    <mc:Fallback xmlns="">
      <p:transition spd="slow" advTm="17355"/>
    </mc:Fallback>
  </mc:AlternateContent>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55F51"/>
      </a:dk2>
      <a:lt2>
        <a:srgbClr val="E3DED1"/>
      </a:lt2>
      <a:accent1>
        <a:srgbClr val="009844"/>
      </a:accent1>
      <a:accent2>
        <a:srgbClr val="00C85A"/>
      </a:accent2>
      <a:accent3>
        <a:srgbClr val="9AD7B2"/>
      </a:accent3>
      <a:accent4>
        <a:srgbClr val="029676"/>
      </a:accent4>
      <a:accent5>
        <a:srgbClr val="4AB5C4"/>
      </a:accent5>
      <a:accent6>
        <a:srgbClr val="0989B1"/>
      </a:accent6>
      <a:hlink>
        <a:srgbClr val="6B9F25"/>
      </a:hlink>
      <a:folHlink>
        <a:srgbClr val="BA690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4076</TotalTime>
  <Words>8157</Words>
  <Application>Microsoft Office PowerPoint</Application>
  <PresentationFormat>Widescreen</PresentationFormat>
  <Paragraphs>682</Paragraphs>
  <Slides>82</Slides>
  <Notes>67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82</vt:i4>
      </vt:variant>
    </vt:vector>
  </HeadingPairs>
  <TitlesOfParts>
    <vt:vector size="89" baseType="lpstr">
      <vt:lpstr>Arial</vt:lpstr>
      <vt:lpstr>Calibri</vt:lpstr>
      <vt:lpstr>Impact</vt:lpstr>
      <vt:lpstr>Lucida Sans</vt:lpstr>
      <vt:lpstr>Myriad Pro</vt:lpstr>
      <vt:lpstr>Myriad Pro Cond</vt:lpstr>
      <vt:lpstr>Office Theme</vt:lpstr>
      <vt:lpstr> Capacitación en Seguridad de Pesticidas para Aplicadores No Certificados que usan Pesticidas en Sitios No Agrícolas en Carolina del Norte  *Modificada por NCDA&amp;CS</vt:lpstr>
      <vt:lpstr>Capacitación en Seguridad de Pesticidas para Aplicadores No Certificados que usan Pesticidas en Sitios No Agrícolas en Carolina del Norte</vt:lpstr>
      <vt:lpstr> Usted tiene derecho a solicitar que esta información se le presente de una manera que usted entienda, como por medio de un traductor.   </vt:lpstr>
      <vt:lpstr>PowerPoint Presentation</vt:lpstr>
      <vt:lpstr>PowerPoint Presentation</vt:lpstr>
      <vt:lpstr>Bienvenidos</vt:lpstr>
      <vt:lpstr>Ejemplos de áreas no agrícolas</vt:lpstr>
      <vt:lpstr>En esta capacitación…</vt:lpstr>
      <vt:lpstr>Entornos Agrícolas</vt:lpstr>
      <vt:lpstr>Uso de Pesticidas</vt:lpstr>
      <vt:lpstr>Pesticidas de Uso Restringido (RUPs)</vt:lpstr>
      <vt:lpstr>Aplicadores Certificados vs No Certificados</vt:lpstr>
      <vt:lpstr>Supervisión Directa</vt:lpstr>
      <vt:lpstr>Supervisión Directa</vt:lpstr>
      <vt:lpstr>Capacitación Requerida</vt:lpstr>
      <vt:lpstr>Registro de Capacitación Requerido</vt:lpstr>
      <vt:lpstr>Pesticidas y Residuos de Pesticidas</vt:lpstr>
      <vt:lpstr>Pesticidas</vt:lpstr>
      <vt:lpstr>Pesticidas y Residuos de Pesticidas</vt:lpstr>
      <vt:lpstr>Proteger y Prevenir Daños</vt:lpstr>
      <vt:lpstr>Prevenir el Acarreo</vt:lpstr>
      <vt:lpstr>PowerPoint Presentation</vt:lpstr>
      <vt:lpstr>Prevenir el Movimiento Fuera del Objetivo</vt:lpstr>
      <vt:lpstr>PowerPoint Presentation</vt:lpstr>
      <vt:lpstr>Residuos de Pesticidas</vt:lpstr>
      <vt:lpstr>Residuos de Pesticidas</vt:lpstr>
      <vt:lpstr>Rutas de Entrada</vt:lpstr>
      <vt:lpstr>Emergencia</vt:lpstr>
      <vt:lpstr>Agua Limpia</vt:lpstr>
      <vt:lpstr>La Etiqueta de Pesticidas</vt:lpstr>
      <vt:lpstr>Etiquetas de Pesticidas</vt:lpstr>
      <vt:lpstr>Etiquetas de Pesticidas</vt:lpstr>
      <vt:lpstr>Instrucciones del Supervisor</vt:lpstr>
      <vt:lpstr>Etiquetas de Pesticidas</vt:lpstr>
      <vt:lpstr>Etiquetas de Pesticidas</vt:lpstr>
      <vt:lpstr>Palabras de Advertencia</vt:lpstr>
      <vt:lpstr>Etiquetas de Pesticidas</vt:lpstr>
      <vt:lpstr>Aplicador Certificado Supervisor</vt:lpstr>
      <vt:lpstr>Transporte de Pesticidas</vt:lpstr>
      <vt:lpstr>Etiquetas de Pesticidas</vt:lpstr>
      <vt:lpstr>Emergencias de  Derrames</vt:lpstr>
      <vt:lpstr>Los Cuatro Pasos de  Emergencia para Derrames</vt:lpstr>
      <vt:lpstr>Equipo de Protección Personal (PPE)</vt:lpstr>
      <vt:lpstr>Equipo de Protección Personal (PPE)</vt:lpstr>
      <vt:lpstr>PPE</vt:lpstr>
      <vt:lpstr>Respiradores</vt:lpstr>
      <vt:lpstr>PPE</vt:lpstr>
      <vt:lpstr>Protéjase</vt:lpstr>
      <vt:lpstr>Protegerse a Sí Mismo, Compañeros de Trabajo y a la Familia</vt:lpstr>
      <vt:lpstr>Protegerse a Sí Mismo, Compañeros de Trabajo y a la Familia</vt:lpstr>
      <vt:lpstr>Protegerse a Sí Mismo, Compañeros de Trabajo y a la Familia</vt:lpstr>
      <vt:lpstr>Protegerse a Sí Mismo, Compañeros de Trabajo y a la Familia</vt:lpstr>
      <vt:lpstr>Protegerse a Sí Mismo, Compañeros de Trabajadores y a la Familia</vt:lpstr>
      <vt:lpstr>Enfermedades por los Pesticidas</vt:lpstr>
      <vt:lpstr>Enfermedades por los Pesticidas</vt:lpstr>
      <vt:lpstr>Enfermedades por los Pesticidas</vt:lpstr>
      <vt:lpstr>Descontaminación de Emergencia y  Primeros Auxilios</vt:lpstr>
      <vt:lpstr>Cuatro Vías de Entrada</vt:lpstr>
      <vt:lpstr>Emergencias</vt:lpstr>
      <vt:lpstr>Exposición de la piel </vt:lpstr>
      <vt:lpstr>Exposición de la Piel</vt:lpstr>
      <vt:lpstr>Exposición de los Ojos </vt:lpstr>
      <vt:lpstr>Exposición de los Ojos</vt:lpstr>
      <vt:lpstr>Exposición por la Boca</vt:lpstr>
      <vt:lpstr>Exposición por la Boca</vt:lpstr>
      <vt:lpstr>Exposición por Inhalación</vt:lpstr>
      <vt:lpstr>Exposición por Inhalación</vt:lpstr>
      <vt:lpstr>Enfermedades Relacionadas con el Calor</vt:lpstr>
      <vt:lpstr>Enfermedades Relacionadas con el Calor</vt:lpstr>
      <vt:lpstr>Enfermedades Relacionadas con el Calor</vt:lpstr>
      <vt:lpstr>Busque ayuda  medica de inmediato </vt:lpstr>
      <vt:lpstr>Cierre</vt:lpstr>
      <vt:lpstr>PowerPoint Presentation</vt:lpstr>
      <vt:lpstr>Repaso</vt:lpstr>
      <vt:lpstr>Cómo Denunciar Una Posible Infracción </vt:lpstr>
      <vt:lpstr>Repaso</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spforsyth@ucdavis.edu</dc:creator>
  <cp:lastModifiedBy>Hanson, Carmina</cp:lastModifiedBy>
  <cp:revision>147</cp:revision>
  <dcterms:created xsi:type="dcterms:W3CDTF">2020-08-12T01:33:50Z</dcterms:created>
  <dcterms:modified xsi:type="dcterms:W3CDTF">2025-01-09T13:23:43Z</dcterms:modified>
  <cp:contentStatus/>
</cp:coreProperties>
</file>