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2" r:id="rId5"/>
    <p:sldId id="261" r:id="rId6"/>
    <p:sldId id="275" r:id="rId7"/>
    <p:sldId id="274" r:id="rId8"/>
    <p:sldId id="265" r:id="rId9"/>
    <p:sldId id="266" r:id="rId10"/>
    <p:sldId id="267" r:id="rId11"/>
    <p:sldId id="277" r:id="rId12"/>
    <p:sldId id="268" r:id="rId13"/>
    <p:sldId id="269" r:id="rId14"/>
    <p:sldId id="270" r:id="rId15"/>
    <p:sldId id="271" r:id="rId16"/>
    <p:sldId id="272" r:id="rId17"/>
    <p:sldId id="273" r:id="rId18"/>
    <p:sldId id="278" r:id="rId19"/>
    <p:sldId id="280" r:id="rId20"/>
    <p:sldId id="281" r:id="rId21"/>
    <p:sldId id="288" r:id="rId22"/>
    <p:sldId id="289" r:id="rId23"/>
    <p:sldId id="290" r:id="rId24"/>
    <p:sldId id="291" r:id="rId25"/>
    <p:sldId id="292" r:id="rId26"/>
    <p:sldId id="279" r:id="rId27"/>
    <p:sldId id="282" r:id="rId28"/>
    <p:sldId id="284" r:id="rId29"/>
    <p:sldId id="285" r:id="rId30"/>
    <p:sldId id="287"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259" y="72"/>
      </p:cViewPr>
      <p:guideLst/>
    </p:cSldViewPr>
  </p:slideViewPr>
  <p:notesTextViewPr>
    <p:cViewPr>
      <p:scale>
        <a:sx n="1" d="1"/>
        <a:sy n="1" d="1"/>
      </p:scale>
      <p:origin x="0" y="0"/>
    </p:cViewPr>
  </p:notesTextViewPr>
  <p:sorterViewPr>
    <p:cViewPr>
      <p:scale>
        <a:sx n="100" d="100"/>
        <a:sy n="100" d="100"/>
      </p:scale>
      <p:origin x="0" y="-112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C07F05-59A6-4D72-810E-93949AF3CD5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3415338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C07F05-59A6-4D72-810E-93949AF3CD5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80817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C07F05-59A6-4D72-810E-93949AF3CD5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2617282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C07F05-59A6-4D72-810E-93949AF3CD5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2570902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C07F05-59A6-4D72-810E-93949AF3CD5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126771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C07F05-59A6-4D72-810E-93949AF3CD5C}"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79027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C07F05-59A6-4D72-810E-93949AF3CD5C}"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185892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C07F05-59A6-4D72-810E-93949AF3CD5C}"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164057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C07F05-59A6-4D72-810E-93949AF3CD5C}"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108753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C07F05-59A6-4D72-810E-93949AF3CD5C}"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138631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C07F05-59A6-4D72-810E-93949AF3CD5C}"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1E80F-64C0-4C18-9309-B9C814E957FC}" type="slidenum">
              <a:rPr lang="en-US" smtClean="0"/>
              <a:t>‹#›</a:t>
            </a:fld>
            <a:endParaRPr lang="en-US"/>
          </a:p>
        </p:txBody>
      </p:sp>
    </p:spTree>
    <p:extLst>
      <p:ext uri="{BB962C8B-B14F-4D97-AF65-F5344CB8AC3E}">
        <p14:creationId xmlns:p14="http://schemas.microsoft.com/office/powerpoint/2010/main" val="237322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07F05-59A6-4D72-810E-93949AF3CD5C}" type="datetimeFigureOut">
              <a:rPr lang="en-US" smtClean="0"/>
              <a:t>3/5/2025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1E80F-64C0-4C18-9309-B9C814E957FC}" type="slidenum">
              <a:rPr lang="en-US" smtClean="0"/>
              <a:t>‹#›</a:t>
            </a:fld>
            <a:endParaRPr lang="en-US"/>
          </a:p>
        </p:txBody>
      </p:sp>
    </p:spTree>
    <p:extLst>
      <p:ext uri="{BB962C8B-B14F-4D97-AF65-F5344CB8AC3E}">
        <p14:creationId xmlns:p14="http://schemas.microsoft.com/office/powerpoint/2010/main" val="2512121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tm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30221"/>
          </a:xfrm>
        </p:spPr>
        <p:txBody>
          <a:bodyPr>
            <a:normAutofit fontScale="90000"/>
          </a:bodyPr>
          <a:lstStyle/>
          <a:p>
            <a:r>
              <a:rPr lang="en-US" sz="4400" dirty="0" smtClean="0"/>
              <a:t>The Potential of American Sycamore as a Bioenergy Feedstock and Alternative Land Use for Multiple Ecosystem Services</a:t>
            </a:r>
            <a:endParaRPr lang="en-US" sz="4400" dirty="0"/>
          </a:p>
        </p:txBody>
      </p:sp>
      <p:sp>
        <p:nvSpPr>
          <p:cNvPr id="3" name="Subtitle 2"/>
          <p:cNvSpPr>
            <a:spLocks noGrp="1"/>
          </p:cNvSpPr>
          <p:nvPr>
            <p:ph type="subTitle" idx="1"/>
          </p:nvPr>
        </p:nvSpPr>
        <p:spPr>
          <a:xfrm>
            <a:off x="1352550" y="3306763"/>
            <a:ext cx="9144000" cy="1655762"/>
          </a:xfrm>
        </p:spPr>
        <p:txBody>
          <a:bodyPr>
            <a:noAutofit/>
          </a:bodyPr>
          <a:lstStyle/>
          <a:p>
            <a:pPr>
              <a:lnSpc>
                <a:spcPct val="100000"/>
              </a:lnSpc>
              <a:spcBef>
                <a:spcPts val="0"/>
              </a:spcBef>
            </a:pPr>
            <a:r>
              <a:rPr lang="en-US" sz="2000" dirty="0" smtClean="0"/>
              <a:t>John S. King </a:t>
            </a:r>
          </a:p>
          <a:p>
            <a:pPr>
              <a:lnSpc>
                <a:spcPct val="100000"/>
              </a:lnSpc>
              <a:spcBef>
                <a:spcPts val="0"/>
              </a:spcBef>
            </a:pPr>
            <a:r>
              <a:rPr lang="en-US" sz="2000" dirty="0" smtClean="0"/>
              <a:t>Department of Forestry and Environmental Resources</a:t>
            </a:r>
          </a:p>
          <a:p>
            <a:pPr>
              <a:lnSpc>
                <a:spcPct val="100000"/>
              </a:lnSpc>
              <a:spcBef>
                <a:spcPts val="0"/>
              </a:spcBef>
            </a:pPr>
            <a:r>
              <a:rPr lang="en-US" sz="2000" dirty="0" smtClean="0"/>
              <a:t>North Carolina State University</a:t>
            </a:r>
          </a:p>
          <a:p>
            <a:pPr>
              <a:lnSpc>
                <a:spcPct val="100000"/>
              </a:lnSpc>
              <a:spcBef>
                <a:spcPts val="0"/>
              </a:spcBef>
            </a:pPr>
            <a:endParaRPr lang="en-US" sz="1800" dirty="0"/>
          </a:p>
          <a:p>
            <a:pPr>
              <a:lnSpc>
                <a:spcPct val="100000"/>
              </a:lnSpc>
              <a:spcBef>
                <a:spcPts val="0"/>
              </a:spcBef>
            </a:pPr>
            <a:r>
              <a:rPr lang="en-US" sz="1800" dirty="0" smtClean="0"/>
              <a:t>2025 Research/Industry Update Meeting</a:t>
            </a:r>
          </a:p>
          <a:p>
            <a:pPr>
              <a:lnSpc>
                <a:spcPct val="100000"/>
              </a:lnSpc>
              <a:spcBef>
                <a:spcPts val="0"/>
              </a:spcBef>
            </a:pPr>
            <a:r>
              <a:rPr lang="en-US" sz="1800" dirty="0" smtClean="0"/>
              <a:t>New and Emerging Crops Program, NCDACS</a:t>
            </a:r>
          </a:p>
          <a:p>
            <a:pPr>
              <a:lnSpc>
                <a:spcPct val="100000"/>
              </a:lnSpc>
              <a:spcBef>
                <a:spcPts val="0"/>
              </a:spcBef>
            </a:pPr>
            <a:r>
              <a:rPr lang="en-US" sz="1800" dirty="0" smtClean="0"/>
              <a:t>NC State Fairgrounds</a:t>
            </a:r>
          </a:p>
          <a:p>
            <a:pPr>
              <a:lnSpc>
                <a:spcPct val="100000"/>
              </a:lnSpc>
              <a:spcBef>
                <a:spcPts val="0"/>
              </a:spcBef>
            </a:pPr>
            <a:r>
              <a:rPr lang="en-US" sz="1800" dirty="0" smtClean="0"/>
              <a:t>March 6, 2025</a:t>
            </a:r>
          </a:p>
          <a:p>
            <a:pPr>
              <a:lnSpc>
                <a:spcPct val="100000"/>
              </a:lnSpc>
              <a:spcBef>
                <a:spcPts val="0"/>
              </a:spcBef>
            </a:pPr>
            <a:endParaRPr lang="en-US" sz="1800" dirty="0"/>
          </a:p>
        </p:txBody>
      </p:sp>
    </p:spTree>
    <p:extLst>
      <p:ext uri="{BB962C8B-B14F-4D97-AF65-F5344CB8AC3E}">
        <p14:creationId xmlns:p14="http://schemas.microsoft.com/office/powerpoint/2010/main" val="611140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38" y="203199"/>
            <a:ext cx="6996253" cy="1325563"/>
          </a:xfrm>
        </p:spPr>
        <p:txBody>
          <a:bodyPr>
            <a:normAutofit/>
          </a:bodyPr>
          <a:lstStyle/>
          <a:p>
            <a:r>
              <a:rPr lang="en-US" sz="4000" dirty="0" smtClean="0"/>
              <a:t>Seed source and establishment</a:t>
            </a:r>
            <a:endParaRPr lang="en-US" sz="4000" dirty="0"/>
          </a:p>
        </p:txBody>
      </p:sp>
      <p:grpSp>
        <p:nvGrpSpPr>
          <p:cNvPr id="17" name="Group 16"/>
          <p:cNvGrpSpPr/>
          <p:nvPr/>
        </p:nvGrpSpPr>
        <p:grpSpPr>
          <a:xfrm>
            <a:off x="443738" y="2206235"/>
            <a:ext cx="10959733" cy="3867720"/>
            <a:chOff x="319913" y="1482335"/>
            <a:chExt cx="10959733" cy="386772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13" y="1482335"/>
              <a:ext cx="2417753" cy="18133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366" y="3506202"/>
              <a:ext cx="2458467" cy="18438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71064" y="3704048"/>
              <a:ext cx="1881151" cy="141086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1446" y="3468903"/>
              <a:ext cx="2508200" cy="18811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553" y="1483816"/>
              <a:ext cx="2409294" cy="180697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913" y="3506202"/>
              <a:ext cx="2458468" cy="184385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746890" y="3736684"/>
              <a:ext cx="1843851" cy="1382888"/>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flipV="1">
              <a:off x="2750179" y="1708999"/>
              <a:ext cx="1813315" cy="1359987"/>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762733" y="1708391"/>
              <a:ext cx="1808452" cy="1356339"/>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flipV="1">
              <a:off x="4260756" y="1708999"/>
              <a:ext cx="1813316" cy="1359987"/>
            </a:xfrm>
            <a:prstGeom prst="rect">
              <a:avLst/>
            </a:prstGeom>
          </p:spPr>
        </p:pic>
      </p:grpSp>
      <p:sp>
        <p:nvSpPr>
          <p:cNvPr id="18" name="TextBox 17"/>
          <p:cNvSpPr txBox="1"/>
          <p:nvPr/>
        </p:nvSpPr>
        <p:spPr>
          <a:xfrm>
            <a:off x="6638925" y="1378265"/>
            <a:ext cx="3961321" cy="657225"/>
          </a:xfrm>
          <a:prstGeom prst="rect">
            <a:avLst/>
          </a:prstGeom>
          <a:noFill/>
        </p:spPr>
        <p:txBody>
          <a:bodyPr wrap="square" rtlCol="0">
            <a:spAutoFit/>
          </a:bodyPr>
          <a:lstStyle/>
          <a:p>
            <a:r>
              <a:rPr lang="en-US" dirty="0" smtClean="0"/>
              <a:t>NC Forest Service </a:t>
            </a:r>
            <a:r>
              <a:rPr lang="en-US" dirty="0" err="1" smtClean="0"/>
              <a:t>Claridge</a:t>
            </a:r>
            <a:r>
              <a:rPr lang="en-US" dirty="0" smtClean="0"/>
              <a:t> Nursery</a:t>
            </a:r>
          </a:p>
          <a:p>
            <a:r>
              <a:rPr lang="en-US" dirty="0" smtClean="0"/>
              <a:t>Goldsboro, NC</a:t>
            </a:r>
            <a:endParaRPr lang="en-US" dirty="0"/>
          </a:p>
        </p:txBody>
      </p:sp>
    </p:spTree>
    <p:extLst>
      <p:ext uri="{BB962C8B-B14F-4D97-AF65-F5344CB8AC3E}">
        <p14:creationId xmlns:p14="http://schemas.microsoft.com/office/powerpoint/2010/main" val="1215069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Box 127"/>
          <p:cNvSpPr txBox="1"/>
          <p:nvPr/>
        </p:nvSpPr>
        <p:spPr>
          <a:xfrm>
            <a:off x="1600200" y="3200401"/>
            <a:ext cx="762000" cy="307777"/>
          </a:xfrm>
          <a:prstGeom prst="rect">
            <a:avLst/>
          </a:prstGeom>
          <a:noFill/>
        </p:spPr>
        <p:txBody>
          <a:bodyPr wrap="square" rtlCol="0">
            <a:spAutoFit/>
          </a:bodyPr>
          <a:lstStyle/>
          <a:p>
            <a:r>
              <a:rPr lang="en-US" sz="1400" b="1" dirty="0"/>
              <a:t>Block 2</a:t>
            </a:r>
          </a:p>
        </p:txBody>
      </p:sp>
      <p:sp>
        <p:nvSpPr>
          <p:cNvPr id="129" name="TextBox 128"/>
          <p:cNvSpPr txBox="1"/>
          <p:nvPr/>
        </p:nvSpPr>
        <p:spPr>
          <a:xfrm>
            <a:off x="1600200" y="4800601"/>
            <a:ext cx="762000" cy="307777"/>
          </a:xfrm>
          <a:prstGeom prst="rect">
            <a:avLst/>
          </a:prstGeom>
          <a:noFill/>
        </p:spPr>
        <p:txBody>
          <a:bodyPr wrap="square" rtlCol="0">
            <a:spAutoFit/>
          </a:bodyPr>
          <a:lstStyle/>
          <a:p>
            <a:r>
              <a:rPr lang="en-US" sz="1400" b="1" dirty="0"/>
              <a:t>Block 1</a:t>
            </a:r>
          </a:p>
        </p:txBody>
      </p:sp>
      <p:sp>
        <p:nvSpPr>
          <p:cNvPr id="130" name="TextBox 129"/>
          <p:cNvSpPr txBox="1"/>
          <p:nvPr/>
        </p:nvSpPr>
        <p:spPr>
          <a:xfrm>
            <a:off x="1600200" y="1600201"/>
            <a:ext cx="762000" cy="307777"/>
          </a:xfrm>
          <a:prstGeom prst="rect">
            <a:avLst/>
          </a:prstGeom>
          <a:noFill/>
        </p:spPr>
        <p:txBody>
          <a:bodyPr wrap="square" rtlCol="0">
            <a:spAutoFit/>
          </a:bodyPr>
          <a:lstStyle/>
          <a:p>
            <a:r>
              <a:rPr lang="en-US" sz="1400" b="1" dirty="0"/>
              <a:t>Block 3</a:t>
            </a:r>
          </a:p>
        </p:txBody>
      </p:sp>
      <p:sp>
        <p:nvSpPr>
          <p:cNvPr id="134" name="Freeform 133"/>
          <p:cNvSpPr/>
          <p:nvPr/>
        </p:nvSpPr>
        <p:spPr>
          <a:xfrm>
            <a:off x="9982200" y="228601"/>
            <a:ext cx="152400" cy="4659086"/>
          </a:xfrm>
          <a:custGeom>
            <a:avLst/>
            <a:gdLst>
              <a:gd name="connsiteX0" fmla="*/ 0 w 511629"/>
              <a:gd name="connsiteY0" fmla="*/ 0 h 4615543"/>
              <a:gd name="connsiteX1" fmla="*/ 435429 w 511629"/>
              <a:gd name="connsiteY1" fmla="*/ 1709057 h 4615543"/>
              <a:gd name="connsiteX2" fmla="*/ 457200 w 511629"/>
              <a:gd name="connsiteY2" fmla="*/ 3788228 h 4615543"/>
              <a:gd name="connsiteX3" fmla="*/ 478972 w 511629"/>
              <a:gd name="connsiteY3" fmla="*/ 4615543 h 4615543"/>
            </a:gdLst>
            <a:ahLst/>
            <a:cxnLst>
              <a:cxn ang="0">
                <a:pos x="connsiteX0" y="connsiteY0"/>
              </a:cxn>
              <a:cxn ang="0">
                <a:pos x="connsiteX1" y="connsiteY1"/>
              </a:cxn>
              <a:cxn ang="0">
                <a:pos x="connsiteX2" y="connsiteY2"/>
              </a:cxn>
              <a:cxn ang="0">
                <a:pos x="connsiteX3" y="connsiteY3"/>
              </a:cxn>
            </a:cxnLst>
            <a:rect l="l" t="t" r="r" b="b"/>
            <a:pathLst>
              <a:path w="511629" h="4615543">
                <a:moveTo>
                  <a:pt x="0" y="0"/>
                </a:moveTo>
                <a:cubicBezTo>
                  <a:pt x="179614" y="538843"/>
                  <a:pt x="359229" y="1077686"/>
                  <a:pt x="435429" y="1709057"/>
                </a:cubicBezTo>
                <a:cubicBezTo>
                  <a:pt x="511629" y="2340428"/>
                  <a:pt x="449943" y="3303814"/>
                  <a:pt x="457200" y="3788228"/>
                </a:cubicBezTo>
                <a:cubicBezTo>
                  <a:pt x="464457" y="4272642"/>
                  <a:pt x="451758" y="4613729"/>
                  <a:pt x="478972" y="4615543"/>
                </a:cubicBezTo>
              </a:path>
            </a:pathLst>
          </a:cu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TextBox 134"/>
          <p:cNvSpPr txBox="1"/>
          <p:nvPr/>
        </p:nvSpPr>
        <p:spPr>
          <a:xfrm rot="5066007">
            <a:off x="9764308" y="811205"/>
            <a:ext cx="990600" cy="307777"/>
          </a:xfrm>
          <a:prstGeom prst="rect">
            <a:avLst/>
          </a:prstGeom>
          <a:noFill/>
        </p:spPr>
        <p:txBody>
          <a:bodyPr wrap="square" rtlCol="0">
            <a:spAutoFit/>
          </a:bodyPr>
          <a:lstStyle/>
          <a:p>
            <a:r>
              <a:rPr lang="en-US" sz="1400" b="1" dirty="0"/>
              <a:t>main road</a:t>
            </a:r>
          </a:p>
        </p:txBody>
      </p:sp>
      <p:cxnSp>
        <p:nvCxnSpPr>
          <p:cNvPr id="137" name="Straight Arrow Connector 136"/>
          <p:cNvCxnSpPr/>
          <p:nvPr/>
        </p:nvCxnSpPr>
        <p:spPr>
          <a:xfrm rot="16200000" flipV="1">
            <a:off x="10020300" y="342900"/>
            <a:ext cx="304800" cy="762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rot="5400000">
            <a:off x="9840508" y="3859204"/>
            <a:ext cx="990600" cy="307777"/>
          </a:xfrm>
          <a:prstGeom prst="rect">
            <a:avLst/>
          </a:prstGeom>
          <a:noFill/>
        </p:spPr>
        <p:txBody>
          <a:bodyPr wrap="square" rtlCol="0">
            <a:spAutoFit/>
          </a:bodyPr>
          <a:lstStyle/>
          <a:p>
            <a:r>
              <a:rPr lang="en-US" sz="1400" b="1" dirty="0"/>
              <a:t>dirt track</a:t>
            </a:r>
          </a:p>
        </p:txBody>
      </p:sp>
      <p:sp>
        <p:nvSpPr>
          <p:cNvPr id="155" name="TextBox 154"/>
          <p:cNvSpPr txBox="1"/>
          <p:nvPr/>
        </p:nvSpPr>
        <p:spPr>
          <a:xfrm>
            <a:off x="2514600" y="170765"/>
            <a:ext cx="4876800" cy="646331"/>
          </a:xfrm>
          <a:prstGeom prst="rect">
            <a:avLst/>
          </a:prstGeom>
          <a:noFill/>
        </p:spPr>
        <p:txBody>
          <a:bodyPr wrap="square" rtlCol="0">
            <a:spAutoFit/>
          </a:bodyPr>
          <a:lstStyle/>
          <a:p>
            <a:r>
              <a:rPr lang="en-US" b="1" dirty="0"/>
              <a:t>Cropping </a:t>
            </a:r>
            <a:r>
              <a:rPr lang="en-US" b="1" dirty="0" smtClean="0"/>
              <a:t>Systems Study – Butner, NC </a:t>
            </a:r>
          </a:p>
          <a:p>
            <a:r>
              <a:rPr lang="en-US" b="1" dirty="0" smtClean="0"/>
              <a:t>Winter 2009/2010 </a:t>
            </a:r>
            <a:endParaRPr lang="en-US" b="1" dirty="0"/>
          </a:p>
        </p:txBody>
      </p:sp>
      <p:sp>
        <p:nvSpPr>
          <p:cNvPr id="132" name="TextBox 131"/>
          <p:cNvSpPr txBox="1"/>
          <p:nvPr/>
        </p:nvSpPr>
        <p:spPr>
          <a:xfrm>
            <a:off x="8153400" y="457200"/>
            <a:ext cx="1371600" cy="400110"/>
          </a:xfrm>
          <a:prstGeom prst="rect">
            <a:avLst/>
          </a:prstGeom>
          <a:noFill/>
        </p:spPr>
        <p:txBody>
          <a:bodyPr wrap="square" rtlCol="0">
            <a:spAutoFit/>
          </a:bodyPr>
          <a:lstStyle/>
          <a:p>
            <a:r>
              <a:rPr lang="en-US" sz="1000" dirty="0"/>
              <a:t>14m x  14m plot</a:t>
            </a:r>
          </a:p>
          <a:p>
            <a:r>
              <a:rPr lang="en-US" sz="1000" dirty="0"/>
              <a:t>3m spacing </a:t>
            </a:r>
            <a:r>
              <a:rPr lang="en-US" sz="1000" dirty="0" err="1"/>
              <a:t>btwn</a:t>
            </a:r>
            <a:r>
              <a:rPr lang="en-US" sz="1000" dirty="0"/>
              <a:t> plots</a:t>
            </a:r>
          </a:p>
        </p:txBody>
      </p:sp>
      <p:sp>
        <p:nvSpPr>
          <p:cNvPr id="157" name="TextBox 156"/>
          <p:cNvSpPr txBox="1"/>
          <p:nvPr/>
        </p:nvSpPr>
        <p:spPr>
          <a:xfrm rot="16200000">
            <a:off x="1624400" y="5994014"/>
            <a:ext cx="685800" cy="276999"/>
          </a:xfrm>
          <a:prstGeom prst="rect">
            <a:avLst/>
          </a:prstGeom>
          <a:noFill/>
        </p:spPr>
        <p:txBody>
          <a:bodyPr wrap="square" rtlCol="0">
            <a:spAutoFit/>
          </a:bodyPr>
          <a:lstStyle/>
          <a:p>
            <a:r>
              <a:rPr lang="en-US" sz="1200" b="1" dirty="0">
                <a:solidFill>
                  <a:srgbClr val="C00000"/>
                </a:solidFill>
              </a:rPr>
              <a:t>150 m</a:t>
            </a:r>
          </a:p>
        </p:txBody>
      </p:sp>
      <p:grpSp>
        <p:nvGrpSpPr>
          <p:cNvPr id="9" name="Group 481"/>
          <p:cNvGrpSpPr/>
          <p:nvPr/>
        </p:nvGrpSpPr>
        <p:grpSpPr>
          <a:xfrm>
            <a:off x="2056606" y="1066800"/>
            <a:ext cx="7544594" cy="5638800"/>
            <a:chOff x="532606" y="1066800"/>
            <a:chExt cx="7544594" cy="5638800"/>
          </a:xfrm>
        </p:grpSpPr>
        <p:grpSp>
          <p:nvGrpSpPr>
            <p:cNvPr id="13" name="Group 475"/>
            <p:cNvGrpSpPr/>
            <p:nvPr/>
          </p:nvGrpSpPr>
          <p:grpSpPr>
            <a:xfrm>
              <a:off x="1752600" y="4915382"/>
              <a:ext cx="437791" cy="418618"/>
              <a:chOff x="5715000" y="5448782"/>
              <a:chExt cx="437791" cy="418618"/>
            </a:xfrm>
          </p:grpSpPr>
          <p:sp>
            <p:nvSpPr>
              <p:cNvPr id="477" name="Rectangle 476"/>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463"/>
            <p:cNvGrpSpPr/>
            <p:nvPr/>
          </p:nvGrpSpPr>
          <p:grpSpPr>
            <a:xfrm>
              <a:off x="6267809" y="2743200"/>
              <a:ext cx="437791" cy="418618"/>
              <a:chOff x="5715000" y="5448782"/>
              <a:chExt cx="437791" cy="418618"/>
            </a:xfrm>
          </p:grpSpPr>
          <p:sp>
            <p:nvSpPr>
              <p:cNvPr id="465" name="Rectangle 464"/>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460"/>
            <p:cNvGrpSpPr/>
            <p:nvPr/>
          </p:nvGrpSpPr>
          <p:grpSpPr>
            <a:xfrm>
              <a:off x="5734409" y="3276600"/>
              <a:ext cx="437791" cy="418618"/>
              <a:chOff x="5715000" y="5448782"/>
              <a:chExt cx="437791" cy="418618"/>
            </a:xfrm>
          </p:grpSpPr>
          <p:sp>
            <p:nvSpPr>
              <p:cNvPr id="462" name="Rectangle 461"/>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54"/>
            <p:cNvGrpSpPr/>
            <p:nvPr/>
          </p:nvGrpSpPr>
          <p:grpSpPr>
            <a:xfrm>
              <a:off x="4572000" y="3848582"/>
              <a:ext cx="437791" cy="418618"/>
              <a:chOff x="5715000" y="5448782"/>
              <a:chExt cx="437791" cy="418618"/>
            </a:xfrm>
          </p:grpSpPr>
          <p:sp>
            <p:nvSpPr>
              <p:cNvPr id="456" name="Rectangle 455"/>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57"/>
            <p:cNvGrpSpPr/>
            <p:nvPr/>
          </p:nvGrpSpPr>
          <p:grpSpPr>
            <a:xfrm>
              <a:off x="4572000" y="3276600"/>
              <a:ext cx="437791" cy="418618"/>
              <a:chOff x="5715000" y="5448782"/>
              <a:chExt cx="437791" cy="418618"/>
            </a:xfrm>
          </p:grpSpPr>
          <p:sp>
            <p:nvSpPr>
              <p:cNvPr id="459" name="Rectangle 458"/>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33"/>
            <p:cNvGrpSpPr/>
            <p:nvPr/>
          </p:nvGrpSpPr>
          <p:grpSpPr>
            <a:xfrm>
              <a:off x="1752600" y="3848582"/>
              <a:ext cx="437791" cy="418618"/>
              <a:chOff x="5715000" y="5448782"/>
              <a:chExt cx="437791" cy="418618"/>
            </a:xfrm>
          </p:grpSpPr>
          <p:sp>
            <p:nvSpPr>
              <p:cNvPr id="435" name="Rectangle 434"/>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442"/>
            <p:cNvGrpSpPr/>
            <p:nvPr/>
          </p:nvGrpSpPr>
          <p:grpSpPr>
            <a:xfrm>
              <a:off x="1219200" y="3276600"/>
              <a:ext cx="437791" cy="418618"/>
              <a:chOff x="5715000" y="5448782"/>
              <a:chExt cx="437791" cy="418618"/>
            </a:xfrm>
          </p:grpSpPr>
          <p:sp>
            <p:nvSpPr>
              <p:cNvPr id="444" name="Rectangle 443"/>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472"/>
            <p:cNvGrpSpPr/>
            <p:nvPr/>
          </p:nvGrpSpPr>
          <p:grpSpPr>
            <a:xfrm>
              <a:off x="6267809" y="2209800"/>
              <a:ext cx="437791" cy="418618"/>
              <a:chOff x="5715000" y="5448782"/>
              <a:chExt cx="437791" cy="418618"/>
            </a:xfrm>
          </p:grpSpPr>
          <p:sp>
            <p:nvSpPr>
              <p:cNvPr id="474" name="Rectangle 473"/>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51"/>
            <p:cNvGrpSpPr/>
            <p:nvPr/>
          </p:nvGrpSpPr>
          <p:grpSpPr>
            <a:xfrm>
              <a:off x="2305409" y="1676400"/>
              <a:ext cx="437791" cy="418618"/>
              <a:chOff x="5715000" y="5448782"/>
              <a:chExt cx="437791" cy="418618"/>
            </a:xfrm>
          </p:grpSpPr>
          <p:sp>
            <p:nvSpPr>
              <p:cNvPr id="453" name="Rectangle 452"/>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469"/>
            <p:cNvGrpSpPr/>
            <p:nvPr/>
          </p:nvGrpSpPr>
          <p:grpSpPr>
            <a:xfrm>
              <a:off x="6858000" y="1143000"/>
              <a:ext cx="437791" cy="418618"/>
              <a:chOff x="5715000" y="5448782"/>
              <a:chExt cx="437791" cy="418618"/>
            </a:xfrm>
          </p:grpSpPr>
          <p:sp>
            <p:nvSpPr>
              <p:cNvPr id="471" name="Rectangle 470"/>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466"/>
            <p:cNvGrpSpPr/>
            <p:nvPr/>
          </p:nvGrpSpPr>
          <p:grpSpPr>
            <a:xfrm>
              <a:off x="6267809" y="1143000"/>
              <a:ext cx="437791" cy="418618"/>
              <a:chOff x="5715000" y="5448782"/>
              <a:chExt cx="437791" cy="418618"/>
            </a:xfrm>
          </p:grpSpPr>
          <p:sp>
            <p:nvSpPr>
              <p:cNvPr id="468" name="Rectangle 467"/>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445"/>
            <p:cNvGrpSpPr/>
            <p:nvPr/>
          </p:nvGrpSpPr>
          <p:grpSpPr>
            <a:xfrm>
              <a:off x="1752600" y="1143000"/>
              <a:ext cx="437791" cy="418618"/>
              <a:chOff x="5715000" y="5448782"/>
              <a:chExt cx="437791" cy="418618"/>
            </a:xfrm>
          </p:grpSpPr>
          <p:sp>
            <p:nvSpPr>
              <p:cNvPr id="447" name="Rectangle 446"/>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48"/>
            <p:cNvGrpSpPr/>
            <p:nvPr/>
          </p:nvGrpSpPr>
          <p:grpSpPr>
            <a:xfrm>
              <a:off x="1219200" y="1143000"/>
              <a:ext cx="437791" cy="418618"/>
              <a:chOff x="5715000" y="5448782"/>
              <a:chExt cx="437791" cy="418618"/>
            </a:xfrm>
          </p:grpSpPr>
          <p:sp>
            <p:nvSpPr>
              <p:cNvPr id="450" name="Rectangle 449"/>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36"/>
            <p:cNvGrpSpPr/>
            <p:nvPr/>
          </p:nvGrpSpPr>
          <p:grpSpPr>
            <a:xfrm>
              <a:off x="2305409" y="4915382"/>
              <a:ext cx="437791" cy="418618"/>
              <a:chOff x="5715000" y="5448782"/>
              <a:chExt cx="437791" cy="418618"/>
            </a:xfrm>
          </p:grpSpPr>
          <p:sp>
            <p:nvSpPr>
              <p:cNvPr id="438" name="Rectangle 437"/>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30"/>
            <p:cNvGrpSpPr/>
            <p:nvPr/>
          </p:nvGrpSpPr>
          <p:grpSpPr>
            <a:xfrm>
              <a:off x="4572000" y="4419600"/>
              <a:ext cx="437791" cy="418618"/>
              <a:chOff x="5715000" y="5448782"/>
              <a:chExt cx="437791" cy="418618"/>
            </a:xfrm>
          </p:grpSpPr>
          <p:sp>
            <p:nvSpPr>
              <p:cNvPr id="432" name="Rectangle 431"/>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27"/>
            <p:cNvGrpSpPr/>
            <p:nvPr/>
          </p:nvGrpSpPr>
          <p:grpSpPr>
            <a:xfrm>
              <a:off x="5181600" y="4381982"/>
              <a:ext cx="437791" cy="418618"/>
              <a:chOff x="5715000" y="5448782"/>
              <a:chExt cx="437791" cy="418618"/>
            </a:xfrm>
          </p:grpSpPr>
          <p:sp>
            <p:nvSpPr>
              <p:cNvPr id="429" name="Rectangle 428"/>
              <p:cNvSpPr/>
              <p:nvPr/>
            </p:nvSpPr>
            <p:spPr>
              <a:xfrm>
                <a:off x="5715000" y="5677382"/>
                <a:ext cx="437791" cy="190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p:cNvSpPr/>
              <p:nvPr/>
            </p:nvSpPr>
            <p:spPr>
              <a:xfrm>
                <a:off x="5715000"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39"/>
            <p:cNvGrpSpPr/>
            <p:nvPr/>
          </p:nvGrpSpPr>
          <p:grpSpPr>
            <a:xfrm>
              <a:off x="5715000" y="5448782"/>
              <a:ext cx="437791" cy="418618"/>
              <a:chOff x="5715000" y="5448782"/>
              <a:chExt cx="437791" cy="418618"/>
            </a:xfrm>
          </p:grpSpPr>
          <p:sp>
            <p:nvSpPr>
              <p:cNvPr id="442" name="Rectangle 441"/>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289"/>
            <p:cNvGrpSpPr/>
            <p:nvPr/>
          </p:nvGrpSpPr>
          <p:grpSpPr>
            <a:xfrm>
              <a:off x="1219200" y="3848582"/>
              <a:ext cx="437791" cy="418618"/>
              <a:chOff x="4591409" y="5448782"/>
              <a:chExt cx="437791" cy="418618"/>
            </a:xfrm>
          </p:grpSpPr>
          <p:sp>
            <p:nvSpPr>
              <p:cNvPr id="291" name="Rectangle 290"/>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470694" y="1681223"/>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470694" y="2219446"/>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70694" y="4372337"/>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70694" y="4910559"/>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38600" y="5448782"/>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70694" y="1143000"/>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3568" y="1681223"/>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33568" y="4372337"/>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33568" y="4910559"/>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07821" y="1681223"/>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907821" y="4910559"/>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07821" y="5448782"/>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47936" y="1681223"/>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7936" y="2219446"/>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47936" y="4372337"/>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47936" y="4910559"/>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847936" y="5448782"/>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410809" y="2219446"/>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410809" y="4372337"/>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410809" y="4910559"/>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410809" y="5448782"/>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410809" y="1143000"/>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782074" y="1681223"/>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782074" y="2219446"/>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782074" y="4372337"/>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344947" y="2219446"/>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344947" y="4372337"/>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344947" y="5448782"/>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344947" y="1143000"/>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219200" y="1681223"/>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219200" y="2219446"/>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19200" y="4372337"/>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219200" y="4910559"/>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238609" y="5448782"/>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159315" y="1681223"/>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159315" y="2219446"/>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159315" y="4910559"/>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159315" y="5448782"/>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159315" y="1143000"/>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722189" y="1681223"/>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722189" y="2219446"/>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722189" y="4372337"/>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722189" y="1143000"/>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596442" y="1681223"/>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596442" y="2219446"/>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596442" y="1143000"/>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470694" y="3295891"/>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470694" y="3834114"/>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470694" y="2757668"/>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033568" y="3295891"/>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033568" y="3834114"/>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033568" y="2757668"/>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907821" y="3295891"/>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907821" y="3834114"/>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907821" y="2757668"/>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847936" y="3295891"/>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847936" y="3834114"/>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6847936" y="2757668"/>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410809" y="3834114"/>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410809" y="2757668"/>
              <a:ext cx="437791" cy="4186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6285062" y="3295891"/>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6285062" y="3834114"/>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344947" y="3295891"/>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344947" y="3834114"/>
              <a:ext cx="437791" cy="4186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344947" y="2757668"/>
              <a:ext cx="437791" cy="418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219200" y="2757668"/>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159315" y="3295891"/>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159315" y="3834114"/>
              <a:ext cx="437791" cy="418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5159315" y="2757668"/>
              <a:ext cx="437791" cy="4186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5722189" y="2757668"/>
              <a:ext cx="437791" cy="4186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20"/>
            <p:cNvGrpSpPr/>
            <p:nvPr/>
          </p:nvGrpSpPr>
          <p:grpSpPr>
            <a:xfrm>
              <a:off x="990600" y="5867400"/>
              <a:ext cx="152400" cy="152400"/>
              <a:chOff x="990600" y="5943600"/>
              <a:chExt cx="152400" cy="152400"/>
            </a:xfrm>
          </p:grpSpPr>
          <p:cxnSp>
            <p:nvCxnSpPr>
              <p:cNvPr id="117" name="Straight Connector 116"/>
              <p:cNvCxnSpPr/>
              <p:nvPr/>
            </p:nvCxnSpPr>
            <p:spPr>
              <a:xfrm rot="16200000" flipH="1">
                <a:off x="990600" y="5943600"/>
                <a:ext cx="1524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90600" y="5943600"/>
                <a:ext cx="1524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1219200" y="5925979"/>
              <a:ext cx="1143000" cy="246221"/>
            </a:xfrm>
            <a:prstGeom prst="rect">
              <a:avLst/>
            </a:prstGeom>
            <a:noFill/>
          </p:spPr>
          <p:txBody>
            <a:bodyPr wrap="square" rtlCol="0">
              <a:spAutoFit/>
            </a:bodyPr>
            <a:lstStyle/>
            <a:p>
              <a:r>
                <a:rPr lang="en-US" sz="1000" b="1" dirty="0"/>
                <a:t>Squaring off point</a:t>
              </a:r>
            </a:p>
          </p:txBody>
        </p:sp>
        <p:sp>
          <p:nvSpPr>
            <p:cNvPr id="123" name="Rectangle 122"/>
            <p:cNvSpPr/>
            <p:nvPr/>
          </p:nvSpPr>
          <p:spPr>
            <a:xfrm>
              <a:off x="1066800" y="4343400"/>
              <a:ext cx="6934200" cy="1600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4" name="Rectangle 123"/>
            <p:cNvSpPr/>
            <p:nvPr/>
          </p:nvSpPr>
          <p:spPr>
            <a:xfrm>
              <a:off x="1066800" y="1066800"/>
              <a:ext cx="6934200" cy="1600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5" name="Rectangle 124"/>
            <p:cNvSpPr/>
            <p:nvPr/>
          </p:nvSpPr>
          <p:spPr>
            <a:xfrm>
              <a:off x="1066800" y="2667000"/>
              <a:ext cx="6934200" cy="16764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1" name="Rectangle 130"/>
            <p:cNvSpPr/>
            <p:nvPr/>
          </p:nvSpPr>
          <p:spPr>
            <a:xfrm>
              <a:off x="2819400" y="6172200"/>
              <a:ext cx="22860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762000" y="5514201"/>
              <a:ext cx="381000" cy="276999"/>
            </a:xfrm>
            <a:prstGeom prst="rect">
              <a:avLst/>
            </a:prstGeom>
            <a:noFill/>
          </p:spPr>
          <p:txBody>
            <a:bodyPr wrap="square" rtlCol="0">
              <a:spAutoFit/>
            </a:bodyPr>
            <a:lstStyle/>
            <a:p>
              <a:r>
                <a:rPr lang="en-US" sz="1200" dirty="0"/>
                <a:t>P1</a:t>
              </a:r>
            </a:p>
          </p:txBody>
        </p:sp>
        <p:sp>
          <p:nvSpPr>
            <p:cNvPr id="146" name="TextBox 145"/>
            <p:cNvSpPr txBox="1"/>
            <p:nvPr/>
          </p:nvSpPr>
          <p:spPr>
            <a:xfrm>
              <a:off x="685800" y="5008602"/>
              <a:ext cx="457200" cy="276999"/>
            </a:xfrm>
            <a:prstGeom prst="rect">
              <a:avLst/>
            </a:prstGeom>
            <a:noFill/>
          </p:spPr>
          <p:txBody>
            <a:bodyPr wrap="square" rtlCol="0">
              <a:spAutoFit/>
            </a:bodyPr>
            <a:lstStyle/>
            <a:p>
              <a:r>
                <a:rPr lang="en-US" sz="1200" dirty="0"/>
                <a:t>P13</a:t>
              </a:r>
            </a:p>
          </p:txBody>
        </p:sp>
        <p:sp>
          <p:nvSpPr>
            <p:cNvPr id="147" name="TextBox 146"/>
            <p:cNvSpPr txBox="1"/>
            <p:nvPr/>
          </p:nvSpPr>
          <p:spPr>
            <a:xfrm>
              <a:off x="685800" y="4447401"/>
              <a:ext cx="533400" cy="276999"/>
            </a:xfrm>
            <a:prstGeom prst="rect">
              <a:avLst/>
            </a:prstGeom>
            <a:noFill/>
          </p:spPr>
          <p:txBody>
            <a:bodyPr wrap="square" rtlCol="0">
              <a:spAutoFit/>
            </a:bodyPr>
            <a:lstStyle/>
            <a:p>
              <a:r>
                <a:rPr lang="en-US" sz="1200" dirty="0"/>
                <a:t>P25</a:t>
              </a:r>
            </a:p>
          </p:txBody>
        </p:sp>
        <p:cxnSp>
          <p:nvCxnSpPr>
            <p:cNvPr id="153" name="Straight Arrow Connector 152"/>
            <p:cNvCxnSpPr/>
            <p:nvPr/>
          </p:nvCxnSpPr>
          <p:spPr>
            <a:xfrm flipV="1">
              <a:off x="838200" y="4724399"/>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533400" y="6551612"/>
              <a:ext cx="838200"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5400000" flipH="1" flipV="1">
              <a:off x="76200" y="6093618"/>
              <a:ext cx="914400"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990600" y="6324600"/>
              <a:ext cx="685800" cy="276999"/>
            </a:xfrm>
            <a:prstGeom prst="rect">
              <a:avLst/>
            </a:prstGeom>
            <a:noFill/>
          </p:spPr>
          <p:txBody>
            <a:bodyPr wrap="square" rtlCol="0">
              <a:spAutoFit/>
            </a:bodyPr>
            <a:lstStyle/>
            <a:p>
              <a:r>
                <a:rPr lang="en-US" sz="1200" b="1" dirty="0">
                  <a:solidFill>
                    <a:srgbClr val="C00000"/>
                  </a:solidFill>
                </a:rPr>
                <a:t>201 m</a:t>
              </a:r>
            </a:p>
          </p:txBody>
        </p:sp>
        <p:sp>
          <p:nvSpPr>
            <p:cNvPr id="151" name="Rectangle 150"/>
            <p:cNvSpPr/>
            <p:nvPr/>
          </p:nvSpPr>
          <p:spPr>
            <a:xfrm>
              <a:off x="6400801" y="6477000"/>
              <a:ext cx="228600" cy="2286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124200" y="6172200"/>
              <a:ext cx="228600" cy="228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3429000" y="6172200"/>
              <a:ext cx="2286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4953000" y="6172200"/>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5257800" y="6172200"/>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5562600" y="6172200"/>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514600" y="6172200"/>
              <a:ext cx="228600"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p:cNvSpPr txBox="1"/>
            <p:nvPr/>
          </p:nvSpPr>
          <p:spPr>
            <a:xfrm>
              <a:off x="2743200" y="6477000"/>
              <a:ext cx="457200" cy="215444"/>
            </a:xfrm>
            <a:prstGeom prst="rect">
              <a:avLst/>
            </a:prstGeom>
            <a:noFill/>
          </p:spPr>
          <p:txBody>
            <a:bodyPr wrap="square" rtlCol="0">
              <a:spAutoFit/>
            </a:bodyPr>
            <a:lstStyle/>
            <a:p>
              <a:r>
                <a:rPr lang="en-US" sz="800" dirty="0" err="1"/>
                <a:t>Ypop</a:t>
              </a:r>
              <a:endParaRPr lang="en-US" sz="800" dirty="0"/>
            </a:p>
          </p:txBody>
        </p:sp>
        <p:sp>
          <p:nvSpPr>
            <p:cNvPr id="167" name="TextBox 166"/>
            <p:cNvSpPr txBox="1"/>
            <p:nvPr/>
          </p:nvSpPr>
          <p:spPr>
            <a:xfrm>
              <a:off x="3048000" y="6477000"/>
              <a:ext cx="457200" cy="215444"/>
            </a:xfrm>
            <a:prstGeom prst="rect">
              <a:avLst/>
            </a:prstGeom>
            <a:noFill/>
          </p:spPr>
          <p:txBody>
            <a:bodyPr wrap="square" rtlCol="0">
              <a:spAutoFit/>
            </a:bodyPr>
            <a:lstStyle/>
            <a:p>
              <a:r>
                <a:rPr lang="en-US" sz="800" dirty="0" err="1"/>
                <a:t>Syc</a:t>
              </a:r>
              <a:endParaRPr lang="en-US" sz="800" dirty="0"/>
            </a:p>
          </p:txBody>
        </p:sp>
        <p:sp>
          <p:nvSpPr>
            <p:cNvPr id="168" name="TextBox 167"/>
            <p:cNvSpPr txBox="1"/>
            <p:nvPr/>
          </p:nvSpPr>
          <p:spPr>
            <a:xfrm>
              <a:off x="3352800" y="6477000"/>
              <a:ext cx="457200" cy="215444"/>
            </a:xfrm>
            <a:prstGeom prst="rect">
              <a:avLst/>
            </a:prstGeom>
            <a:noFill/>
          </p:spPr>
          <p:txBody>
            <a:bodyPr wrap="square" rtlCol="0">
              <a:spAutoFit/>
            </a:bodyPr>
            <a:lstStyle/>
            <a:p>
              <a:r>
                <a:rPr lang="en-US" sz="800" dirty="0" err="1"/>
                <a:t>Pdelt</a:t>
              </a:r>
              <a:endParaRPr lang="en-US" sz="800" dirty="0"/>
            </a:p>
          </p:txBody>
        </p:sp>
        <p:sp>
          <p:nvSpPr>
            <p:cNvPr id="169" name="TextBox 168"/>
            <p:cNvSpPr txBox="1"/>
            <p:nvPr/>
          </p:nvSpPr>
          <p:spPr>
            <a:xfrm>
              <a:off x="3657600" y="6477000"/>
              <a:ext cx="457200" cy="215444"/>
            </a:xfrm>
            <a:prstGeom prst="rect">
              <a:avLst/>
            </a:prstGeom>
            <a:noFill/>
          </p:spPr>
          <p:txBody>
            <a:bodyPr wrap="square" rtlCol="0">
              <a:spAutoFit/>
            </a:bodyPr>
            <a:lstStyle/>
            <a:p>
              <a:r>
                <a:rPr lang="en-US" sz="800" dirty="0"/>
                <a:t>N*Y</a:t>
              </a:r>
            </a:p>
          </p:txBody>
        </p:sp>
        <p:sp>
          <p:nvSpPr>
            <p:cNvPr id="170" name="TextBox 169"/>
            <p:cNvSpPr txBox="1"/>
            <p:nvPr/>
          </p:nvSpPr>
          <p:spPr>
            <a:xfrm>
              <a:off x="3962400" y="6477000"/>
              <a:ext cx="457200" cy="215444"/>
            </a:xfrm>
            <a:prstGeom prst="rect">
              <a:avLst/>
            </a:prstGeom>
            <a:noFill/>
          </p:spPr>
          <p:txBody>
            <a:bodyPr wrap="square" rtlCol="0">
              <a:spAutoFit/>
            </a:bodyPr>
            <a:lstStyle/>
            <a:p>
              <a:r>
                <a:rPr lang="en-US" sz="800" dirty="0"/>
                <a:t>N*S</a:t>
              </a:r>
            </a:p>
          </p:txBody>
        </p:sp>
        <p:sp>
          <p:nvSpPr>
            <p:cNvPr id="171" name="TextBox 170"/>
            <p:cNvSpPr txBox="1"/>
            <p:nvPr/>
          </p:nvSpPr>
          <p:spPr>
            <a:xfrm>
              <a:off x="4876800" y="6477000"/>
              <a:ext cx="457200" cy="215444"/>
            </a:xfrm>
            <a:prstGeom prst="rect">
              <a:avLst/>
            </a:prstGeom>
            <a:noFill/>
          </p:spPr>
          <p:txBody>
            <a:bodyPr wrap="square" rtlCol="0">
              <a:spAutoFit/>
            </a:bodyPr>
            <a:lstStyle/>
            <a:p>
              <a:r>
                <a:rPr lang="en-US" sz="800" dirty="0"/>
                <a:t>0.5m</a:t>
              </a:r>
            </a:p>
          </p:txBody>
        </p:sp>
        <p:sp>
          <p:nvSpPr>
            <p:cNvPr id="172" name="TextBox 171"/>
            <p:cNvSpPr txBox="1"/>
            <p:nvPr/>
          </p:nvSpPr>
          <p:spPr>
            <a:xfrm>
              <a:off x="5181600" y="6477000"/>
              <a:ext cx="457200" cy="215444"/>
            </a:xfrm>
            <a:prstGeom prst="rect">
              <a:avLst/>
            </a:prstGeom>
            <a:noFill/>
          </p:spPr>
          <p:txBody>
            <a:bodyPr wrap="square" rtlCol="0">
              <a:spAutoFit/>
            </a:bodyPr>
            <a:lstStyle/>
            <a:p>
              <a:r>
                <a:rPr lang="en-US" sz="800" dirty="0"/>
                <a:t>1m</a:t>
              </a:r>
            </a:p>
          </p:txBody>
        </p:sp>
        <p:sp>
          <p:nvSpPr>
            <p:cNvPr id="173" name="TextBox 172"/>
            <p:cNvSpPr txBox="1"/>
            <p:nvPr/>
          </p:nvSpPr>
          <p:spPr>
            <a:xfrm>
              <a:off x="5486400" y="6477000"/>
              <a:ext cx="457200" cy="215444"/>
            </a:xfrm>
            <a:prstGeom prst="rect">
              <a:avLst/>
            </a:prstGeom>
            <a:noFill/>
          </p:spPr>
          <p:txBody>
            <a:bodyPr wrap="square" rtlCol="0">
              <a:spAutoFit/>
            </a:bodyPr>
            <a:lstStyle/>
            <a:p>
              <a:r>
                <a:rPr lang="en-US" sz="800" dirty="0"/>
                <a:t>2m</a:t>
              </a:r>
            </a:p>
          </p:txBody>
        </p:sp>
        <p:sp>
          <p:nvSpPr>
            <p:cNvPr id="174" name="TextBox 173"/>
            <p:cNvSpPr txBox="1"/>
            <p:nvPr/>
          </p:nvSpPr>
          <p:spPr>
            <a:xfrm>
              <a:off x="2438400" y="6477000"/>
              <a:ext cx="457200" cy="215444"/>
            </a:xfrm>
            <a:prstGeom prst="rect">
              <a:avLst/>
            </a:prstGeom>
            <a:noFill/>
          </p:spPr>
          <p:txBody>
            <a:bodyPr wrap="square" rtlCol="0">
              <a:spAutoFit/>
            </a:bodyPr>
            <a:lstStyle/>
            <a:p>
              <a:r>
                <a:rPr lang="en-US" sz="800" dirty="0"/>
                <a:t>NM6</a:t>
              </a:r>
            </a:p>
          </p:txBody>
        </p:sp>
        <p:grpSp>
          <p:nvGrpSpPr>
            <p:cNvPr id="57" name="Group 177"/>
            <p:cNvGrpSpPr/>
            <p:nvPr/>
          </p:nvGrpSpPr>
          <p:grpSpPr>
            <a:xfrm>
              <a:off x="3733800" y="6172200"/>
              <a:ext cx="209191" cy="228600"/>
              <a:chOff x="4033568" y="5448782"/>
              <a:chExt cx="437791" cy="418618"/>
            </a:xfrm>
          </p:grpSpPr>
          <p:sp>
            <p:nvSpPr>
              <p:cNvPr id="12" name="Rectangle 11"/>
              <p:cNvSpPr/>
              <p:nvPr/>
            </p:nvSpPr>
            <p:spPr>
              <a:xfrm>
                <a:off x="4033568" y="5677382"/>
                <a:ext cx="437791" cy="19001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4033568"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184"/>
            <p:cNvGrpSpPr/>
            <p:nvPr/>
          </p:nvGrpSpPr>
          <p:grpSpPr>
            <a:xfrm>
              <a:off x="4038600" y="6172200"/>
              <a:ext cx="228599" cy="228600"/>
              <a:chOff x="4591409" y="5448782"/>
              <a:chExt cx="437791" cy="418618"/>
            </a:xfrm>
          </p:grpSpPr>
          <p:sp>
            <p:nvSpPr>
              <p:cNvPr id="180" name="Rectangle 179"/>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85"/>
            <p:cNvGrpSpPr/>
            <p:nvPr/>
          </p:nvGrpSpPr>
          <p:grpSpPr>
            <a:xfrm>
              <a:off x="1752600" y="5448782"/>
              <a:ext cx="437791" cy="418618"/>
              <a:chOff x="4591409" y="5448782"/>
              <a:chExt cx="437791" cy="418618"/>
            </a:xfrm>
          </p:grpSpPr>
          <p:sp>
            <p:nvSpPr>
              <p:cNvPr id="187" name="Rectangle 186"/>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Rectangle 188"/>
            <p:cNvSpPr/>
            <p:nvPr/>
          </p:nvSpPr>
          <p:spPr>
            <a:xfrm>
              <a:off x="4572000" y="5448782"/>
              <a:ext cx="437791" cy="4186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3470694" y="5448782"/>
              <a:ext cx="437791" cy="418618"/>
            </a:xfrm>
            <a:prstGeom prst="rect">
              <a:avLst/>
            </a:prstGeom>
            <a:solidFill>
              <a:srgbClr val="C000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426"/>
            <p:cNvGrpSpPr/>
            <p:nvPr/>
          </p:nvGrpSpPr>
          <p:grpSpPr>
            <a:xfrm>
              <a:off x="6267809" y="4915382"/>
              <a:ext cx="437791" cy="418618"/>
              <a:chOff x="5715000" y="5448782"/>
              <a:chExt cx="437791" cy="418618"/>
            </a:xfrm>
          </p:grpSpPr>
          <p:sp>
            <p:nvSpPr>
              <p:cNvPr id="195" name="Rectangle 194"/>
              <p:cNvSpPr/>
              <p:nvPr/>
            </p:nvSpPr>
            <p:spPr>
              <a:xfrm>
                <a:off x="5715000" y="5677382"/>
                <a:ext cx="437791" cy="190018"/>
              </a:xfrm>
              <a:prstGeom prst="rect">
                <a:avLst/>
              </a:prstGeom>
              <a:solidFill>
                <a:srgbClr val="FFFF0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5715000"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241"/>
            <p:cNvGrpSpPr/>
            <p:nvPr/>
          </p:nvGrpSpPr>
          <p:grpSpPr>
            <a:xfrm>
              <a:off x="2895600" y="4381982"/>
              <a:ext cx="437791" cy="418618"/>
              <a:chOff x="4591409" y="5448782"/>
              <a:chExt cx="437791" cy="418618"/>
            </a:xfrm>
          </p:grpSpPr>
          <p:sp>
            <p:nvSpPr>
              <p:cNvPr id="243" name="Rectangle 242"/>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244"/>
            <p:cNvGrpSpPr/>
            <p:nvPr/>
          </p:nvGrpSpPr>
          <p:grpSpPr>
            <a:xfrm>
              <a:off x="4572000" y="4915382"/>
              <a:ext cx="437791" cy="418618"/>
              <a:chOff x="4591409" y="5448782"/>
              <a:chExt cx="437791" cy="418618"/>
            </a:xfrm>
          </p:grpSpPr>
          <p:sp>
            <p:nvSpPr>
              <p:cNvPr id="246" name="Rectangle 245"/>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47"/>
            <p:cNvGrpSpPr/>
            <p:nvPr/>
          </p:nvGrpSpPr>
          <p:grpSpPr>
            <a:xfrm>
              <a:off x="6248400" y="5448782"/>
              <a:ext cx="437791" cy="418618"/>
              <a:chOff x="4591409" y="5448782"/>
              <a:chExt cx="437791" cy="418618"/>
            </a:xfrm>
          </p:grpSpPr>
          <p:sp>
            <p:nvSpPr>
              <p:cNvPr id="249" name="Rectangle 248"/>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250"/>
            <p:cNvGrpSpPr/>
            <p:nvPr/>
          </p:nvGrpSpPr>
          <p:grpSpPr>
            <a:xfrm>
              <a:off x="6267809" y="4381982"/>
              <a:ext cx="437791" cy="418618"/>
              <a:chOff x="4591409" y="5448782"/>
              <a:chExt cx="437791" cy="418618"/>
            </a:xfrm>
          </p:grpSpPr>
          <p:sp>
            <p:nvSpPr>
              <p:cNvPr id="252" name="Rectangle 251"/>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253"/>
            <p:cNvGrpSpPr/>
            <p:nvPr/>
          </p:nvGrpSpPr>
          <p:grpSpPr>
            <a:xfrm>
              <a:off x="7410809" y="3315182"/>
              <a:ext cx="437791" cy="418618"/>
              <a:chOff x="4591409" y="5448782"/>
              <a:chExt cx="437791" cy="418618"/>
            </a:xfrm>
          </p:grpSpPr>
          <p:sp>
            <p:nvSpPr>
              <p:cNvPr id="255" name="Rectangle 254"/>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259"/>
            <p:cNvGrpSpPr/>
            <p:nvPr/>
          </p:nvGrpSpPr>
          <p:grpSpPr>
            <a:xfrm>
              <a:off x="6248400" y="1676400"/>
              <a:ext cx="437791" cy="418618"/>
              <a:chOff x="4591409" y="5448782"/>
              <a:chExt cx="437791" cy="418618"/>
            </a:xfrm>
          </p:grpSpPr>
          <p:sp>
            <p:nvSpPr>
              <p:cNvPr id="261" name="Rectangle 260"/>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262"/>
            <p:cNvGrpSpPr/>
            <p:nvPr/>
          </p:nvGrpSpPr>
          <p:grpSpPr>
            <a:xfrm>
              <a:off x="4038600" y="1143000"/>
              <a:ext cx="437791" cy="418618"/>
              <a:chOff x="4591409" y="5448782"/>
              <a:chExt cx="437791" cy="418618"/>
            </a:xfrm>
          </p:grpSpPr>
          <p:sp>
            <p:nvSpPr>
              <p:cNvPr id="264" name="Rectangle 263"/>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265"/>
            <p:cNvGrpSpPr/>
            <p:nvPr/>
          </p:nvGrpSpPr>
          <p:grpSpPr>
            <a:xfrm>
              <a:off x="4038600" y="2209800"/>
              <a:ext cx="437791" cy="418618"/>
              <a:chOff x="4591409" y="5448782"/>
              <a:chExt cx="437791" cy="418618"/>
            </a:xfrm>
          </p:grpSpPr>
          <p:sp>
            <p:nvSpPr>
              <p:cNvPr id="267" name="Rectangle 266"/>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68"/>
            <p:cNvGrpSpPr/>
            <p:nvPr/>
          </p:nvGrpSpPr>
          <p:grpSpPr>
            <a:xfrm>
              <a:off x="2895600" y="1143000"/>
              <a:ext cx="437791" cy="418618"/>
              <a:chOff x="4591409" y="5448782"/>
              <a:chExt cx="437791" cy="418618"/>
            </a:xfrm>
          </p:grpSpPr>
          <p:sp>
            <p:nvSpPr>
              <p:cNvPr id="270" name="Rectangle 269"/>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271"/>
            <p:cNvGrpSpPr/>
            <p:nvPr/>
          </p:nvGrpSpPr>
          <p:grpSpPr>
            <a:xfrm>
              <a:off x="2895600" y="2209800"/>
              <a:ext cx="437791" cy="418618"/>
              <a:chOff x="4591409" y="5448782"/>
              <a:chExt cx="437791" cy="418618"/>
            </a:xfrm>
          </p:grpSpPr>
          <p:sp>
            <p:nvSpPr>
              <p:cNvPr id="273" name="Rectangle 272"/>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74"/>
            <p:cNvGrpSpPr/>
            <p:nvPr/>
          </p:nvGrpSpPr>
          <p:grpSpPr>
            <a:xfrm>
              <a:off x="7410809" y="1676400"/>
              <a:ext cx="437791" cy="418618"/>
              <a:chOff x="4591409" y="5448782"/>
              <a:chExt cx="437791" cy="418618"/>
            </a:xfrm>
          </p:grpSpPr>
          <p:sp>
            <p:nvSpPr>
              <p:cNvPr id="276" name="Rectangle 275"/>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277"/>
            <p:cNvGrpSpPr/>
            <p:nvPr/>
          </p:nvGrpSpPr>
          <p:grpSpPr>
            <a:xfrm>
              <a:off x="5734409" y="3848582"/>
              <a:ext cx="437791" cy="418618"/>
              <a:chOff x="4591409" y="5448782"/>
              <a:chExt cx="437791" cy="418618"/>
            </a:xfrm>
          </p:grpSpPr>
          <p:sp>
            <p:nvSpPr>
              <p:cNvPr id="279" name="Rectangle 278"/>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280"/>
            <p:cNvGrpSpPr/>
            <p:nvPr/>
          </p:nvGrpSpPr>
          <p:grpSpPr>
            <a:xfrm>
              <a:off x="4572000" y="2743200"/>
              <a:ext cx="437791" cy="418618"/>
              <a:chOff x="4591409" y="5448782"/>
              <a:chExt cx="437791" cy="418618"/>
            </a:xfrm>
          </p:grpSpPr>
          <p:sp>
            <p:nvSpPr>
              <p:cNvPr id="282" name="Rectangle 281"/>
              <p:cNvSpPr/>
              <p:nvPr/>
            </p:nvSpPr>
            <p:spPr>
              <a:xfrm>
                <a:off x="4591409" y="5677382"/>
                <a:ext cx="437791" cy="1900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4591409" y="5448782"/>
                <a:ext cx="437791" cy="190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283"/>
            <p:cNvGrpSpPr/>
            <p:nvPr/>
          </p:nvGrpSpPr>
          <p:grpSpPr>
            <a:xfrm>
              <a:off x="1752600" y="2743200"/>
              <a:ext cx="437791" cy="418618"/>
              <a:chOff x="4591409" y="5448782"/>
              <a:chExt cx="437791" cy="418618"/>
            </a:xfrm>
          </p:grpSpPr>
          <p:sp>
            <p:nvSpPr>
              <p:cNvPr id="285" name="Rectangle 284"/>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286"/>
            <p:cNvGrpSpPr/>
            <p:nvPr/>
          </p:nvGrpSpPr>
          <p:grpSpPr>
            <a:xfrm>
              <a:off x="1752600" y="3276600"/>
              <a:ext cx="437791" cy="418618"/>
              <a:chOff x="4591409" y="5448782"/>
              <a:chExt cx="437791" cy="418618"/>
            </a:xfrm>
          </p:grpSpPr>
          <p:sp>
            <p:nvSpPr>
              <p:cNvPr id="288" name="Rectangle 287"/>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292"/>
            <p:cNvGrpSpPr/>
            <p:nvPr/>
          </p:nvGrpSpPr>
          <p:grpSpPr>
            <a:xfrm>
              <a:off x="5734409" y="4915382"/>
              <a:ext cx="437791" cy="418618"/>
              <a:chOff x="4591409" y="5448782"/>
              <a:chExt cx="437791" cy="418618"/>
            </a:xfrm>
          </p:grpSpPr>
          <p:sp>
            <p:nvSpPr>
              <p:cNvPr id="294" name="Rectangle 293"/>
              <p:cNvSpPr/>
              <p:nvPr/>
            </p:nvSpPr>
            <p:spPr>
              <a:xfrm>
                <a:off x="4591409" y="5677382"/>
                <a:ext cx="437791" cy="190018"/>
              </a:xfrm>
              <a:prstGeom prst="rect">
                <a:avLst/>
              </a:prstGeom>
              <a:solidFill>
                <a:schemeClr val="accent6">
                  <a:lumMod val="7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4591409" y="5448782"/>
                <a:ext cx="437791" cy="190018"/>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TextBox 295"/>
            <p:cNvSpPr txBox="1"/>
            <p:nvPr/>
          </p:nvSpPr>
          <p:spPr>
            <a:xfrm>
              <a:off x="762000" y="3886200"/>
              <a:ext cx="381000" cy="276999"/>
            </a:xfrm>
            <a:prstGeom prst="rect">
              <a:avLst/>
            </a:prstGeom>
            <a:noFill/>
          </p:spPr>
          <p:txBody>
            <a:bodyPr wrap="square" rtlCol="0">
              <a:spAutoFit/>
            </a:bodyPr>
            <a:lstStyle/>
            <a:p>
              <a:r>
                <a:rPr lang="en-US" sz="1200" dirty="0"/>
                <a:t>P1</a:t>
              </a:r>
            </a:p>
          </p:txBody>
        </p:sp>
        <p:sp>
          <p:nvSpPr>
            <p:cNvPr id="297" name="TextBox 296"/>
            <p:cNvSpPr txBox="1"/>
            <p:nvPr/>
          </p:nvSpPr>
          <p:spPr>
            <a:xfrm>
              <a:off x="685800" y="3380601"/>
              <a:ext cx="457200" cy="276999"/>
            </a:xfrm>
            <a:prstGeom prst="rect">
              <a:avLst/>
            </a:prstGeom>
            <a:noFill/>
          </p:spPr>
          <p:txBody>
            <a:bodyPr wrap="square" rtlCol="0">
              <a:spAutoFit/>
            </a:bodyPr>
            <a:lstStyle/>
            <a:p>
              <a:r>
                <a:rPr lang="en-US" sz="1200" dirty="0"/>
                <a:t>P13</a:t>
              </a:r>
            </a:p>
          </p:txBody>
        </p:sp>
        <p:sp>
          <p:nvSpPr>
            <p:cNvPr id="298" name="TextBox 297"/>
            <p:cNvSpPr txBox="1"/>
            <p:nvPr/>
          </p:nvSpPr>
          <p:spPr>
            <a:xfrm>
              <a:off x="685800" y="2819400"/>
              <a:ext cx="533400" cy="276999"/>
            </a:xfrm>
            <a:prstGeom prst="rect">
              <a:avLst/>
            </a:prstGeom>
            <a:noFill/>
          </p:spPr>
          <p:txBody>
            <a:bodyPr wrap="square" rtlCol="0">
              <a:spAutoFit/>
            </a:bodyPr>
            <a:lstStyle/>
            <a:p>
              <a:r>
                <a:rPr lang="en-US" sz="1200" dirty="0"/>
                <a:t>P25</a:t>
              </a:r>
            </a:p>
          </p:txBody>
        </p:sp>
        <p:sp>
          <p:nvSpPr>
            <p:cNvPr id="299" name="TextBox 298"/>
            <p:cNvSpPr txBox="1"/>
            <p:nvPr/>
          </p:nvSpPr>
          <p:spPr>
            <a:xfrm>
              <a:off x="762000" y="2286000"/>
              <a:ext cx="381000" cy="276999"/>
            </a:xfrm>
            <a:prstGeom prst="rect">
              <a:avLst/>
            </a:prstGeom>
            <a:noFill/>
          </p:spPr>
          <p:txBody>
            <a:bodyPr wrap="square" rtlCol="0">
              <a:spAutoFit/>
            </a:bodyPr>
            <a:lstStyle/>
            <a:p>
              <a:r>
                <a:rPr lang="en-US" sz="1200" dirty="0"/>
                <a:t>P1</a:t>
              </a:r>
            </a:p>
          </p:txBody>
        </p:sp>
        <p:sp>
          <p:nvSpPr>
            <p:cNvPr id="300" name="TextBox 299"/>
            <p:cNvSpPr txBox="1"/>
            <p:nvPr/>
          </p:nvSpPr>
          <p:spPr>
            <a:xfrm>
              <a:off x="685800" y="1780401"/>
              <a:ext cx="457200" cy="276999"/>
            </a:xfrm>
            <a:prstGeom prst="rect">
              <a:avLst/>
            </a:prstGeom>
            <a:noFill/>
          </p:spPr>
          <p:txBody>
            <a:bodyPr wrap="square" rtlCol="0">
              <a:spAutoFit/>
            </a:bodyPr>
            <a:lstStyle/>
            <a:p>
              <a:r>
                <a:rPr lang="en-US" sz="1200" dirty="0"/>
                <a:t>P13</a:t>
              </a:r>
            </a:p>
          </p:txBody>
        </p:sp>
        <p:sp>
          <p:nvSpPr>
            <p:cNvPr id="301" name="TextBox 300"/>
            <p:cNvSpPr txBox="1"/>
            <p:nvPr/>
          </p:nvSpPr>
          <p:spPr>
            <a:xfrm>
              <a:off x="685800" y="1219200"/>
              <a:ext cx="533400" cy="276999"/>
            </a:xfrm>
            <a:prstGeom prst="rect">
              <a:avLst/>
            </a:prstGeom>
            <a:noFill/>
          </p:spPr>
          <p:txBody>
            <a:bodyPr wrap="square" rtlCol="0">
              <a:spAutoFit/>
            </a:bodyPr>
            <a:lstStyle/>
            <a:p>
              <a:r>
                <a:rPr lang="en-US" sz="1200" dirty="0"/>
                <a:t>P25</a:t>
              </a:r>
            </a:p>
          </p:txBody>
        </p:sp>
        <p:cxnSp>
          <p:nvCxnSpPr>
            <p:cNvPr id="305" name="Straight Arrow Connector 304"/>
            <p:cNvCxnSpPr/>
            <p:nvPr/>
          </p:nvCxnSpPr>
          <p:spPr>
            <a:xfrm flipV="1">
              <a:off x="838200" y="5257800"/>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V="1">
              <a:off x="838200" y="5714999"/>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flipV="1">
              <a:off x="838200" y="3657599"/>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flipV="1">
              <a:off x="838200" y="2514600"/>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flipV="1">
              <a:off x="838200" y="2057400"/>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a:xfrm flipV="1">
              <a:off x="838200" y="1447800"/>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V="1">
              <a:off x="838200" y="4114800"/>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flipV="1">
              <a:off x="838200" y="3048000"/>
              <a:ext cx="228600" cy="1"/>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4" name="TextBox 313"/>
            <p:cNvSpPr txBox="1"/>
            <p:nvPr/>
          </p:nvSpPr>
          <p:spPr>
            <a:xfrm>
              <a:off x="4953000" y="6172200"/>
              <a:ext cx="228600" cy="276999"/>
            </a:xfrm>
            <a:prstGeom prst="rect">
              <a:avLst/>
            </a:prstGeom>
            <a:noFill/>
          </p:spPr>
          <p:txBody>
            <a:bodyPr wrap="square" rtlCol="0">
              <a:spAutoFit/>
            </a:bodyPr>
            <a:lstStyle/>
            <a:p>
              <a:r>
                <a:rPr lang="en-US" sz="1200" b="1" dirty="0"/>
                <a:t>5</a:t>
              </a:r>
            </a:p>
          </p:txBody>
        </p:sp>
        <p:sp>
          <p:nvSpPr>
            <p:cNvPr id="315" name="TextBox 314"/>
            <p:cNvSpPr txBox="1"/>
            <p:nvPr/>
          </p:nvSpPr>
          <p:spPr>
            <a:xfrm>
              <a:off x="5562600" y="6172200"/>
              <a:ext cx="228600" cy="276999"/>
            </a:xfrm>
            <a:prstGeom prst="rect">
              <a:avLst/>
            </a:prstGeom>
            <a:noFill/>
          </p:spPr>
          <p:txBody>
            <a:bodyPr wrap="square" rtlCol="0">
              <a:spAutoFit/>
            </a:bodyPr>
            <a:lstStyle/>
            <a:p>
              <a:r>
                <a:rPr lang="en-US" sz="1200" b="1" dirty="0"/>
                <a:t>2</a:t>
              </a:r>
            </a:p>
          </p:txBody>
        </p:sp>
        <p:sp>
          <p:nvSpPr>
            <p:cNvPr id="316" name="TextBox 315"/>
            <p:cNvSpPr txBox="1"/>
            <p:nvPr/>
          </p:nvSpPr>
          <p:spPr>
            <a:xfrm>
              <a:off x="5715000" y="3886200"/>
              <a:ext cx="457200" cy="369332"/>
            </a:xfrm>
            <a:prstGeom prst="rect">
              <a:avLst/>
            </a:prstGeom>
            <a:noFill/>
          </p:spPr>
          <p:txBody>
            <a:bodyPr wrap="square" rtlCol="0">
              <a:spAutoFit/>
            </a:bodyPr>
            <a:lstStyle/>
            <a:p>
              <a:pPr algn="ctr"/>
              <a:r>
                <a:rPr lang="en-US" b="1" dirty="0"/>
                <a:t>5</a:t>
              </a:r>
            </a:p>
          </p:txBody>
        </p:sp>
        <p:sp>
          <p:nvSpPr>
            <p:cNvPr id="317" name="TextBox 316"/>
            <p:cNvSpPr txBox="1"/>
            <p:nvPr/>
          </p:nvSpPr>
          <p:spPr>
            <a:xfrm>
              <a:off x="5257800" y="6172200"/>
              <a:ext cx="228600" cy="276999"/>
            </a:xfrm>
            <a:prstGeom prst="rect">
              <a:avLst/>
            </a:prstGeom>
            <a:noFill/>
          </p:spPr>
          <p:txBody>
            <a:bodyPr wrap="square" rtlCol="0">
              <a:spAutoFit/>
            </a:bodyPr>
            <a:lstStyle/>
            <a:p>
              <a:r>
                <a:rPr lang="en-US" sz="1200" b="1" dirty="0"/>
                <a:t>1</a:t>
              </a:r>
            </a:p>
          </p:txBody>
        </p:sp>
        <p:sp>
          <p:nvSpPr>
            <p:cNvPr id="318" name="TextBox 317"/>
            <p:cNvSpPr txBox="1"/>
            <p:nvPr/>
          </p:nvSpPr>
          <p:spPr>
            <a:xfrm>
              <a:off x="1219200" y="5486400"/>
              <a:ext cx="457200" cy="369332"/>
            </a:xfrm>
            <a:prstGeom prst="rect">
              <a:avLst/>
            </a:prstGeom>
            <a:noFill/>
          </p:spPr>
          <p:txBody>
            <a:bodyPr wrap="square" rtlCol="0">
              <a:spAutoFit/>
            </a:bodyPr>
            <a:lstStyle/>
            <a:p>
              <a:pPr algn="ctr"/>
              <a:r>
                <a:rPr lang="en-US" b="1" dirty="0"/>
                <a:t>5</a:t>
              </a:r>
            </a:p>
          </p:txBody>
        </p:sp>
        <p:sp>
          <p:nvSpPr>
            <p:cNvPr id="319" name="TextBox 318"/>
            <p:cNvSpPr txBox="1"/>
            <p:nvPr/>
          </p:nvSpPr>
          <p:spPr>
            <a:xfrm>
              <a:off x="6858000" y="5486400"/>
              <a:ext cx="457200" cy="369332"/>
            </a:xfrm>
            <a:prstGeom prst="rect">
              <a:avLst/>
            </a:prstGeom>
            <a:noFill/>
          </p:spPr>
          <p:txBody>
            <a:bodyPr wrap="square" rtlCol="0">
              <a:spAutoFit/>
            </a:bodyPr>
            <a:lstStyle/>
            <a:p>
              <a:pPr algn="ctr"/>
              <a:r>
                <a:rPr lang="en-US" b="1" dirty="0"/>
                <a:t>5</a:t>
              </a:r>
            </a:p>
          </p:txBody>
        </p:sp>
        <p:sp>
          <p:nvSpPr>
            <p:cNvPr id="320" name="TextBox 319"/>
            <p:cNvSpPr txBox="1"/>
            <p:nvPr/>
          </p:nvSpPr>
          <p:spPr>
            <a:xfrm>
              <a:off x="7391400" y="5486400"/>
              <a:ext cx="457200" cy="369332"/>
            </a:xfrm>
            <a:prstGeom prst="rect">
              <a:avLst/>
            </a:prstGeom>
            <a:noFill/>
          </p:spPr>
          <p:txBody>
            <a:bodyPr wrap="square" rtlCol="0">
              <a:spAutoFit/>
            </a:bodyPr>
            <a:lstStyle/>
            <a:p>
              <a:pPr algn="ctr"/>
              <a:r>
                <a:rPr lang="en-US" b="1" dirty="0"/>
                <a:t>5</a:t>
              </a:r>
            </a:p>
          </p:txBody>
        </p:sp>
        <p:sp>
          <p:nvSpPr>
            <p:cNvPr id="321" name="TextBox 320"/>
            <p:cNvSpPr txBox="1"/>
            <p:nvPr/>
          </p:nvSpPr>
          <p:spPr>
            <a:xfrm>
              <a:off x="2286000" y="4953000"/>
              <a:ext cx="457200" cy="369332"/>
            </a:xfrm>
            <a:prstGeom prst="rect">
              <a:avLst/>
            </a:prstGeom>
            <a:noFill/>
          </p:spPr>
          <p:txBody>
            <a:bodyPr wrap="square" rtlCol="0">
              <a:spAutoFit/>
            </a:bodyPr>
            <a:lstStyle/>
            <a:p>
              <a:pPr algn="ctr"/>
              <a:r>
                <a:rPr lang="en-US" b="1" dirty="0"/>
                <a:t>5</a:t>
              </a:r>
            </a:p>
          </p:txBody>
        </p:sp>
        <p:sp>
          <p:nvSpPr>
            <p:cNvPr id="322" name="TextBox 321"/>
            <p:cNvSpPr txBox="1"/>
            <p:nvPr/>
          </p:nvSpPr>
          <p:spPr>
            <a:xfrm>
              <a:off x="3505200" y="4964668"/>
              <a:ext cx="457200" cy="369332"/>
            </a:xfrm>
            <a:prstGeom prst="rect">
              <a:avLst/>
            </a:prstGeom>
            <a:noFill/>
          </p:spPr>
          <p:txBody>
            <a:bodyPr wrap="square" rtlCol="0">
              <a:spAutoFit/>
            </a:bodyPr>
            <a:lstStyle/>
            <a:p>
              <a:pPr algn="ctr"/>
              <a:r>
                <a:rPr lang="en-US" b="1" dirty="0"/>
                <a:t>5</a:t>
              </a:r>
            </a:p>
          </p:txBody>
        </p:sp>
        <p:sp>
          <p:nvSpPr>
            <p:cNvPr id="323" name="TextBox 322"/>
            <p:cNvSpPr txBox="1"/>
            <p:nvPr/>
          </p:nvSpPr>
          <p:spPr>
            <a:xfrm>
              <a:off x="5181600" y="4953000"/>
              <a:ext cx="457200" cy="369332"/>
            </a:xfrm>
            <a:prstGeom prst="rect">
              <a:avLst/>
            </a:prstGeom>
            <a:noFill/>
          </p:spPr>
          <p:txBody>
            <a:bodyPr wrap="square" rtlCol="0">
              <a:spAutoFit/>
            </a:bodyPr>
            <a:lstStyle/>
            <a:p>
              <a:pPr algn="ctr"/>
              <a:r>
                <a:rPr lang="en-US" b="1" dirty="0"/>
                <a:t>5</a:t>
              </a:r>
            </a:p>
          </p:txBody>
        </p:sp>
        <p:sp>
          <p:nvSpPr>
            <p:cNvPr id="324" name="TextBox 323"/>
            <p:cNvSpPr txBox="1"/>
            <p:nvPr/>
          </p:nvSpPr>
          <p:spPr>
            <a:xfrm>
              <a:off x="5715000" y="4964668"/>
              <a:ext cx="457200" cy="369332"/>
            </a:xfrm>
            <a:prstGeom prst="rect">
              <a:avLst/>
            </a:prstGeom>
            <a:noFill/>
          </p:spPr>
          <p:txBody>
            <a:bodyPr wrap="square" rtlCol="0">
              <a:spAutoFit/>
            </a:bodyPr>
            <a:lstStyle/>
            <a:p>
              <a:pPr algn="ctr"/>
              <a:r>
                <a:rPr lang="en-US" b="1" dirty="0"/>
                <a:t>5</a:t>
              </a:r>
            </a:p>
          </p:txBody>
        </p:sp>
        <p:sp>
          <p:nvSpPr>
            <p:cNvPr id="325" name="TextBox 324"/>
            <p:cNvSpPr txBox="1"/>
            <p:nvPr/>
          </p:nvSpPr>
          <p:spPr>
            <a:xfrm>
              <a:off x="7391400" y="4953000"/>
              <a:ext cx="457200" cy="369332"/>
            </a:xfrm>
            <a:prstGeom prst="rect">
              <a:avLst/>
            </a:prstGeom>
            <a:noFill/>
          </p:spPr>
          <p:txBody>
            <a:bodyPr wrap="square" rtlCol="0">
              <a:spAutoFit/>
            </a:bodyPr>
            <a:lstStyle/>
            <a:p>
              <a:pPr algn="ctr"/>
              <a:r>
                <a:rPr lang="en-US" b="1" dirty="0"/>
                <a:t>5</a:t>
              </a:r>
            </a:p>
          </p:txBody>
        </p:sp>
        <p:sp>
          <p:nvSpPr>
            <p:cNvPr id="326" name="TextBox 325"/>
            <p:cNvSpPr txBox="1"/>
            <p:nvPr/>
          </p:nvSpPr>
          <p:spPr>
            <a:xfrm>
              <a:off x="6248400" y="4431268"/>
              <a:ext cx="457200" cy="369332"/>
            </a:xfrm>
            <a:prstGeom prst="rect">
              <a:avLst/>
            </a:prstGeom>
            <a:noFill/>
          </p:spPr>
          <p:txBody>
            <a:bodyPr wrap="square" rtlCol="0">
              <a:spAutoFit/>
            </a:bodyPr>
            <a:lstStyle/>
            <a:p>
              <a:pPr algn="ctr"/>
              <a:r>
                <a:rPr lang="en-US" b="1" dirty="0"/>
                <a:t>5</a:t>
              </a:r>
            </a:p>
          </p:txBody>
        </p:sp>
        <p:sp>
          <p:nvSpPr>
            <p:cNvPr id="327" name="TextBox 326"/>
            <p:cNvSpPr txBox="1"/>
            <p:nvPr/>
          </p:nvSpPr>
          <p:spPr>
            <a:xfrm>
              <a:off x="3505200" y="4431268"/>
              <a:ext cx="457200" cy="369332"/>
            </a:xfrm>
            <a:prstGeom prst="rect">
              <a:avLst/>
            </a:prstGeom>
            <a:noFill/>
          </p:spPr>
          <p:txBody>
            <a:bodyPr wrap="square" rtlCol="0">
              <a:spAutoFit/>
            </a:bodyPr>
            <a:lstStyle/>
            <a:p>
              <a:pPr algn="ctr"/>
              <a:r>
                <a:rPr lang="en-US" b="1" dirty="0"/>
                <a:t>5</a:t>
              </a:r>
            </a:p>
          </p:txBody>
        </p:sp>
        <p:sp>
          <p:nvSpPr>
            <p:cNvPr id="328" name="TextBox 327"/>
            <p:cNvSpPr txBox="1"/>
            <p:nvPr/>
          </p:nvSpPr>
          <p:spPr>
            <a:xfrm>
              <a:off x="5791200" y="5486400"/>
              <a:ext cx="304800" cy="369332"/>
            </a:xfrm>
            <a:prstGeom prst="rect">
              <a:avLst/>
            </a:prstGeom>
            <a:noFill/>
          </p:spPr>
          <p:txBody>
            <a:bodyPr wrap="square" rtlCol="0">
              <a:spAutoFit/>
            </a:bodyPr>
            <a:lstStyle/>
            <a:p>
              <a:pPr algn="ctr"/>
              <a:r>
                <a:rPr lang="en-US" b="1" dirty="0"/>
                <a:t>5</a:t>
              </a:r>
            </a:p>
          </p:txBody>
        </p:sp>
        <p:sp>
          <p:nvSpPr>
            <p:cNvPr id="329" name="TextBox 328"/>
            <p:cNvSpPr txBox="1"/>
            <p:nvPr/>
          </p:nvSpPr>
          <p:spPr>
            <a:xfrm>
              <a:off x="4572000" y="5486400"/>
              <a:ext cx="457200" cy="369332"/>
            </a:xfrm>
            <a:prstGeom prst="rect">
              <a:avLst/>
            </a:prstGeom>
            <a:noFill/>
          </p:spPr>
          <p:txBody>
            <a:bodyPr wrap="square" rtlCol="0">
              <a:spAutoFit/>
            </a:bodyPr>
            <a:lstStyle/>
            <a:p>
              <a:pPr algn="ctr"/>
              <a:r>
                <a:rPr lang="en-US" b="1" dirty="0"/>
                <a:t>1</a:t>
              </a:r>
            </a:p>
          </p:txBody>
        </p:sp>
        <p:sp>
          <p:nvSpPr>
            <p:cNvPr id="330" name="TextBox 329"/>
            <p:cNvSpPr txBox="1"/>
            <p:nvPr/>
          </p:nvSpPr>
          <p:spPr>
            <a:xfrm>
              <a:off x="1219200" y="3276600"/>
              <a:ext cx="457200" cy="369332"/>
            </a:xfrm>
            <a:prstGeom prst="rect">
              <a:avLst/>
            </a:prstGeom>
            <a:noFill/>
          </p:spPr>
          <p:txBody>
            <a:bodyPr wrap="square" rtlCol="0">
              <a:spAutoFit/>
            </a:bodyPr>
            <a:lstStyle/>
            <a:p>
              <a:pPr algn="ctr"/>
              <a:r>
                <a:rPr lang="en-US" b="1" dirty="0"/>
                <a:t>5</a:t>
              </a:r>
            </a:p>
          </p:txBody>
        </p:sp>
        <p:sp>
          <p:nvSpPr>
            <p:cNvPr id="331" name="TextBox 330"/>
            <p:cNvSpPr txBox="1"/>
            <p:nvPr/>
          </p:nvSpPr>
          <p:spPr>
            <a:xfrm>
              <a:off x="4572000" y="3352800"/>
              <a:ext cx="457200" cy="369332"/>
            </a:xfrm>
            <a:prstGeom prst="rect">
              <a:avLst/>
            </a:prstGeom>
            <a:noFill/>
          </p:spPr>
          <p:txBody>
            <a:bodyPr wrap="square" rtlCol="0">
              <a:spAutoFit/>
            </a:bodyPr>
            <a:lstStyle/>
            <a:p>
              <a:pPr algn="ctr"/>
              <a:r>
                <a:rPr lang="en-US" b="1" dirty="0"/>
                <a:t>5</a:t>
              </a:r>
            </a:p>
          </p:txBody>
        </p:sp>
        <p:sp>
          <p:nvSpPr>
            <p:cNvPr id="332" name="TextBox 331"/>
            <p:cNvSpPr txBox="1"/>
            <p:nvPr/>
          </p:nvSpPr>
          <p:spPr>
            <a:xfrm>
              <a:off x="5181600" y="3364468"/>
              <a:ext cx="457200" cy="369332"/>
            </a:xfrm>
            <a:prstGeom prst="rect">
              <a:avLst/>
            </a:prstGeom>
            <a:noFill/>
          </p:spPr>
          <p:txBody>
            <a:bodyPr wrap="square" rtlCol="0">
              <a:spAutoFit/>
            </a:bodyPr>
            <a:lstStyle/>
            <a:p>
              <a:pPr algn="ctr"/>
              <a:r>
                <a:rPr lang="en-US" b="1" dirty="0"/>
                <a:t>5</a:t>
              </a:r>
            </a:p>
          </p:txBody>
        </p:sp>
        <p:sp>
          <p:nvSpPr>
            <p:cNvPr id="333" name="TextBox 332"/>
            <p:cNvSpPr txBox="1"/>
            <p:nvPr/>
          </p:nvSpPr>
          <p:spPr>
            <a:xfrm>
              <a:off x="2362200" y="3352800"/>
              <a:ext cx="457200" cy="369332"/>
            </a:xfrm>
            <a:prstGeom prst="rect">
              <a:avLst/>
            </a:prstGeom>
            <a:noFill/>
          </p:spPr>
          <p:txBody>
            <a:bodyPr wrap="square" rtlCol="0">
              <a:spAutoFit/>
            </a:bodyPr>
            <a:lstStyle/>
            <a:p>
              <a:pPr algn="ctr"/>
              <a:r>
                <a:rPr lang="en-US" b="1" dirty="0"/>
                <a:t>5</a:t>
              </a:r>
            </a:p>
          </p:txBody>
        </p:sp>
        <p:sp>
          <p:nvSpPr>
            <p:cNvPr id="334" name="TextBox 333"/>
            <p:cNvSpPr txBox="1"/>
            <p:nvPr/>
          </p:nvSpPr>
          <p:spPr>
            <a:xfrm>
              <a:off x="4038600" y="2819400"/>
              <a:ext cx="457200" cy="369332"/>
            </a:xfrm>
            <a:prstGeom prst="rect">
              <a:avLst/>
            </a:prstGeom>
            <a:noFill/>
          </p:spPr>
          <p:txBody>
            <a:bodyPr wrap="square" rtlCol="0">
              <a:spAutoFit/>
            </a:bodyPr>
            <a:lstStyle/>
            <a:p>
              <a:pPr algn="ctr"/>
              <a:r>
                <a:rPr lang="en-US" b="1" dirty="0"/>
                <a:t>5</a:t>
              </a:r>
            </a:p>
          </p:txBody>
        </p:sp>
        <p:sp>
          <p:nvSpPr>
            <p:cNvPr id="335" name="TextBox 334"/>
            <p:cNvSpPr txBox="1"/>
            <p:nvPr/>
          </p:nvSpPr>
          <p:spPr>
            <a:xfrm>
              <a:off x="1752600" y="2209800"/>
              <a:ext cx="457200" cy="369332"/>
            </a:xfrm>
            <a:prstGeom prst="rect">
              <a:avLst/>
            </a:prstGeom>
            <a:noFill/>
          </p:spPr>
          <p:txBody>
            <a:bodyPr wrap="square" rtlCol="0">
              <a:spAutoFit/>
            </a:bodyPr>
            <a:lstStyle/>
            <a:p>
              <a:pPr algn="ctr"/>
              <a:r>
                <a:rPr lang="en-US" b="1" dirty="0"/>
                <a:t>5</a:t>
              </a:r>
            </a:p>
          </p:txBody>
        </p:sp>
        <p:sp>
          <p:nvSpPr>
            <p:cNvPr id="336" name="TextBox 335"/>
            <p:cNvSpPr txBox="1"/>
            <p:nvPr/>
          </p:nvSpPr>
          <p:spPr>
            <a:xfrm>
              <a:off x="6324600" y="3352800"/>
              <a:ext cx="457200" cy="369332"/>
            </a:xfrm>
            <a:prstGeom prst="rect">
              <a:avLst/>
            </a:prstGeom>
            <a:noFill/>
          </p:spPr>
          <p:txBody>
            <a:bodyPr wrap="square" rtlCol="0">
              <a:spAutoFit/>
            </a:bodyPr>
            <a:lstStyle/>
            <a:p>
              <a:pPr algn="ctr"/>
              <a:r>
                <a:rPr lang="en-US" b="1" dirty="0"/>
                <a:t>5</a:t>
              </a:r>
            </a:p>
          </p:txBody>
        </p:sp>
        <p:sp>
          <p:nvSpPr>
            <p:cNvPr id="337" name="TextBox 336"/>
            <p:cNvSpPr txBox="1"/>
            <p:nvPr/>
          </p:nvSpPr>
          <p:spPr>
            <a:xfrm>
              <a:off x="4572000" y="3886200"/>
              <a:ext cx="457200" cy="369332"/>
            </a:xfrm>
            <a:prstGeom prst="rect">
              <a:avLst/>
            </a:prstGeom>
            <a:noFill/>
          </p:spPr>
          <p:txBody>
            <a:bodyPr wrap="square" rtlCol="0">
              <a:spAutoFit/>
            </a:bodyPr>
            <a:lstStyle/>
            <a:p>
              <a:pPr algn="ctr"/>
              <a:r>
                <a:rPr lang="en-US" b="1" dirty="0"/>
                <a:t>2</a:t>
              </a:r>
            </a:p>
          </p:txBody>
        </p:sp>
        <p:sp>
          <p:nvSpPr>
            <p:cNvPr id="338" name="TextBox 337"/>
            <p:cNvSpPr txBox="1"/>
            <p:nvPr/>
          </p:nvSpPr>
          <p:spPr>
            <a:xfrm>
              <a:off x="5181600" y="2819400"/>
              <a:ext cx="457200" cy="369332"/>
            </a:xfrm>
            <a:prstGeom prst="rect">
              <a:avLst/>
            </a:prstGeom>
            <a:noFill/>
          </p:spPr>
          <p:txBody>
            <a:bodyPr wrap="square" rtlCol="0">
              <a:spAutoFit/>
            </a:bodyPr>
            <a:lstStyle/>
            <a:p>
              <a:pPr algn="ctr"/>
              <a:r>
                <a:rPr lang="en-US" b="1" dirty="0"/>
                <a:t>5</a:t>
              </a:r>
            </a:p>
          </p:txBody>
        </p:sp>
        <p:sp>
          <p:nvSpPr>
            <p:cNvPr id="339" name="TextBox 338"/>
            <p:cNvSpPr txBox="1"/>
            <p:nvPr/>
          </p:nvSpPr>
          <p:spPr>
            <a:xfrm>
              <a:off x="7391400" y="2819400"/>
              <a:ext cx="457200" cy="369332"/>
            </a:xfrm>
            <a:prstGeom prst="rect">
              <a:avLst/>
            </a:prstGeom>
            <a:noFill/>
          </p:spPr>
          <p:txBody>
            <a:bodyPr wrap="square" rtlCol="0">
              <a:spAutoFit/>
            </a:bodyPr>
            <a:lstStyle/>
            <a:p>
              <a:pPr algn="ctr"/>
              <a:r>
                <a:rPr lang="en-US" b="1" dirty="0"/>
                <a:t>5</a:t>
              </a:r>
            </a:p>
          </p:txBody>
        </p:sp>
        <p:sp>
          <p:nvSpPr>
            <p:cNvPr id="340" name="TextBox 339"/>
            <p:cNvSpPr txBox="1"/>
            <p:nvPr/>
          </p:nvSpPr>
          <p:spPr>
            <a:xfrm>
              <a:off x="2895600" y="2819400"/>
              <a:ext cx="457200" cy="369332"/>
            </a:xfrm>
            <a:prstGeom prst="rect">
              <a:avLst/>
            </a:prstGeom>
            <a:noFill/>
          </p:spPr>
          <p:txBody>
            <a:bodyPr wrap="square" rtlCol="0">
              <a:spAutoFit/>
            </a:bodyPr>
            <a:lstStyle/>
            <a:p>
              <a:pPr algn="ctr"/>
              <a:r>
                <a:rPr lang="en-US" b="1" dirty="0"/>
                <a:t>5</a:t>
              </a:r>
            </a:p>
          </p:txBody>
        </p:sp>
        <p:sp>
          <p:nvSpPr>
            <p:cNvPr id="341" name="TextBox 340"/>
            <p:cNvSpPr txBox="1"/>
            <p:nvPr/>
          </p:nvSpPr>
          <p:spPr>
            <a:xfrm>
              <a:off x="1219200" y="2819400"/>
              <a:ext cx="457200" cy="369332"/>
            </a:xfrm>
            <a:prstGeom prst="rect">
              <a:avLst/>
            </a:prstGeom>
            <a:noFill/>
          </p:spPr>
          <p:txBody>
            <a:bodyPr wrap="square" rtlCol="0">
              <a:spAutoFit/>
            </a:bodyPr>
            <a:lstStyle/>
            <a:p>
              <a:pPr algn="ctr"/>
              <a:r>
                <a:rPr lang="en-US" b="1" dirty="0"/>
                <a:t>5</a:t>
              </a:r>
            </a:p>
          </p:txBody>
        </p:sp>
        <p:sp>
          <p:nvSpPr>
            <p:cNvPr id="343" name="TextBox 342"/>
            <p:cNvSpPr txBox="1"/>
            <p:nvPr/>
          </p:nvSpPr>
          <p:spPr>
            <a:xfrm>
              <a:off x="3505200" y="2209800"/>
              <a:ext cx="457200" cy="369332"/>
            </a:xfrm>
            <a:prstGeom prst="rect">
              <a:avLst/>
            </a:prstGeom>
            <a:noFill/>
          </p:spPr>
          <p:txBody>
            <a:bodyPr wrap="square" rtlCol="0">
              <a:spAutoFit/>
            </a:bodyPr>
            <a:lstStyle/>
            <a:p>
              <a:pPr algn="ctr"/>
              <a:r>
                <a:rPr lang="en-US" b="1" dirty="0"/>
                <a:t>5</a:t>
              </a:r>
            </a:p>
          </p:txBody>
        </p:sp>
        <p:sp>
          <p:nvSpPr>
            <p:cNvPr id="344" name="TextBox 343"/>
            <p:cNvSpPr txBox="1"/>
            <p:nvPr/>
          </p:nvSpPr>
          <p:spPr>
            <a:xfrm>
              <a:off x="4648200" y="2221468"/>
              <a:ext cx="457200" cy="369332"/>
            </a:xfrm>
            <a:prstGeom prst="rect">
              <a:avLst/>
            </a:prstGeom>
            <a:noFill/>
          </p:spPr>
          <p:txBody>
            <a:bodyPr wrap="square" rtlCol="0">
              <a:spAutoFit/>
            </a:bodyPr>
            <a:lstStyle/>
            <a:p>
              <a:pPr algn="ctr"/>
              <a:r>
                <a:rPr lang="en-US" b="1" dirty="0"/>
                <a:t>5</a:t>
              </a:r>
            </a:p>
          </p:txBody>
        </p:sp>
        <p:sp>
          <p:nvSpPr>
            <p:cNvPr id="345" name="TextBox 344"/>
            <p:cNvSpPr txBox="1"/>
            <p:nvPr/>
          </p:nvSpPr>
          <p:spPr>
            <a:xfrm>
              <a:off x="5715000" y="2209800"/>
              <a:ext cx="457200" cy="369332"/>
            </a:xfrm>
            <a:prstGeom prst="rect">
              <a:avLst/>
            </a:prstGeom>
            <a:noFill/>
          </p:spPr>
          <p:txBody>
            <a:bodyPr wrap="square" rtlCol="0">
              <a:spAutoFit/>
            </a:bodyPr>
            <a:lstStyle/>
            <a:p>
              <a:pPr algn="ctr"/>
              <a:r>
                <a:rPr lang="en-US" b="1" dirty="0"/>
                <a:t>5</a:t>
              </a:r>
            </a:p>
          </p:txBody>
        </p:sp>
        <p:sp>
          <p:nvSpPr>
            <p:cNvPr id="346" name="TextBox 345"/>
            <p:cNvSpPr txBox="1"/>
            <p:nvPr/>
          </p:nvSpPr>
          <p:spPr>
            <a:xfrm>
              <a:off x="6248400" y="2221468"/>
              <a:ext cx="457200" cy="369332"/>
            </a:xfrm>
            <a:prstGeom prst="rect">
              <a:avLst/>
            </a:prstGeom>
            <a:noFill/>
          </p:spPr>
          <p:txBody>
            <a:bodyPr wrap="square" rtlCol="0">
              <a:spAutoFit/>
            </a:bodyPr>
            <a:lstStyle/>
            <a:p>
              <a:pPr algn="ctr"/>
              <a:r>
                <a:rPr lang="en-US" b="1" dirty="0"/>
                <a:t>5</a:t>
              </a:r>
            </a:p>
          </p:txBody>
        </p:sp>
        <p:sp>
          <p:nvSpPr>
            <p:cNvPr id="347" name="TextBox 346"/>
            <p:cNvSpPr txBox="1"/>
            <p:nvPr/>
          </p:nvSpPr>
          <p:spPr>
            <a:xfrm>
              <a:off x="5715000" y="1688068"/>
              <a:ext cx="457200" cy="369332"/>
            </a:xfrm>
            <a:prstGeom prst="rect">
              <a:avLst/>
            </a:prstGeom>
            <a:noFill/>
          </p:spPr>
          <p:txBody>
            <a:bodyPr wrap="square" rtlCol="0">
              <a:spAutoFit/>
            </a:bodyPr>
            <a:lstStyle/>
            <a:p>
              <a:pPr algn="ctr"/>
              <a:r>
                <a:rPr lang="en-US" b="1" dirty="0"/>
                <a:t>5</a:t>
              </a:r>
            </a:p>
          </p:txBody>
        </p:sp>
        <p:sp>
          <p:nvSpPr>
            <p:cNvPr id="348" name="TextBox 347"/>
            <p:cNvSpPr txBox="1"/>
            <p:nvPr/>
          </p:nvSpPr>
          <p:spPr>
            <a:xfrm>
              <a:off x="7467600" y="1676400"/>
              <a:ext cx="457200" cy="369332"/>
            </a:xfrm>
            <a:prstGeom prst="rect">
              <a:avLst/>
            </a:prstGeom>
            <a:noFill/>
          </p:spPr>
          <p:txBody>
            <a:bodyPr wrap="square" rtlCol="0">
              <a:spAutoFit/>
            </a:bodyPr>
            <a:lstStyle/>
            <a:p>
              <a:pPr algn="ctr"/>
              <a:r>
                <a:rPr lang="en-US" b="1" dirty="0"/>
                <a:t>5</a:t>
              </a:r>
            </a:p>
          </p:txBody>
        </p:sp>
        <p:sp>
          <p:nvSpPr>
            <p:cNvPr id="349" name="TextBox 348"/>
            <p:cNvSpPr txBox="1"/>
            <p:nvPr/>
          </p:nvSpPr>
          <p:spPr>
            <a:xfrm>
              <a:off x="2362200" y="1154668"/>
              <a:ext cx="457200" cy="369332"/>
            </a:xfrm>
            <a:prstGeom prst="rect">
              <a:avLst/>
            </a:prstGeom>
            <a:noFill/>
          </p:spPr>
          <p:txBody>
            <a:bodyPr wrap="square" rtlCol="0">
              <a:spAutoFit/>
            </a:bodyPr>
            <a:lstStyle/>
            <a:p>
              <a:pPr algn="ctr"/>
              <a:r>
                <a:rPr lang="en-US" b="1" dirty="0"/>
                <a:t>5</a:t>
              </a:r>
            </a:p>
          </p:txBody>
        </p:sp>
        <p:sp>
          <p:nvSpPr>
            <p:cNvPr id="350" name="TextBox 349"/>
            <p:cNvSpPr txBox="1"/>
            <p:nvPr/>
          </p:nvSpPr>
          <p:spPr>
            <a:xfrm>
              <a:off x="2895600" y="1143000"/>
              <a:ext cx="457200" cy="369332"/>
            </a:xfrm>
            <a:prstGeom prst="rect">
              <a:avLst/>
            </a:prstGeom>
            <a:noFill/>
          </p:spPr>
          <p:txBody>
            <a:bodyPr wrap="square" rtlCol="0">
              <a:spAutoFit/>
            </a:bodyPr>
            <a:lstStyle/>
            <a:p>
              <a:pPr algn="ctr"/>
              <a:r>
                <a:rPr lang="en-US" b="1" dirty="0"/>
                <a:t>5</a:t>
              </a:r>
            </a:p>
          </p:txBody>
        </p:sp>
        <p:sp>
          <p:nvSpPr>
            <p:cNvPr id="351" name="TextBox 350"/>
            <p:cNvSpPr txBox="1"/>
            <p:nvPr/>
          </p:nvSpPr>
          <p:spPr>
            <a:xfrm>
              <a:off x="3505200" y="1143000"/>
              <a:ext cx="457200" cy="369332"/>
            </a:xfrm>
            <a:prstGeom prst="rect">
              <a:avLst/>
            </a:prstGeom>
            <a:noFill/>
          </p:spPr>
          <p:txBody>
            <a:bodyPr wrap="square" rtlCol="0">
              <a:spAutoFit/>
            </a:bodyPr>
            <a:lstStyle/>
            <a:p>
              <a:pPr algn="ctr"/>
              <a:r>
                <a:rPr lang="en-US" b="1" dirty="0"/>
                <a:t>5</a:t>
              </a:r>
            </a:p>
          </p:txBody>
        </p:sp>
        <p:sp>
          <p:nvSpPr>
            <p:cNvPr id="352" name="TextBox 351"/>
            <p:cNvSpPr txBox="1"/>
            <p:nvPr/>
          </p:nvSpPr>
          <p:spPr>
            <a:xfrm>
              <a:off x="6858000" y="1154668"/>
              <a:ext cx="457200" cy="369332"/>
            </a:xfrm>
            <a:prstGeom prst="rect">
              <a:avLst/>
            </a:prstGeom>
            <a:noFill/>
          </p:spPr>
          <p:txBody>
            <a:bodyPr wrap="square" rtlCol="0">
              <a:spAutoFit/>
            </a:bodyPr>
            <a:lstStyle/>
            <a:p>
              <a:pPr algn="ctr"/>
              <a:r>
                <a:rPr lang="en-US" b="1" dirty="0"/>
                <a:t>5</a:t>
              </a:r>
            </a:p>
          </p:txBody>
        </p:sp>
        <p:sp>
          <p:nvSpPr>
            <p:cNvPr id="353" name="TextBox 352"/>
            <p:cNvSpPr txBox="1"/>
            <p:nvPr/>
          </p:nvSpPr>
          <p:spPr>
            <a:xfrm>
              <a:off x="2362200" y="2209800"/>
              <a:ext cx="457200" cy="369332"/>
            </a:xfrm>
            <a:prstGeom prst="rect">
              <a:avLst/>
            </a:prstGeom>
            <a:noFill/>
          </p:spPr>
          <p:txBody>
            <a:bodyPr wrap="square" rtlCol="0">
              <a:spAutoFit/>
            </a:bodyPr>
            <a:lstStyle/>
            <a:p>
              <a:pPr algn="ctr"/>
              <a:r>
                <a:rPr lang="en-US" b="1" dirty="0"/>
                <a:t>5</a:t>
              </a:r>
            </a:p>
          </p:txBody>
        </p:sp>
        <p:sp>
          <p:nvSpPr>
            <p:cNvPr id="354" name="TextBox 353"/>
            <p:cNvSpPr txBox="1"/>
            <p:nvPr/>
          </p:nvSpPr>
          <p:spPr>
            <a:xfrm>
              <a:off x="1752600" y="5486400"/>
              <a:ext cx="457200" cy="369332"/>
            </a:xfrm>
            <a:prstGeom prst="rect">
              <a:avLst/>
            </a:prstGeom>
            <a:noFill/>
          </p:spPr>
          <p:txBody>
            <a:bodyPr wrap="square" rtlCol="0">
              <a:spAutoFit/>
            </a:bodyPr>
            <a:lstStyle/>
            <a:p>
              <a:pPr algn="ctr"/>
              <a:r>
                <a:rPr lang="en-US" b="1" dirty="0"/>
                <a:t>1</a:t>
              </a:r>
            </a:p>
          </p:txBody>
        </p:sp>
        <p:sp>
          <p:nvSpPr>
            <p:cNvPr id="355" name="TextBox 354"/>
            <p:cNvSpPr txBox="1"/>
            <p:nvPr/>
          </p:nvSpPr>
          <p:spPr>
            <a:xfrm>
              <a:off x="5105400" y="5486400"/>
              <a:ext cx="457200" cy="369332"/>
            </a:xfrm>
            <a:prstGeom prst="rect">
              <a:avLst/>
            </a:prstGeom>
            <a:noFill/>
          </p:spPr>
          <p:txBody>
            <a:bodyPr wrap="square" rtlCol="0">
              <a:spAutoFit/>
            </a:bodyPr>
            <a:lstStyle/>
            <a:p>
              <a:pPr algn="ctr"/>
              <a:r>
                <a:rPr lang="en-US" b="1" dirty="0"/>
                <a:t>1</a:t>
              </a:r>
            </a:p>
          </p:txBody>
        </p:sp>
        <p:sp>
          <p:nvSpPr>
            <p:cNvPr id="356" name="TextBox 355"/>
            <p:cNvSpPr txBox="1"/>
            <p:nvPr/>
          </p:nvSpPr>
          <p:spPr>
            <a:xfrm>
              <a:off x="1219200" y="4953000"/>
              <a:ext cx="457200" cy="369332"/>
            </a:xfrm>
            <a:prstGeom prst="rect">
              <a:avLst/>
            </a:prstGeom>
            <a:noFill/>
          </p:spPr>
          <p:txBody>
            <a:bodyPr wrap="square" rtlCol="0">
              <a:spAutoFit/>
            </a:bodyPr>
            <a:lstStyle/>
            <a:p>
              <a:pPr algn="ctr"/>
              <a:r>
                <a:rPr lang="en-US" b="1" dirty="0"/>
                <a:t>1</a:t>
              </a:r>
            </a:p>
          </p:txBody>
        </p:sp>
        <p:sp>
          <p:nvSpPr>
            <p:cNvPr id="357" name="TextBox 356"/>
            <p:cNvSpPr txBox="1"/>
            <p:nvPr/>
          </p:nvSpPr>
          <p:spPr>
            <a:xfrm>
              <a:off x="6248400" y="4953000"/>
              <a:ext cx="457200" cy="369332"/>
            </a:xfrm>
            <a:prstGeom prst="rect">
              <a:avLst/>
            </a:prstGeom>
            <a:noFill/>
          </p:spPr>
          <p:txBody>
            <a:bodyPr wrap="square" rtlCol="0">
              <a:spAutoFit/>
            </a:bodyPr>
            <a:lstStyle/>
            <a:p>
              <a:pPr algn="ctr"/>
              <a:r>
                <a:rPr lang="en-US" b="1" dirty="0"/>
                <a:t>1</a:t>
              </a:r>
            </a:p>
          </p:txBody>
        </p:sp>
        <p:sp>
          <p:nvSpPr>
            <p:cNvPr id="358" name="TextBox 357"/>
            <p:cNvSpPr txBox="1"/>
            <p:nvPr/>
          </p:nvSpPr>
          <p:spPr>
            <a:xfrm>
              <a:off x="6781800" y="4953000"/>
              <a:ext cx="457200" cy="369332"/>
            </a:xfrm>
            <a:prstGeom prst="rect">
              <a:avLst/>
            </a:prstGeom>
            <a:noFill/>
          </p:spPr>
          <p:txBody>
            <a:bodyPr wrap="square" rtlCol="0">
              <a:spAutoFit/>
            </a:bodyPr>
            <a:lstStyle/>
            <a:p>
              <a:pPr algn="ctr"/>
              <a:r>
                <a:rPr lang="en-US" b="1" dirty="0"/>
                <a:t>1</a:t>
              </a:r>
            </a:p>
          </p:txBody>
        </p:sp>
        <p:sp>
          <p:nvSpPr>
            <p:cNvPr id="359" name="TextBox 358"/>
            <p:cNvSpPr txBox="1"/>
            <p:nvPr/>
          </p:nvSpPr>
          <p:spPr>
            <a:xfrm>
              <a:off x="1752600" y="4419600"/>
              <a:ext cx="457200" cy="369332"/>
            </a:xfrm>
            <a:prstGeom prst="rect">
              <a:avLst/>
            </a:prstGeom>
            <a:noFill/>
          </p:spPr>
          <p:txBody>
            <a:bodyPr wrap="square" rtlCol="0">
              <a:spAutoFit/>
            </a:bodyPr>
            <a:lstStyle/>
            <a:p>
              <a:pPr algn="ctr"/>
              <a:r>
                <a:rPr lang="en-US" b="1" dirty="0"/>
                <a:t>1</a:t>
              </a:r>
            </a:p>
          </p:txBody>
        </p:sp>
        <p:sp>
          <p:nvSpPr>
            <p:cNvPr id="360" name="TextBox 359"/>
            <p:cNvSpPr txBox="1"/>
            <p:nvPr/>
          </p:nvSpPr>
          <p:spPr>
            <a:xfrm>
              <a:off x="2895600" y="4419600"/>
              <a:ext cx="457200" cy="369332"/>
            </a:xfrm>
            <a:prstGeom prst="rect">
              <a:avLst/>
            </a:prstGeom>
            <a:noFill/>
          </p:spPr>
          <p:txBody>
            <a:bodyPr wrap="square" rtlCol="0">
              <a:spAutoFit/>
            </a:bodyPr>
            <a:lstStyle/>
            <a:p>
              <a:pPr algn="ctr"/>
              <a:r>
                <a:rPr lang="en-US" b="1" dirty="0"/>
                <a:t>1</a:t>
              </a:r>
            </a:p>
          </p:txBody>
        </p:sp>
        <p:sp>
          <p:nvSpPr>
            <p:cNvPr id="361" name="TextBox 360"/>
            <p:cNvSpPr txBox="1"/>
            <p:nvPr/>
          </p:nvSpPr>
          <p:spPr>
            <a:xfrm>
              <a:off x="4038600" y="4419600"/>
              <a:ext cx="457200" cy="369332"/>
            </a:xfrm>
            <a:prstGeom prst="rect">
              <a:avLst/>
            </a:prstGeom>
            <a:noFill/>
          </p:spPr>
          <p:txBody>
            <a:bodyPr wrap="square" rtlCol="0">
              <a:spAutoFit/>
            </a:bodyPr>
            <a:lstStyle/>
            <a:p>
              <a:pPr algn="ctr"/>
              <a:r>
                <a:rPr lang="en-US" b="1" dirty="0"/>
                <a:t>1</a:t>
              </a:r>
            </a:p>
          </p:txBody>
        </p:sp>
        <p:sp>
          <p:nvSpPr>
            <p:cNvPr id="362" name="TextBox 361"/>
            <p:cNvSpPr txBox="1"/>
            <p:nvPr/>
          </p:nvSpPr>
          <p:spPr>
            <a:xfrm>
              <a:off x="4572000" y="4419600"/>
              <a:ext cx="457200" cy="369332"/>
            </a:xfrm>
            <a:prstGeom prst="rect">
              <a:avLst/>
            </a:prstGeom>
            <a:noFill/>
          </p:spPr>
          <p:txBody>
            <a:bodyPr wrap="square" rtlCol="0">
              <a:spAutoFit/>
            </a:bodyPr>
            <a:lstStyle/>
            <a:p>
              <a:pPr algn="ctr"/>
              <a:r>
                <a:rPr lang="en-US" b="1" dirty="0"/>
                <a:t>1</a:t>
              </a:r>
            </a:p>
          </p:txBody>
        </p:sp>
        <p:sp>
          <p:nvSpPr>
            <p:cNvPr id="363" name="TextBox 362"/>
            <p:cNvSpPr txBox="1"/>
            <p:nvPr/>
          </p:nvSpPr>
          <p:spPr>
            <a:xfrm>
              <a:off x="5715000" y="4431268"/>
              <a:ext cx="457200" cy="369332"/>
            </a:xfrm>
            <a:prstGeom prst="rect">
              <a:avLst/>
            </a:prstGeom>
            <a:noFill/>
          </p:spPr>
          <p:txBody>
            <a:bodyPr wrap="square" rtlCol="0">
              <a:spAutoFit/>
            </a:bodyPr>
            <a:lstStyle/>
            <a:p>
              <a:pPr algn="ctr"/>
              <a:r>
                <a:rPr lang="en-US" b="1" dirty="0"/>
                <a:t>1</a:t>
              </a:r>
            </a:p>
          </p:txBody>
        </p:sp>
        <p:sp>
          <p:nvSpPr>
            <p:cNvPr id="364" name="TextBox 363"/>
            <p:cNvSpPr txBox="1"/>
            <p:nvPr/>
          </p:nvSpPr>
          <p:spPr>
            <a:xfrm>
              <a:off x="7391400" y="4419600"/>
              <a:ext cx="457200" cy="369332"/>
            </a:xfrm>
            <a:prstGeom prst="rect">
              <a:avLst/>
            </a:prstGeom>
            <a:noFill/>
          </p:spPr>
          <p:txBody>
            <a:bodyPr wrap="square" rtlCol="0">
              <a:spAutoFit/>
            </a:bodyPr>
            <a:lstStyle/>
            <a:p>
              <a:pPr algn="ctr"/>
              <a:r>
                <a:rPr lang="en-US" b="1" dirty="0"/>
                <a:t>1</a:t>
              </a:r>
            </a:p>
          </p:txBody>
        </p:sp>
        <p:sp>
          <p:nvSpPr>
            <p:cNvPr id="365" name="TextBox 364"/>
            <p:cNvSpPr txBox="1"/>
            <p:nvPr/>
          </p:nvSpPr>
          <p:spPr>
            <a:xfrm>
              <a:off x="2895600" y="3897868"/>
              <a:ext cx="457200" cy="369332"/>
            </a:xfrm>
            <a:prstGeom prst="rect">
              <a:avLst/>
            </a:prstGeom>
            <a:noFill/>
          </p:spPr>
          <p:txBody>
            <a:bodyPr wrap="square" rtlCol="0">
              <a:spAutoFit/>
            </a:bodyPr>
            <a:lstStyle/>
            <a:p>
              <a:pPr algn="ctr"/>
              <a:r>
                <a:rPr lang="en-US" b="1" dirty="0"/>
                <a:t>1</a:t>
              </a:r>
            </a:p>
          </p:txBody>
        </p:sp>
        <p:sp>
          <p:nvSpPr>
            <p:cNvPr id="366" name="TextBox 365"/>
            <p:cNvSpPr txBox="1"/>
            <p:nvPr/>
          </p:nvSpPr>
          <p:spPr>
            <a:xfrm>
              <a:off x="3505200" y="3897868"/>
              <a:ext cx="457200" cy="369332"/>
            </a:xfrm>
            <a:prstGeom prst="rect">
              <a:avLst/>
            </a:prstGeom>
            <a:noFill/>
          </p:spPr>
          <p:txBody>
            <a:bodyPr wrap="square" rtlCol="0">
              <a:spAutoFit/>
            </a:bodyPr>
            <a:lstStyle/>
            <a:p>
              <a:pPr algn="ctr"/>
              <a:r>
                <a:rPr lang="en-US" b="1" dirty="0"/>
                <a:t>1</a:t>
              </a:r>
            </a:p>
          </p:txBody>
        </p:sp>
        <p:sp>
          <p:nvSpPr>
            <p:cNvPr id="367" name="TextBox 366"/>
            <p:cNvSpPr txBox="1"/>
            <p:nvPr/>
          </p:nvSpPr>
          <p:spPr>
            <a:xfrm>
              <a:off x="4038600" y="3897868"/>
              <a:ext cx="457200" cy="369332"/>
            </a:xfrm>
            <a:prstGeom prst="rect">
              <a:avLst/>
            </a:prstGeom>
            <a:noFill/>
          </p:spPr>
          <p:txBody>
            <a:bodyPr wrap="square" rtlCol="0">
              <a:spAutoFit/>
            </a:bodyPr>
            <a:lstStyle/>
            <a:p>
              <a:pPr algn="ctr"/>
              <a:r>
                <a:rPr lang="en-US" b="1" dirty="0"/>
                <a:t>1</a:t>
              </a:r>
            </a:p>
          </p:txBody>
        </p:sp>
        <p:sp>
          <p:nvSpPr>
            <p:cNvPr id="368" name="TextBox 367"/>
            <p:cNvSpPr txBox="1"/>
            <p:nvPr/>
          </p:nvSpPr>
          <p:spPr>
            <a:xfrm>
              <a:off x="7391400" y="3897868"/>
              <a:ext cx="457200" cy="369332"/>
            </a:xfrm>
            <a:prstGeom prst="rect">
              <a:avLst/>
            </a:prstGeom>
            <a:noFill/>
          </p:spPr>
          <p:txBody>
            <a:bodyPr wrap="square" rtlCol="0">
              <a:spAutoFit/>
            </a:bodyPr>
            <a:lstStyle/>
            <a:p>
              <a:pPr algn="ctr"/>
              <a:r>
                <a:rPr lang="en-US" b="1" dirty="0"/>
                <a:t>1</a:t>
              </a:r>
            </a:p>
          </p:txBody>
        </p:sp>
        <p:sp>
          <p:nvSpPr>
            <p:cNvPr id="369" name="TextBox 368"/>
            <p:cNvSpPr txBox="1"/>
            <p:nvPr/>
          </p:nvSpPr>
          <p:spPr>
            <a:xfrm>
              <a:off x="4038600" y="2209800"/>
              <a:ext cx="457200" cy="369332"/>
            </a:xfrm>
            <a:prstGeom prst="rect">
              <a:avLst/>
            </a:prstGeom>
            <a:noFill/>
          </p:spPr>
          <p:txBody>
            <a:bodyPr wrap="square" rtlCol="0">
              <a:spAutoFit/>
            </a:bodyPr>
            <a:lstStyle/>
            <a:p>
              <a:pPr algn="ctr"/>
              <a:r>
                <a:rPr lang="en-US" b="1" dirty="0"/>
                <a:t>1</a:t>
              </a:r>
            </a:p>
          </p:txBody>
        </p:sp>
        <p:sp>
          <p:nvSpPr>
            <p:cNvPr id="370" name="TextBox 369"/>
            <p:cNvSpPr txBox="1"/>
            <p:nvPr/>
          </p:nvSpPr>
          <p:spPr>
            <a:xfrm>
              <a:off x="2895600" y="3364468"/>
              <a:ext cx="457200" cy="369332"/>
            </a:xfrm>
            <a:prstGeom prst="rect">
              <a:avLst/>
            </a:prstGeom>
            <a:noFill/>
          </p:spPr>
          <p:txBody>
            <a:bodyPr wrap="square" rtlCol="0">
              <a:spAutoFit/>
            </a:bodyPr>
            <a:lstStyle/>
            <a:p>
              <a:pPr algn="ctr"/>
              <a:r>
                <a:rPr lang="en-US" b="1" dirty="0"/>
                <a:t>1</a:t>
              </a:r>
            </a:p>
          </p:txBody>
        </p:sp>
        <p:sp>
          <p:nvSpPr>
            <p:cNvPr id="371" name="TextBox 370"/>
            <p:cNvSpPr txBox="1"/>
            <p:nvPr/>
          </p:nvSpPr>
          <p:spPr>
            <a:xfrm>
              <a:off x="3505200" y="3352800"/>
              <a:ext cx="457200" cy="369332"/>
            </a:xfrm>
            <a:prstGeom prst="rect">
              <a:avLst/>
            </a:prstGeom>
            <a:noFill/>
          </p:spPr>
          <p:txBody>
            <a:bodyPr wrap="square" rtlCol="0">
              <a:spAutoFit/>
            </a:bodyPr>
            <a:lstStyle/>
            <a:p>
              <a:pPr algn="ctr"/>
              <a:r>
                <a:rPr lang="en-US" b="1" dirty="0"/>
                <a:t>1</a:t>
              </a:r>
            </a:p>
          </p:txBody>
        </p:sp>
        <p:sp>
          <p:nvSpPr>
            <p:cNvPr id="372" name="TextBox 371"/>
            <p:cNvSpPr txBox="1"/>
            <p:nvPr/>
          </p:nvSpPr>
          <p:spPr>
            <a:xfrm>
              <a:off x="5715000" y="3352800"/>
              <a:ext cx="457200" cy="369332"/>
            </a:xfrm>
            <a:prstGeom prst="rect">
              <a:avLst/>
            </a:prstGeom>
            <a:noFill/>
          </p:spPr>
          <p:txBody>
            <a:bodyPr wrap="square" rtlCol="0">
              <a:spAutoFit/>
            </a:bodyPr>
            <a:lstStyle/>
            <a:p>
              <a:pPr algn="ctr"/>
              <a:r>
                <a:rPr lang="en-US" b="1" dirty="0"/>
                <a:t>1</a:t>
              </a:r>
            </a:p>
          </p:txBody>
        </p:sp>
        <p:sp>
          <p:nvSpPr>
            <p:cNvPr id="373" name="TextBox 372"/>
            <p:cNvSpPr txBox="1"/>
            <p:nvPr/>
          </p:nvSpPr>
          <p:spPr>
            <a:xfrm>
              <a:off x="6858000" y="3352800"/>
              <a:ext cx="457200" cy="369332"/>
            </a:xfrm>
            <a:prstGeom prst="rect">
              <a:avLst/>
            </a:prstGeom>
            <a:noFill/>
          </p:spPr>
          <p:txBody>
            <a:bodyPr wrap="square" rtlCol="0">
              <a:spAutoFit/>
            </a:bodyPr>
            <a:lstStyle/>
            <a:p>
              <a:pPr algn="ctr"/>
              <a:r>
                <a:rPr lang="en-US" b="1" dirty="0"/>
                <a:t>1</a:t>
              </a:r>
            </a:p>
          </p:txBody>
        </p:sp>
        <p:sp>
          <p:nvSpPr>
            <p:cNvPr id="374" name="TextBox 373"/>
            <p:cNvSpPr txBox="1"/>
            <p:nvPr/>
          </p:nvSpPr>
          <p:spPr>
            <a:xfrm>
              <a:off x="4572000" y="2819400"/>
              <a:ext cx="457200" cy="369332"/>
            </a:xfrm>
            <a:prstGeom prst="rect">
              <a:avLst/>
            </a:prstGeom>
            <a:noFill/>
          </p:spPr>
          <p:txBody>
            <a:bodyPr wrap="square" rtlCol="0">
              <a:spAutoFit/>
            </a:bodyPr>
            <a:lstStyle/>
            <a:p>
              <a:pPr algn="ctr"/>
              <a:r>
                <a:rPr lang="en-US" b="1" dirty="0"/>
                <a:t>1</a:t>
              </a:r>
            </a:p>
          </p:txBody>
        </p:sp>
        <p:sp>
          <p:nvSpPr>
            <p:cNvPr id="375" name="TextBox 374"/>
            <p:cNvSpPr txBox="1"/>
            <p:nvPr/>
          </p:nvSpPr>
          <p:spPr>
            <a:xfrm>
              <a:off x="6248400" y="2754868"/>
              <a:ext cx="457200" cy="369332"/>
            </a:xfrm>
            <a:prstGeom prst="rect">
              <a:avLst/>
            </a:prstGeom>
            <a:noFill/>
          </p:spPr>
          <p:txBody>
            <a:bodyPr wrap="square" rtlCol="0">
              <a:spAutoFit/>
            </a:bodyPr>
            <a:lstStyle/>
            <a:p>
              <a:pPr algn="ctr"/>
              <a:r>
                <a:rPr lang="en-US" b="1" dirty="0"/>
                <a:t>1</a:t>
              </a:r>
            </a:p>
          </p:txBody>
        </p:sp>
        <p:sp>
          <p:nvSpPr>
            <p:cNvPr id="376" name="TextBox 375"/>
            <p:cNvSpPr txBox="1"/>
            <p:nvPr/>
          </p:nvSpPr>
          <p:spPr>
            <a:xfrm>
              <a:off x="2362200" y="3897868"/>
              <a:ext cx="457200" cy="369332"/>
            </a:xfrm>
            <a:prstGeom prst="rect">
              <a:avLst/>
            </a:prstGeom>
            <a:noFill/>
          </p:spPr>
          <p:txBody>
            <a:bodyPr wrap="square" rtlCol="0">
              <a:spAutoFit/>
            </a:bodyPr>
            <a:lstStyle/>
            <a:p>
              <a:pPr algn="ctr"/>
              <a:r>
                <a:rPr lang="en-US" b="1" dirty="0"/>
                <a:t>1</a:t>
              </a:r>
            </a:p>
          </p:txBody>
        </p:sp>
        <p:sp>
          <p:nvSpPr>
            <p:cNvPr id="377" name="TextBox 376"/>
            <p:cNvSpPr txBox="1"/>
            <p:nvPr/>
          </p:nvSpPr>
          <p:spPr>
            <a:xfrm>
              <a:off x="7391400" y="2209800"/>
              <a:ext cx="457200" cy="369332"/>
            </a:xfrm>
            <a:prstGeom prst="rect">
              <a:avLst/>
            </a:prstGeom>
            <a:noFill/>
          </p:spPr>
          <p:txBody>
            <a:bodyPr wrap="square" rtlCol="0">
              <a:spAutoFit/>
            </a:bodyPr>
            <a:lstStyle/>
            <a:p>
              <a:pPr algn="ctr"/>
              <a:r>
                <a:rPr lang="en-US" b="1" dirty="0"/>
                <a:t>1</a:t>
              </a:r>
            </a:p>
          </p:txBody>
        </p:sp>
        <p:sp>
          <p:nvSpPr>
            <p:cNvPr id="378" name="TextBox 377"/>
            <p:cNvSpPr txBox="1"/>
            <p:nvPr/>
          </p:nvSpPr>
          <p:spPr>
            <a:xfrm>
              <a:off x="1752600" y="3288268"/>
              <a:ext cx="457200" cy="369332"/>
            </a:xfrm>
            <a:prstGeom prst="rect">
              <a:avLst/>
            </a:prstGeom>
            <a:noFill/>
          </p:spPr>
          <p:txBody>
            <a:bodyPr wrap="square" rtlCol="0">
              <a:spAutoFit/>
            </a:bodyPr>
            <a:lstStyle/>
            <a:p>
              <a:pPr algn="ctr"/>
              <a:r>
                <a:rPr lang="en-US" b="1" dirty="0"/>
                <a:t>1</a:t>
              </a:r>
            </a:p>
          </p:txBody>
        </p:sp>
        <p:sp>
          <p:nvSpPr>
            <p:cNvPr id="379" name="TextBox 378"/>
            <p:cNvSpPr txBox="1"/>
            <p:nvPr/>
          </p:nvSpPr>
          <p:spPr>
            <a:xfrm>
              <a:off x="3429000" y="1676400"/>
              <a:ext cx="457200" cy="369332"/>
            </a:xfrm>
            <a:prstGeom prst="rect">
              <a:avLst/>
            </a:prstGeom>
            <a:noFill/>
          </p:spPr>
          <p:txBody>
            <a:bodyPr wrap="square" rtlCol="0">
              <a:spAutoFit/>
            </a:bodyPr>
            <a:lstStyle/>
            <a:p>
              <a:pPr algn="ctr"/>
              <a:r>
                <a:rPr lang="en-US" b="1" dirty="0"/>
                <a:t>1</a:t>
              </a:r>
            </a:p>
          </p:txBody>
        </p:sp>
        <p:sp>
          <p:nvSpPr>
            <p:cNvPr id="380" name="TextBox 379"/>
            <p:cNvSpPr txBox="1"/>
            <p:nvPr/>
          </p:nvSpPr>
          <p:spPr>
            <a:xfrm>
              <a:off x="2895600" y="1676400"/>
              <a:ext cx="457200" cy="369332"/>
            </a:xfrm>
            <a:prstGeom prst="rect">
              <a:avLst/>
            </a:prstGeom>
            <a:noFill/>
          </p:spPr>
          <p:txBody>
            <a:bodyPr wrap="square" rtlCol="0">
              <a:spAutoFit/>
            </a:bodyPr>
            <a:lstStyle/>
            <a:p>
              <a:pPr algn="ctr"/>
              <a:r>
                <a:rPr lang="en-US" b="1" dirty="0"/>
                <a:t>1</a:t>
              </a:r>
            </a:p>
          </p:txBody>
        </p:sp>
        <p:sp>
          <p:nvSpPr>
            <p:cNvPr id="381" name="TextBox 380"/>
            <p:cNvSpPr txBox="1"/>
            <p:nvPr/>
          </p:nvSpPr>
          <p:spPr>
            <a:xfrm>
              <a:off x="2362200" y="1676400"/>
              <a:ext cx="457200" cy="369332"/>
            </a:xfrm>
            <a:prstGeom prst="rect">
              <a:avLst/>
            </a:prstGeom>
            <a:noFill/>
          </p:spPr>
          <p:txBody>
            <a:bodyPr wrap="square" rtlCol="0">
              <a:spAutoFit/>
            </a:bodyPr>
            <a:lstStyle/>
            <a:p>
              <a:pPr algn="ctr"/>
              <a:r>
                <a:rPr lang="en-US" b="1" dirty="0"/>
                <a:t>1</a:t>
              </a:r>
            </a:p>
          </p:txBody>
        </p:sp>
        <p:sp>
          <p:nvSpPr>
            <p:cNvPr id="382" name="TextBox 381"/>
            <p:cNvSpPr txBox="1"/>
            <p:nvPr/>
          </p:nvSpPr>
          <p:spPr>
            <a:xfrm>
              <a:off x="1752600" y="1688068"/>
              <a:ext cx="457200" cy="369332"/>
            </a:xfrm>
            <a:prstGeom prst="rect">
              <a:avLst/>
            </a:prstGeom>
            <a:noFill/>
          </p:spPr>
          <p:txBody>
            <a:bodyPr wrap="square" rtlCol="0">
              <a:spAutoFit/>
            </a:bodyPr>
            <a:lstStyle/>
            <a:p>
              <a:pPr algn="ctr"/>
              <a:r>
                <a:rPr lang="en-US" b="1" dirty="0"/>
                <a:t>1</a:t>
              </a:r>
            </a:p>
          </p:txBody>
        </p:sp>
        <p:sp>
          <p:nvSpPr>
            <p:cNvPr id="383" name="TextBox 382"/>
            <p:cNvSpPr txBox="1"/>
            <p:nvPr/>
          </p:nvSpPr>
          <p:spPr>
            <a:xfrm>
              <a:off x="1219200" y="1676400"/>
              <a:ext cx="457200" cy="369332"/>
            </a:xfrm>
            <a:prstGeom prst="rect">
              <a:avLst/>
            </a:prstGeom>
            <a:noFill/>
          </p:spPr>
          <p:txBody>
            <a:bodyPr wrap="square" rtlCol="0">
              <a:spAutoFit/>
            </a:bodyPr>
            <a:lstStyle/>
            <a:p>
              <a:pPr algn="ctr"/>
              <a:r>
                <a:rPr lang="en-US" b="1" dirty="0"/>
                <a:t>1</a:t>
              </a:r>
            </a:p>
          </p:txBody>
        </p:sp>
        <p:sp>
          <p:nvSpPr>
            <p:cNvPr id="384" name="TextBox 383"/>
            <p:cNvSpPr txBox="1"/>
            <p:nvPr/>
          </p:nvSpPr>
          <p:spPr>
            <a:xfrm>
              <a:off x="1752600" y="1143000"/>
              <a:ext cx="457200" cy="369332"/>
            </a:xfrm>
            <a:prstGeom prst="rect">
              <a:avLst/>
            </a:prstGeom>
            <a:noFill/>
          </p:spPr>
          <p:txBody>
            <a:bodyPr wrap="square" rtlCol="0">
              <a:spAutoFit/>
            </a:bodyPr>
            <a:lstStyle/>
            <a:p>
              <a:pPr algn="ctr"/>
              <a:r>
                <a:rPr lang="en-US" b="1" dirty="0"/>
                <a:t>1</a:t>
              </a:r>
            </a:p>
          </p:txBody>
        </p:sp>
        <p:sp>
          <p:nvSpPr>
            <p:cNvPr id="385" name="TextBox 384"/>
            <p:cNvSpPr txBox="1"/>
            <p:nvPr/>
          </p:nvSpPr>
          <p:spPr>
            <a:xfrm>
              <a:off x="4038600" y="1143000"/>
              <a:ext cx="457200" cy="369332"/>
            </a:xfrm>
            <a:prstGeom prst="rect">
              <a:avLst/>
            </a:prstGeom>
            <a:noFill/>
          </p:spPr>
          <p:txBody>
            <a:bodyPr wrap="square" rtlCol="0">
              <a:spAutoFit/>
            </a:bodyPr>
            <a:lstStyle/>
            <a:p>
              <a:pPr algn="ctr"/>
              <a:r>
                <a:rPr lang="en-US" b="1" dirty="0"/>
                <a:t>1</a:t>
              </a:r>
            </a:p>
          </p:txBody>
        </p:sp>
        <p:sp>
          <p:nvSpPr>
            <p:cNvPr id="386" name="TextBox 385"/>
            <p:cNvSpPr txBox="1"/>
            <p:nvPr/>
          </p:nvSpPr>
          <p:spPr>
            <a:xfrm>
              <a:off x="7391400" y="1154668"/>
              <a:ext cx="457200" cy="369332"/>
            </a:xfrm>
            <a:prstGeom prst="rect">
              <a:avLst/>
            </a:prstGeom>
            <a:noFill/>
          </p:spPr>
          <p:txBody>
            <a:bodyPr wrap="square" rtlCol="0">
              <a:spAutoFit/>
            </a:bodyPr>
            <a:lstStyle/>
            <a:p>
              <a:pPr algn="ctr"/>
              <a:r>
                <a:rPr lang="en-US" b="1" dirty="0"/>
                <a:t>1</a:t>
              </a:r>
            </a:p>
          </p:txBody>
        </p:sp>
        <p:sp>
          <p:nvSpPr>
            <p:cNvPr id="387" name="TextBox 386"/>
            <p:cNvSpPr txBox="1"/>
            <p:nvPr/>
          </p:nvSpPr>
          <p:spPr>
            <a:xfrm>
              <a:off x="5105400" y="2209800"/>
              <a:ext cx="457200" cy="369332"/>
            </a:xfrm>
            <a:prstGeom prst="rect">
              <a:avLst/>
            </a:prstGeom>
            <a:noFill/>
          </p:spPr>
          <p:txBody>
            <a:bodyPr wrap="square" rtlCol="0">
              <a:spAutoFit/>
            </a:bodyPr>
            <a:lstStyle/>
            <a:p>
              <a:pPr algn="ctr"/>
              <a:r>
                <a:rPr lang="en-US" b="1" dirty="0"/>
                <a:t>1</a:t>
              </a:r>
            </a:p>
          </p:txBody>
        </p:sp>
        <p:sp>
          <p:nvSpPr>
            <p:cNvPr id="389" name="TextBox 388"/>
            <p:cNvSpPr txBox="1"/>
            <p:nvPr/>
          </p:nvSpPr>
          <p:spPr>
            <a:xfrm>
              <a:off x="5715000" y="1154668"/>
              <a:ext cx="457200" cy="369332"/>
            </a:xfrm>
            <a:prstGeom prst="rect">
              <a:avLst/>
            </a:prstGeom>
            <a:noFill/>
          </p:spPr>
          <p:txBody>
            <a:bodyPr wrap="square" rtlCol="0">
              <a:spAutoFit/>
            </a:bodyPr>
            <a:lstStyle/>
            <a:p>
              <a:pPr algn="ctr"/>
              <a:r>
                <a:rPr lang="en-US" b="1" dirty="0"/>
                <a:t>1</a:t>
              </a:r>
            </a:p>
          </p:txBody>
        </p:sp>
        <p:sp>
          <p:nvSpPr>
            <p:cNvPr id="390" name="TextBox 389"/>
            <p:cNvSpPr txBox="1"/>
            <p:nvPr/>
          </p:nvSpPr>
          <p:spPr>
            <a:xfrm>
              <a:off x="3505200" y="5486400"/>
              <a:ext cx="457200" cy="369332"/>
            </a:xfrm>
            <a:prstGeom prst="rect">
              <a:avLst/>
            </a:prstGeom>
            <a:noFill/>
          </p:spPr>
          <p:txBody>
            <a:bodyPr wrap="square" rtlCol="0">
              <a:spAutoFit/>
            </a:bodyPr>
            <a:lstStyle/>
            <a:p>
              <a:pPr algn="ctr"/>
              <a:r>
                <a:rPr lang="en-US" b="1" dirty="0"/>
                <a:t>2</a:t>
              </a:r>
            </a:p>
          </p:txBody>
        </p:sp>
        <p:sp>
          <p:nvSpPr>
            <p:cNvPr id="391" name="TextBox 390"/>
            <p:cNvSpPr txBox="1"/>
            <p:nvPr/>
          </p:nvSpPr>
          <p:spPr>
            <a:xfrm>
              <a:off x="2362200" y="5486400"/>
              <a:ext cx="457200" cy="369332"/>
            </a:xfrm>
            <a:prstGeom prst="rect">
              <a:avLst/>
            </a:prstGeom>
            <a:noFill/>
          </p:spPr>
          <p:txBody>
            <a:bodyPr wrap="square" rtlCol="0">
              <a:spAutoFit/>
            </a:bodyPr>
            <a:lstStyle/>
            <a:p>
              <a:pPr algn="ctr"/>
              <a:r>
                <a:rPr lang="en-US" b="1" dirty="0"/>
                <a:t>5</a:t>
              </a:r>
            </a:p>
          </p:txBody>
        </p:sp>
        <p:sp>
          <p:nvSpPr>
            <p:cNvPr id="392" name="TextBox 391"/>
            <p:cNvSpPr txBox="1"/>
            <p:nvPr/>
          </p:nvSpPr>
          <p:spPr>
            <a:xfrm>
              <a:off x="4038600" y="5486400"/>
              <a:ext cx="457200" cy="369332"/>
            </a:xfrm>
            <a:prstGeom prst="rect">
              <a:avLst/>
            </a:prstGeom>
            <a:noFill/>
          </p:spPr>
          <p:txBody>
            <a:bodyPr wrap="square" rtlCol="0">
              <a:spAutoFit/>
            </a:bodyPr>
            <a:lstStyle/>
            <a:p>
              <a:pPr algn="ctr"/>
              <a:r>
                <a:rPr lang="en-US" b="1" dirty="0"/>
                <a:t>2</a:t>
              </a:r>
            </a:p>
          </p:txBody>
        </p:sp>
        <p:sp>
          <p:nvSpPr>
            <p:cNvPr id="393" name="TextBox 392"/>
            <p:cNvSpPr txBox="1"/>
            <p:nvPr/>
          </p:nvSpPr>
          <p:spPr>
            <a:xfrm>
              <a:off x="6248400" y="5486400"/>
              <a:ext cx="457200" cy="369332"/>
            </a:xfrm>
            <a:prstGeom prst="rect">
              <a:avLst/>
            </a:prstGeom>
            <a:noFill/>
          </p:spPr>
          <p:txBody>
            <a:bodyPr wrap="square" rtlCol="0">
              <a:spAutoFit/>
            </a:bodyPr>
            <a:lstStyle/>
            <a:p>
              <a:pPr algn="ctr"/>
              <a:r>
                <a:rPr lang="en-US" b="1" dirty="0"/>
                <a:t>2</a:t>
              </a:r>
            </a:p>
          </p:txBody>
        </p:sp>
        <p:sp>
          <p:nvSpPr>
            <p:cNvPr id="394" name="TextBox 393"/>
            <p:cNvSpPr txBox="1"/>
            <p:nvPr/>
          </p:nvSpPr>
          <p:spPr>
            <a:xfrm>
              <a:off x="1752600" y="4964668"/>
              <a:ext cx="457200" cy="369332"/>
            </a:xfrm>
            <a:prstGeom prst="rect">
              <a:avLst/>
            </a:prstGeom>
            <a:noFill/>
          </p:spPr>
          <p:txBody>
            <a:bodyPr wrap="square" rtlCol="0">
              <a:spAutoFit/>
            </a:bodyPr>
            <a:lstStyle/>
            <a:p>
              <a:pPr algn="ctr"/>
              <a:r>
                <a:rPr lang="en-US" b="1" dirty="0"/>
                <a:t>2</a:t>
              </a:r>
            </a:p>
          </p:txBody>
        </p:sp>
        <p:sp>
          <p:nvSpPr>
            <p:cNvPr id="395" name="TextBox 394"/>
            <p:cNvSpPr txBox="1"/>
            <p:nvPr/>
          </p:nvSpPr>
          <p:spPr>
            <a:xfrm>
              <a:off x="2895600" y="4953000"/>
              <a:ext cx="457200" cy="369332"/>
            </a:xfrm>
            <a:prstGeom prst="rect">
              <a:avLst/>
            </a:prstGeom>
            <a:noFill/>
          </p:spPr>
          <p:txBody>
            <a:bodyPr wrap="square" rtlCol="0">
              <a:spAutoFit/>
            </a:bodyPr>
            <a:lstStyle/>
            <a:p>
              <a:pPr algn="ctr"/>
              <a:r>
                <a:rPr lang="en-US" b="1" dirty="0"/>
                <a:t>2</a:t>
              </a:r>
            </a:p>
          </p:txBody>
        </p:sp>
        <p:sp>
          <p:nvSpPr>
            <p:cNvPr id="396" name="TextBox 395"/>
            <p:cNvSpPr txBox="1"/>
            <p:nvPr/>
          </p:nvSpPr>
          <p:spPr>
            <a:xfrm>
              <a:off x="4038600" y="4953000"/>
              <a:ext cx="457200" cy="369332"/>
            </a:xfrm>
            <a:prstGeom prst="rect">
              <a:avLst/>
            </a:prstGeom>
            <a:noFill/>
          </p:spPr>
          <p:txBody>
            <a:bodyPr wrap="square" rtlCol="0">
              <a:spAutoFit/>
            </a:bodyPr>
            <a:lstStyle/>
            <a:p>
              <a:pPr algn="ctr"/>
              <a:r>
                <a:rPr lang="en-US" b="1" dirty="0"/>
                <a:t>2</a:t>
              </a:r>
            </a:p>
          </p:txBody>
        </p:sp>
        <p:sp>
          <p:nvSpPr>
            <p:cNvPr id="397" name="TextBox 396"/>
            <p:cNvSpPr txBox="1"/>
            <p:nvPr/>
          </p:nvSpPr>
          <p:spPr>
            <a:xfrm>
              <a:off x="4572000" y="4964668"/>
              <a:ext cx="457200" cy="369332"/>
            </a:xfrm>
            <a:prstGeom prst="rect">
              <a:avLst/>
            </a:prstGeom>
            <a:noFill/>
          </p:spPr>
          <p:txBody>
            <a:bodyPr wrap="square" rtlCol="0">
              <a:spAutoFit/>
            </a:bodyPr>
            <a:lstStyle/>
            <a:p>
              <a:pPr algn="ctr"/>
              <a:r>
                <a:rPr lang="en-US" b="1" dirty="0"/>
                <a:t>2</a:t>
              </a:r>
            </a:p>
          </p:txBody>
        </p:sp>
        <p:sp>
          <p:nvSpPr>
            <p:cNvPr id="398" name="TextBox 397"/>
            <p:cNvSpPr txBox="1"/>
            <p:nvPr/>
          </p:nvSpPr>
          <p:spPr>
            <a:xfrm>
              <a:off x="1219200" y="4419600"/>
              <a:ext cx="457200" cy="369332"/>
            </a:xfrm>
            <a:prstGeom prst="rect">
              <a:avLst/>
            </a:prstGeom>
            <a:noFill/>
          </p:spPr>
          <p:txBody>
            <a:bodyPr wrap="square" rtlCol="0">
              <a:spAutoFit/>
            </a:bodyPr>
            <a:lstStyle/>
            <a:p>
              <a:pPr algn="ctr"/>
              <a:r>
                <a:rPr lang="en-US" b="1" dirty="0"/>
                <a:t>2</a:t>
              </a:r>
            </a:p>
          </p:txBody>
        </p:sp>
        <p:sp>
          <p:nvSpPr>
            <p:cNvPr id="399" name="TextBox 398"/>
            <p:cNvSpPr txBox="1"/>
            <p:nvPr/>
          </p:nvSpPr>
          <p:spPr>
            <a:xfrm>
              <a:off x="2362200" y="4419600"/>
              <a:ext cx="457200" cy="369332"/>
            </a:xfrm>
            <a:prstGeom prst="rect">
              <a:avLst/>
            </a:prstGeom>
            <a:noFill/>
          </p:spPr>
          <p:txBody>
            <a:bodyPr wrap="square" rtlCol="0">
              <a:spAutoFit/>
            </a:bodyPr>
            <a:lstStyle/>
            <a:p>
              <a:pPr algn="ctr"/>
              <a:r>
                <a:rPr lang="en-US" b="1" dirty="0"/>
                <a:t>2</a:t>
              </a:r>
            </a:p>
          </p:txBody>
        </p:sp>
        <p:sp>
          <p:nvSpPr>
            <p:cNvPr id="400" name="TextBox 399"/>
            <p:cNvSpPr txBox="1"/>
            <p:nvPr/>
          </p:nvSpPr>
          <p:spPr>
            <a:xfrm>
              <a:off x="5181600" y="4419600"/>
              <a:ext cx="457200" cy="369332"/>
            </a:xfrm>
            <a:prstGeom prst="rect">
              <a:avLst/>
            </a:prstGeom>
            <a:noFill/>
          </p:spPr>
          <p:txBody>
            <a:bodyPr wrap="square" rtlCol="0">
              <a:spAutoFit/>
            </a:bodyPr>
            <a:lstStyle/>
            <a:p>
              <a:pPr algn="ctr"/>
              <a:r>
                <a:rPr lang="en-US" b="1" dirty="0"/>
                <a:t>2</a:t>
              </a:r>
            </a:p>
          </p:txBody>
        </p:sp>
        <p:sp>
          <p:nvSpPr>
            <p:cNvPr id="401" name="TextBox 400"/>
            <p:cNvSpPr txBox="1"/>
            <p:nvPr/>
          </p:nvSpPr>
          <p:spPr>
            <a:xfrm>
              <a:off x="6858000" y="4419600"/>
              <a:ext cx="457200" cy="369332"/>
            </a:xfrm>
            <a:prstGeom prst="rect">
              <a:avLst/>
            </a:prstGeom>
            <a:noFill/>
          </p:spPr>
          <p:txBody>
            <a:bodyPr wrap="square" rtlCol="0">
              <a:spAutoFit/>
            </a:bodyPr>
            <a:lstStyle/>
            <a:p>
              <a:pPr algn="ctr"/>
              <a:r>
                <a:rPr lang="en-US" b="1" dirty="0"/>
                <a:t>2</a:t>
              </a:r>
            </a:p>
          </p:txBody>
        </p:sp>
        <p:sp>
          <p:nvSpPr>
            <p:cNvPr id="402" name="TextBox 401"/>
            <p:cNvSpPr txBox="1"/>
            <p:nvPr/>
          </p:nvSpPr>
          <p:spPr>
            <a:xfrm>
              <a:off x="2895600" y="5486400"/>
              <a:ext cx="457200" cy="369332"/>
            </a:xfrm>
            <a:prstGeom prst="rect">
              <a:avLst/>
            </a:prstGeom>
            <a:noFill/>
          </p:spPr>
          <p:txBody>
            <a:bodyPr wrap="square" rtlCol="0">
              <a:spAutoFit/>
            </a:bodyPr>
            <a:lstStyle/>
            <a:p>
              <a:pPr algn="ctr"/>
              <a:r>
                <a:rPr lang="en-US" b="1" dirty="0"/>
                <a:t>2</a:t>
              </a:r>
            </a:p>
          </p:txBody>
        </p:sp>
        <p:sp>
          <p:nvSpPr>
            <p:cNvPr id="403" name="TextBox 402"/>
            <p:cNvSpPr txBox="1"/>
            <p:nvPr/>
          </p:nvSpPr>
          <p:spPr>
            <a:xfrm>
              <a:off x="1219200" y="3886200"/>
              <a:ext cx="457200" cy="369332"/>
            </a:xfrm>
            <a:prstGeom prst="rect">
              <a:avLst/>
            </a:prstGeom>
            <a:noFill/>
          </p:spPr>
          <p:txBody>
            <a:bodyPr wrap="square" rtlCol="0">
              <a:spAutoFit/>
            </a:bodyPr>
            <a:lstStyle/>
            <a:p>
              <a:pPr algn="ctr"/>
              <a:r>
                <a:rPr lang="en-US" b="1" dirty="0"/>
                <a:t>5</a:t>
              </a:r>
            </a:p>
          </p:txBody>
        </p:sp>
        <p:sp>
          <p:nvSpPr>
            <p:cNvPr id="404" name="TextBox 403"/>
            <p:cNvSpPr txBox="1"/>
            <p:nvPr/>
          </p:nvSpPr>
          <p:spPr>
            <a:xfrm>
              <a:off x="5181600" y="3886200"/>
              <a:ext cx="457200" cy="369332"/>
            </a:xfrm>
            <a:prstGeom prst="rect">
              <a:avLst/>
            </a:prstGeom>
            <a:noFill/>
          </p:spPr>
          <p:txBody>
            <a:bodyPr wrap="square" rtlCol="0">
              <a:spAutoFit/>
            </a:bodyPr>
            <a:lstStyle/>
            <a:p>
              <a:pPr algn="ctr"/>
              <a:r>
                <a:rPr lang="en-US" b="1" dirty="0"/>
                <a:t>2</a:t>
              </a:r>
            </a:p>
          </p:txBody>
        </p:sp>
        <p:sp>
          <p:nvSpPr>
            <p:cNvPr id="405" name="TextBox 404"/>
            <p:cNvSpPr txBox="1"/>
            <p:nvPr/>
          </p:nvSpPr>
          <p:spPr>
            <a:xfrm>
              <a:off x="6248400" y="3886200"/>
              <a:ext cx="457200" cy="369332"/>
            </a:xfrm>
            <a:prstGeom prst="rect">
              <a:avLst/>
            </a:prstGeom>
            <a:noFill/>
          </p:spPr>
          <p:txBody>
            <a:bodyPr wrap="square" rtlCol="0">
              <a:spAutoFit/>
            </a:bodyPr>
            <a:lstStyle/>
            <a:p>
              <a:pPr algn="ctr"/>
              <a:r>
                <a:rPr lang="en-US" b="1" dirty="0"/>
                <a:t>2</a:t>
              </a:r>
            </a:p>
          </p:txBody>
        </p:sp>
        <p:sp>
          <p:nvSpPr>
            <p:cNvPr id="406" name="TextBox 405"/>
            <p:cNvSpPr txBox="1"/>
            <p:nvPr/>
          </p:nvSpPr>
          <p:spPr>
            <a:xfrm>
              <a:off x="6858000" y="3886200"/>
              <a:ext cx="457200" cy="369332"/>
            </a:xfrm>
            <a:prstGeom prst="rect">
              <a:avLst/>
            </a:prstGeom>
            <a:noFill/>
          </p:spPr>
          <p:txBody>
            <a:bodyPr wrap="square" rtlCol="0">
              <a:spAutoFit/>
            </a:bodyPr>
            <a:lstStyle/>
            <a:p>
              <a:pPr algn="ctr"/>
              <a:r>
                <a:rPr lang="en-US" b="1" dirty="0"/>
                <a:t>2</a:t>
              </a:r>
            </a:p>
          </p:txBody>
        </p:sp>
        <p:sp>
          <p:nvSpPr>
            <p:cNvPr id="407" name="TextBox 406"/>
            <p:cNvSpPr txBox="1"/>
            <p:nvPr/>
          </p:nvSpPr>
          <p:spPr>
            <a:xfrm>
              <a:off x="7391400" y="3352800"/>
              <a:ext cx="457200" cy="369332"/>
            </a:xfrm>
            <a:prstGeom prst="rect">
              <a:avLst/>
            </a:prstGeom>
            <a:noFill/>
          </p:spPr>
          <p:txBody>
            <a:bodyPr wrap="square" rtlCol="0">
              <a:spAutoFit/>
            </a:bodyPr>
            <a:lstStyle/>
            <a:p>
              <a:pPr algn="ctr"/>
              <a:r>
                <a:rPr lang="en-US" b="1" dirty="0"/>
                <a:t>2</a:t>
              </a:r>
            </a:p>
          </p:txBody>
        </p:sp>
        <p:sp>
          <p:nvSpPr>
            <p:cNvPr id="408" name="TextBox 407"/>
            <p:cNvSpPr txBox="1"/>
            <p:nvPr/>
          </p:nvSpPr>
          <p:spPr>
            <a:xfrm>
              <a:off x="1752600" y="3886200"/>
              <a:ext cx="457200" cy="369332"/>
            </a:xfrm>
            <a:prstGeom prst="rect">
              <a:avLst/>
            </a:prstGeom>
            <a:noFill/>
          </p:spPr>
          <p:txBody>
            <a:bodyPr wrap="square" rtlCol="0">
              <a:spAutoFit/>
            </a:bodyPr>
            <a:lstStyle/>
            <a:p>
              <a:pPr algn="ctr"/>
              <a:r>
                <a:rPr lang="en-US" b="1" dirty="0"/>
                <a:t>2</a:t>
              </a:r>
            </a:p>
          </p:txBody>
        </p:sp>
        <p:sp>
          <p:nvSpPr>
            <p:cNvPr id="409" name="TextBox 408"/>
            <p:cNvSpPr txBox="1"/>
            <p:nvPr/>
          </p:nvSpPr>
          <p:spPr>
            <a:xfrm>
              <a:off x="2895600" y="2221468"/>
              <a:ext cx="457200" cy="369332"/>
            </a:xfrm>
            <a:prstGeom prst="rect">
              <a:avLst/>
            </a:prstGeom>
            <a:noFill/>
          </p:spPr>
          <p:txBody>
            <a:bodyPr wrap="square" rtlCol="0">
              <a:spAutoFit/>
            </a:bodyPr>
            <a:lstStyle/>
            <a:p>
              <a:pPr algn="ctr"/>
              <a:r>
                <a:rPr lang="en-US" b="1" dirty="0"/>
                <a:t>2</a:t>
              </a:r>
            </a:p>
          </p:txBody>
        </p:sp>
        <p:sp>
          <p:nvSpPr>
            <p:cNvPr id="410" name="TextBox 409"/>
            <p:cNvSpPr txBox="1"/>
            <p:nvPr/>
          </p:nvSpPr>
          <p:spPr>
            <a:xfrm>
              <a:off x="2362200" y="2819400"/>
              <a:ext cx="457200" cy="369332"/>
            </a:xfrm>
            <a:prstGeom prst="rect">
              <a:avLst/>
            </a:prstGeom>
            <a:noFill/>
          </p:spPr>
          <p:txBody>
            <a:bodyPr wrap="square" rtlCol="0">
              <a:spAutoFit/>
            </a:bodyPr>
            <a:lstStyle/>
            <a:p>
              <a:pPr algn="ctr"/>
              <a:r>
                <a:rPr lang="en-US" b="1" dirty="0"/>
                <a:t>2</a:t>
              </a:r>
            </a:p>
          </p:txBody>
        </p:sp>
        <p:sp>
          <p:nvSpPr>
            <p:cNvPr id="411" name="TextBox 410"/>
            <p:cNvSpPr txBox="1"/>
            <p:nvPr/>
          </p:nvSpPr>
          <p:spPr>
            <a:xfrm>
              <a:off x="3505200" y="2831068"/>
              <a:ext cx="457200" cy="369332"/>
            </a:xfrm>
            <a:prstGeom prst="rect">
              <a:avLst/>
            </a:prstGeom>
            <a:noFill/>
          </p:spPr>
          <p:txBody>
            <a:bodyPr wrap="square" rtlCol="0">
              <a:spAutoFit/>
            </a:bodyPr>
            <a:lstStyle/>
            <a:p>
              <a:pPr algn="ctr"/>
              <a:r>
                <a:rPr lang="en-US" b="1" dirty="0"/>
                <a:t>2</a:t>
              </a:r>
            </a:p>
          </p:txBody>
        </p:sp>
        <p:sp>
          <p:nvSpPr>
            <p:cNvPr id="412" name="TextBox 411"/>
            <p:cNvSpPr txBox="1"/>
            <p:nvPr/>
          </p:nvSpPr>
          <p:spPr>
            <a:xfrm>
              <a:off x="5715000" y="2819400"/>
              <a:ext cx="457200" cy="369332"/>
            </a:xfrm>
            <a:prstGeom prst="rect">
              <a:avLst/>
            </a:prstGeom>
            <a:noFill/>
          </p:spPr>
          <p:txBody>
            <a:bodyPr wrap="square" rtlCol="0">
              <a:spAutoFit/>
            </a:bodyPr>
            <a:lstStyle/>
            <a:p>
              <a:pPr algn="ctr"/>
              <a:r>
                <a:rPr lang="en-US" b="1" dirty="0"/>
                <a:t>2</a:t>
              </a:r>
            </a:p>
          </p:txBody>
        </p:sp>
        <p:sp>
          <p:nvSpPr>
            <p:cNvPr id="413" name="TextBox 412"/>
            <p:cNvSpPr txBox="1"/>
            <p:nvPr/>
          </p:nvSpPr>
          <p:spPr>
            <a:xfrm>
              <a:off x="6858000" y="2831068"/>
              <a:ext cx="457200" cy="369332"/>
            </a:xfrm>
            <a:prstGeom prst="rect">
              <a:avLst/>
            </a:prstGeom>
            <a:noFill/>
          </p:spPr>
          <p:txBody>
            <a:bodyPr wrap="square" rtlCol="0">
              <a:spAutoFit/>
            </a:bodyPr>
            <a:lstStyle/>
            <a:p>
              <a:pPr algn="ctr"/>
              <a:r>
                <a:rPr lang="en-US" b="1" dirty="0"/>
                <a:t>2</a:t>
              </a:r>
            </a:p>
          </p:txBody>
        </p:sp>
        <p:sp>
          <p:nvSpPr>
            <p:cNvPr id="414" name="TextBox 413"/>
            <p:cNvSpPr txBox="1"/>
            <p:nvPr/>
          </p:nvSpPr>
          <p:spPr>
            <a:xfrm>
              <a:off x="4038600" y="3352800"/>
              <a:ext cx="457200" cy="369332"/>
            </a:xfrm>
            <a:prstGeom prst="rect">
              <a:avLst/>
            </a:prstGeom>
            <a:noFill/>
          </p:spPr>
          <p:txBody>
            <a:bodyPr wrap="square" rtlCol="0">
              <a:spAutoFit/>
            </a:bodyPr>
            <a:lstStyle/>
            <a:p>
              <a:pPr algn="ctr"/>
              <a:r>
                <a:rPr lang="en-US" b="1" dirty="0"/>
                <a:t>2</a:t>
              </a:r>
            </a:p>
          </p:txBody>
        </p:sp>
        <p:sp>
          <p:nvSpPr>
            <p:cNvPr id="415" name="TextBox 414"/>
            <p:cNvSpPr txBox="1"/>
            <p:nvPr/>
          </p:nvSpPr>
          <p:spPr>
            <a:xfrm>
              <a:off x="1752600" y="2819400"/>
              <a:ext cx="457200" cy="369332"/>
            </a:xfrm>
            <a:prstGeom prst="rect">
              <a:avLst/>
            </a:prstGeom>
            <a:noFill/>
          </p:spPr>
          <p:txBody>
            <a:bodyPr wrap="square" rtlCol="0">
              <a:spAutoFit/>
            </a:bodyPr>
            <a:lstStyle/>
            <a:p>
              <a:pPr algn="ctr"/>
              <a:r>
                <a:rPr lang="en-US" b="1" dirty="0"/>
                <a:t>2</a:t>
              </a:r>
            </a:p>
          </p:txBody>
        </p:sp>
        <p:sp>
          <p:nvSpPr>
            <p:cNvPr id="416" name="TextBox 415"/>
            <p:cNvSpPr txBox="1"/>
            <p:nvPr/>
          </p:nvSpPr>
          <p:spPr>
            <a:xfrm>
              <a:off x="6858000" y="2221468"/>
              <a:ext cx="457200" cy="369332"/>
            </a:xfrm>
            <a:prstGeom prst="rect">
              <a:avLst/>
            </a:prstGeom>
            <a:noFill/>
          </p:spPr>
          <p:txBody>
            <a:bodyPr wrap="square" rtlCol="0">
              <a:spAutoFit/>
            </a:bodyPr>
            <a:lstStyle/>
            <a:p>
              <a:pPr algn="ctr"/>
              <a:r>
                <a:rPr lang="en-US" b="1" dirty="0"/>
                <a:t>2</a:t>
              </a:r>
            </a:p>
          </p:txBody>
        </p:sp>
        <p:sp>
          <p:nvSpPr>
            <p:cNvPr id="417" name="TextBox 416"/>
            <p:cNvSpPr txBox="1"/>
            <p:nvPr/>
          </p:nvSpPr>
          <p:spPr>
            <a:xfrm>
              <a:off x="4572000" y="1688068"/>
              <a:ext cx="457200" cy="369332"/>
            </a:xfrm>
            <a:prstGeom prst="rect">
              <a:avLst/>
            </a:prstGeom>
            <a:noFill/>
          </p:spPr>
          <p:txBody>
            <a:bodyPr wrap="square" rtlCol="0">
              <a:spAutoFit/>
            </a:bodyPr>
            <a:lstStyle/>
            <a:p>
              <a:pPr algn="ctr"/>
              <a:r>
                <a:rPr lang="en-US" b="1" dirty="0"/>
                <a:t>2</a:t>
              </a:r>
            </a:p>
          </p:txBody>
        </p:sp>
        <p:sp>
          <p:nvSpPr>
            <p:cNvPr id="418" name="TextBox 417"/>
            <p:cNvSpPr txBox="1"/>
            <p:nvPr/>
          </p:nvSpPr>
          <p:spPr>
            <a:xfrm>
              <a:off x="1219200" y="2221468"/>
              <a:ext cx="457200" cy="369332"/>
            </a:xfrm>
            <a:prstGeom prst="rect">
              <a:avLst/>
            </a:prstGeom>
            <a:noFill/>
          </p:spPr>
          <p:txBody>
            <a:bodyPr wrap="square" rtlCol="0">
              <a:spAutoFit/>
            </a:bodyPr>
            <a:lstStyle/>
            <a:p>
              <a:pPr algn="ctr"/>
              <a:r>
                <a:rPr lang="en-US" b="1" dirty="0"/>
                <a:t>2</a:t>
              </a:r>
            </a:p>
          </p:txBody>
        </p:sp>
        <p:sp>
          <p:nvSpPr>
            <p:cNvPr id="419" name="TextBox 418"/>
            <p:cNvSpPr txBox="1"/>
            <p:nvPr/>
          </p:nvSpPr>
          <p:spPr>
            <a:xfrm>
              <a:off x="5181600" y="1688068"/>
              <a:ext cx="457200" cy="369332"/>
            </a:xfrm>
            <a:prstGeom prst="rect">
              <a:avLst/>
            </a:prstGeom>
            <a:noFill/>
          </p:spPr>
          <p:txBody>
            <a:bodyPr wrap="square" rtlCol="0">
              <a:spAutoFit/>
            </a:bodyPr>
            <a:lstStyle/>
            <a:p>
              <a:pPr algn="ctr"/>
              <a:r>
                <a:rPr lang="en-US" b="1" dirty="0"/>
                <a:t>2</a:t>
              </a:r>
            </a:p>
          </p:txBody>
        </p:sp>
        <p:sp>
          <p:nvSpPr>
            <p:cNvPr id="420" name="TextBox 419"/>
            <p:cNvSpPr txBox="1"/>
            <p:nvPr/>
          </p:nvSpPr>
          <p:spPr>
            <a:xfrm>
              <a:off x="6248400" y="1688068"/>
              <a:ext cx="457200" cy="369332"/>
            </a:xfrm>
            <a:prstGeom prst="rect">
              <a:avLst/>
            </a:prstGeom>
            <a:noFill/>
          </p:spPr>
          <p:txBody>
            <a:bodyPr wrap="square" rtlCol="0">
              <a:spAutoFit/>
            </a:bodyPr>
            <a:lstStyle/>
            <a:p>
              <a:pPr algn="ctr"/>
              <a:r>
                <a:rPr lang="en-US" b="1" dirty="0"/>
                <a:t>2</a:t>
              </a:r>
            </a:p>
          </p:txBody>
        </p:sp>
        <p:sp>
          <p:nvSpPr>
            <p:cNvPr id="421" name="TextBox 420"/>
            <p:cNvSpPr txBox="1"/>
            <p:nvPr/>
          </p:nvSpPr>
          <p:spPr>
            <a:xfrm>
              <a:off x="6858000" y="1688068"/>
              <a:ext cx="457200" cy="369332"/>
            </a:xfrm>
            <a:prstGeom prst="rect">
              <a:avLst/>
            </a:prstGeom>
            <a:noFill/>
          </p:spPr>
          <p:txBody>
            <a:bodyPr wrap="square" rtlCol="0">
              <a:spAutoFit/>
            </a:bodyPr>
            <a:lstStyle/>
            <a:p>
              <a:pPr algn="ctr"/>
              <a:r>
                <a:rPr lang="en-US" b="1" dirty="0"/>
                <a:t>2</a:t>
              </a:r>
            </a:p>
          </p:txBody>
        </p:sp>
        <p:sp>
          <p:nvSpPr>
            <p:cNvPr id="422" name="TextBox 421"/>
            <p:cNvSpPr txBox="1"/>
            <p:nvPr/>
          </p:nvSpPr>
          <p:spPr>
            <a:xfrm>
              <a:off x="4038600" y="1676400"/>
              <a:ext cx="457200" cy="369332"/>
            </a:xfrm>
            <a:prstGeom prst="rect">
              <a:avLst/>
            </a:prstGeom>
            <a:noFill/>
          </p:spPr>
          <p:txBody>
            <a:bodyPr wrap="square" rtlCol="0">
              <a:spAutoFit/>
            </a:bodyPr>
            <a:lstStyle/>
            <a:p>
              <a:pPr algn="ctr"/>
              <a:r>
                <a:rPr lang="en-US" b="1" dirty="0"/>
                <a:t>2</a:t>
              </a:r>
            </a:p>
          </p:txBody>
        </p:sp>
        <p:sp>
          <p:nvSpPr>
            <p:cNvPr id="423" name="TextBox 422"/>
            <p:cNvSpPr txBox="1"/>
            <p:nvPr/>
          </p:nvSpPr>
          <p:spPr>
            <a:xfrm>
              <a:off x="4572000" y="1143000"/>
              <a:ext cx="457200" cy="369332"/>
            </a:xfrm>
            <a:prstGeom prst="rect">
              <a:avLst/>
            </a:prstGeom>
            <a:noFill/>
          </p:spPr>
          <p:txBody>
            <a:bodyPr wrap="square" rtlCol="0">
              <a:spAutoFit/>
            </a:bodyPr>
            <a:lstStyle/>
            <a:p>
              <a:pPr algn="ctr"/>
              <a:r>
                <a:rPr lang="en-US" b="1" dirty="0"/>
                <a:t>2</a:t>
              </a:r>
            </a:p>
          </p:txBody>
        </p:sp>
        <p:sp>
          <p:nvSpPr>
            <p:cNvPr id="424" name="TextBox 423"/>
            <p:cNvSpPr txBox="1"/>
            <p:nvPr/>
          </p:nvSpPr>
          <p:spPr>
            <a:xfrm>
              <a:off x="5181600" y="1143000"/>
              <a:ext cx="457200" cy="369332"/>
            </a:xfrm>
            <a:prstGeom prst="rect">
              <a:avLst/>
            </a:prstGeom>
            <a:noFill/>
          </p:spPr>
          <p:txBody>
            <a:bodyPr wrap="square" rtlCol="0">
              <a:spAutoFit/>
            </a:bodyPr>
            <a:lstStyle/>
            <a:p>
              <a:pPr algn="ctr"/>
              <a:r>
                <a:rPr lang="en-US" b="1" dirty="0"/>
                <a:t>2</a:t>
              </a:r>
            </a:p>
          </p:txBody>
        </p:sp>
        <p:sp>
          <p:nvSpPr>
            <p:cNvPr id="425" name="TextBox 424"/>
            <p:cNvSpPr txBox="1"/>
            <p:nvPr/>
          </p:nvSpPr>
          <p:spPr>
            <a:xfrm>
              <a:off x="6248400" y="1143000"/>
              <a:ext cx="457200" cy="369332"/>
            </a:xfrm>
            <a:prstGeom prst="rect">
              <a:avLst/>
            </a:prstGeom>
            <a:noFill/>
          </p:spPr>
          <p:txBody>
            <a:bodyPr wrap="square" rtlCol="0">
              <a:spAutoFit/>
            </a:bodyPr>
            <a:lstStyle/>
            <a:p>
              <a:pPr algn="ctr"/>
              <a:r>
                <a:rPr lang="en-US" b="1" dirty="0"/>
                <a:t>2</a:t>
              </a:r>
            </a:p>
          </p:txBody>
        </p:sp>
        <p:sp>
          <p:nvSpPr>
            <p:cNvPr id="426" name="TextBox 425"/>
            <p:cNvSpPr txBox="1"/>
            <p:nvPr/>
          </p:nvSpPr>
          <p:spPr>
            <a:xfrm>
              <a:off x="1219200" y="1143000"/>
              <a:ext cx="457200" cy="369332"/>
            </a:xfrm>
            <a:prstGeom prst="rect">
              <a:avLst/>
            </a:prstGeom>
            <a:noFill/>
          </p:spPr>
          <p:txBody>
            <a:bodyPr wrap="square" rtlCol="0">
              <a:spAutoFit/>
            </a:bodyPr>
            <a:lstStyle/>
            <a:p>
              <a:pPr algn="ctr"/>
              <a:r>
                <a:rPr lang="en-US" b="1" dirty="0"/>
                <a:t>2</a:t>
              </a:r>
            </a:p>
          </p:txBody>
        </p:sp>
        <p:sp>
          <p:nvSpPr>
            <p:cNvPr id="479" name="Rectangle 478"/>
            <p:cNvSpPr/>
            <p:nvPr/>
          </p:nvSpPr>
          <p:spPr>
            <a:xfrm>
              <a:off x="6400801" y="6172200"/>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TextBox 479"/>
            <p:cNvSpPr txBox="1"/>
            <p:nvPr/>
          </p:nvSpPr>
          <p:spPr>
            <a:xfrm>
              <a:off x="6705600" y="6154579"/>
              <a:ext cx="1371600" cy="246221"/>
            </a:xfrm>
            <a:prstGeom prst="rect">
              <a:avLst/>
            </a:prstGeom>
            <a:noFill/>
          </p:spPr>
          <p:txBody>
            <a:bodyPr wrap="square" rtlCol="0">
              <a:spAutoFit/>
            </a:bodyPr>
            <a:lstStyle/>
            <a:p>
              <a:r>
                <a:rPr lang="en-US" sz="1000" dirty="0"/>
                <a:t>rainfall control</a:t>
              </a:r>
            </a:p>
          </p:txBody>
        </p:sp>
        <p:sp>
          <p:nvSpPr>
            <p:cNvPr id="481" name="TextBox 480"/>
            <p:cNvSpPr txBox="1"/>
            <p:nvPr/>
          </p:nvSpPr>
          <p:spPr>
            <a:xfrm>
              <a:off x="6705600" y="6459379"/>
              <a:ext cx="1371600" cy="246221"/>
            </a:xfrm>
            <a:prstGeom prst="rect">
              <a:avLst/>
            </a:prstGeom>
            <a:noFill/>
          </p:spPr>
          <p:txBody>
            <a:bodyPr wrap="square" rtlCol="0">
              <a:spAutoFit/>
            </a:bodyPr>
            <a:lstStyle/>
            <a:p>
              <a:r>
                <a:rPr lang="en-US" sz="1000" dirty="0"/>
                <a:t>Rainfall reduction</a:t>
              </a:r>
            </a:p>
          </p:txBody>
        </p:sp>
      </p:grpSp>
    </p:spTree>
    <p:extLst>
      <p:ext uri="{BB962C8B-B14F-4D97-AF65-F5344CB8AC3E}">
        <p14:creationId xmlns:p14="http://schemas.microsoft.com/office/powerpoint/2010/main" val="1263010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1983581"/>
            <a:ext cx="5673726" cy="42552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675" y="330597"/>
            <a:ext cx="2305050" cy="3073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315" y="330597"/>
            <a:ext cx="2305050" cy="3073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5315" y="3584971"/>
            <a:ext cx="2305050" cy="3073400"/>
          </a:xfrm>
          <a:prstGeom prst="rect">
            <a:avLst/>
          </a:prstGeom>
        </p:spPr>
      </p:pic>
      <p:sp>
        <p:nvSpPr>
          <p:cNvPr id="8" name="TextBox 7"/>
          <p:cNvSpPr txBox="1"/>
          <p:nvPr/>
        </p:nvSpPr>
        <p:spPr>
          <a:xfrm>
            <a:off x="438150" y="466725"/>
            <a:ext cx="5114925" cy="1015663"/>
          </a:xfrm>
          <a:prstGeom prst="rect">
            <a:avLst/>
          </a:prstGeom>
          <a:noFill/>
        </p:spPr>
        <p:txBody>
          <a:bodyPr wrap="square" rtlCol="0">
            <a:spAutoFit/>
          </a:bodyPr>
          <a:lstStyle/>
          <a:p>
            <a:r>
              <a:rPr lang="en-US" sz="4000" dirty="0" smtClean="0"/>
              <a:t>July 2010 </a:t>
            </a:r>
          </a:p>
          <a:p>
            <a:r>
              <a:rPr lang="en-US" sz="2000" dirty="0" smtClean="0"/>
              <a:t>Note low input culture</a:t>
            </a:r>
            <a:endParaRPr lang="en-US" sz="20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0675" y="3584971"/>
            <a:ext cx="2305050" cy="3073400"/>
          </a:xfrm>
          <a:prstGeom prst="rect">
            <a:avLst/>
          </a:prstGeom>
        </p:spPr>
      </p:pic>
    </p:spTree>
    <p:extLst>
      <p:ext uri="{BB962C8B-B14F-4D97-AF65-F5344CB8AC3E}">
        <p14:creationId xmlns:p14="http://schemas.microsoft.com/office/powerpoint/2010/main" val="3083780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49" y="574675"/>
            <a:ext cx="5629275" cy="1325563"/>
          </a:xfrm>
        </p:spPr>
        <p:txBody>
          <a:bodyPr>
            <a:normAutofit/>
          </a:bodyPr>
          <a:lstStyle/>
          <a:p>
            <a:r>
              <a:rPr lang="en-US" sz="4000" dirty="0" smtClean="0"/>
              <a:t>Winter Harvest </a:t>
            </a:r>
            <a:r>
              <a:rPr lang="en-US" sz="4000" dirty="0" smtClean="0"/>
              <a:t>2013</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6876" y="2714625"/>
            <a:ext cx="5829755" cy="387616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4" y="2714625"/>
            <a:ext cx="5829755" cy="3876167"/>
          </a:xfrm>
          <a:prstGeom prst="rect">
            <a:avLst/>
          </a:prstGeom>
        </p:spPr>
      </p:pic>
    </p:spTree>
    <p:extLst>
      <p:ext uri="{BB962C8B-B14F-4D97-AF65-F5344CB8AC3E}">
        <p14:creationId xmlns:p14="http://schemas.microsoft.com/office/powerpoint/2010/main" val="1349862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783" y="1606550"/>
            <a:ext cx="5249333" cy="3937000"/>
          </a:xfrm>
        </p:spPr>
      </p:pic>
      <p:sp>
        <p:nvSpPr>
          <p:cNvPr id="4" name="Title 3"/>
          <p:cNvSpPr>
            <a:spLocks noGrp="1"/>
          </p:cNvSpPr>
          <p:nvPr>
            <p:ph type="title"/>
          </p:nvPr>
        </p:nvSpPr>
        <p:spPr/>
        <p:txBody>
          <a:bodyPr/>
          <a:lstStyle/>
          <a:p>
            <a:r>
              <a:rPr lang="en-US" dirty="0" smtClean="0"/>
              <a:t>Harvest and Coppice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533" y="1550194"/>
            <a:ext cx="5324475" cy="3993356"/>
          </a:xfrm>
          <a:prstGeom prst="rect">
            <a:avLst/>
          </a:prstGeom>
        </p:spPr>
      </p:pic>
    </p:spTree>
    <p:extLst>
      <p:ext uri="{BB962C8B-B14F-4D97-AF65-F5344CB8AC3E}">
        <p14:creationId xmlns:p14="http://schemas.microsoft.com/office/powerpoint/2010/main" val="3411642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0" y="1222375"/>
            <a:ext cx="3458328" cy="2593746"/>
          </a:xfrm>
          <a:prstGeom prst="rect">
            <a:avLst/>
          </a:prstGeom>
        </p:spPr>
      </p:pic>
      <p:sp>
        <p:nvSpPr>
          <p:cNvPr id="6" name="TextBox 5"/>
          <p:cNvSpPr txBox="1"/>
          <p:nvPr/>
        </p:nvSpPr>
        <p:spPr>
          <a:xfrm>
            <a:off x="981075" y="419100"/>
            <a:ext cx="3715504" cy="707886"/>
          </a:xfrm>
          <a:prstGeom prst="rect">
            <a:avLst/>
          </a:prstGeom>
          <a:noFill/>
        </p:spPr>
        <p:txBody>
          <a:bodyPr wrap="none" rtlCol="0">
            <a:spAutoFit/>
          </a:bodyPr>
          <a:lstStyle/>
          <a:p>
            <a:r>
              <a:rPr lang="en-US" sz="4000" dirty="0" smtClean="0"/>
              <a:t>September, 2014</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250" y="4160974"/>
            <a:ext cx="3458329" cy="25937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075" y="366621"/>
            <a:ext cx="4791075" cy="6388100"/>
          </a:xfrm>
          <a:prstGeom prst="rect">
            <a:avLst/>
          </a:prstGeom>
        </p:spPr>
      </p:pic>
    </p:spTree>
    <p:extLst>
      <p:ext uri="{BB962C8B-B14F-4D97-AF65-F5344CB8AC3E}">
        <p14:creationId xmlns:p14="http://schemas.microsoft.com/office/powerpoint/2010/main" val="3477115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845" y="1184138"/>
            <a:ext cx="4229100" cy="3171825"/>
          </a:xfrm>
          <a:prstGeom prst="rect">
            <a:avLst/>
          </a:prstGeom>
        </p:spPr>
      </p:pic>
      <p:sp>
        <p:nvSpPr>
          <p:cNvPr id="5" name="TextBox 4"/>
          <p:cNvSpPr txBox="1"/>
          <p:nvPr/>
        </p:nvSpPr>
        <p:spPr>
          <a:xfrm>
            <a:off x="381000" y="447675"/>
            <a:ext cx="6057900" cy="707886"/>
          </a:xfrm>
          <a:prstGeom prst="rect">
            <a:avLst/>
          </a:prstGeom>
          <a:noFill/>
        </p:spPr>
        <p:txBody>
          <a:bodyPr wrap="square" rtlCol="0">
            <a:spAutoFit/>
          </a:bodyPr>
          <a:lstStyle/>
          <a:p>
            <a:r>
              <a:rPr lang="en-US" sz="4000" dirty="0" smtClean="0"/>
              <a:t>Winter/Spring Harvest 2019</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134" y="4488660"/>
            <a:ext cx="2956315" cy="22172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742" y="1155562"/>
            <a:ext cx="2378869" cy="31718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81863" y="1557340"/>
            <a:ext cx="5219698" cy="3914775"/>
          </a:xfrm>
          <a:prstGeom prst="rect">
            <a:avLst/>
          </a:prstGeom>
        </p:spPr>
      </p:pic>
    </p:spTree>
    <p:extLst>
      <p:ext uri="{BB962C8B-B14F-4D97-AF65-F5344CB8AC3E}">
        <p14:creationId xmlns:p14="http://schemas.microsoft.com/office/powerpoint/2010/main" val="1176924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024" y="393700"/>
            <a:ext cx="4546594" cy="6061415"/>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926" y="393700"/>
            <a:ext cx="7299850" cy="6061415"/>
          </a:xfrm>
          <a:prstGeom prst="rect">
            <a:avLst/>
          </a:prstGeom>
        </p:spPr>
      </p:pic>
    </p:spTree>
    <p:extLst>
      <p:ext uri="{BB962C8B-B14F-4D97-AF65-F5344CB8AC3E}">
        <p14:creationId xmlns:p14="http://schemas.microsoft.com/office/powerpoint/2010/main" val="1284920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670" y="703820"/>
            <a:ext cx="9009913" cy="5554541"/>
          </a:xfrm>
          <a:prstGeom prst="rect">
            <a:avLst/>
          </a:prstGeom>
        </p:spPr>
      </p:pic>
    </p:spTree>
    <p:extLst>
      <p:ext uri="{BB962C8B-B14F-4D97-AF65-F5344CB8AC3E}">
        <p14:creationId xmlns:p14="http://schemas.microsoft.com/office/powerpoint/2010/main" val="2190711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374" y="901920"/>
            <a:ext cx="6162675" cy="1325563"/>
          </a:xfrm>
        </p:spPr>
        <p:txBody>
          <a:bodyPr>
            <a:normAutofit/>
          </a:bodyPr>
          <a:lstStyle/>
          <a:p>
            <a:r>
              <a:rPr lang="en-US" sz="2800" dirty="0" smtClean="0"/>
              <a:t>This experience has been repeated multiple times, at multiple sites in eastern and central NC</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29" y="180974"/>
            <a:ext cx="4850645" cy="64674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331" y="2631502"/>
            <a:ext cx="6888513" cy="3197798"/>
          </a:xfrm>
          <a:prstGeom prst="rect">
            <a:avLst/>
          </a:prstGeom>
        </p:spPr>
      </p:pic>
    </p:spTree>
    <p:extLst>
      <p:ext uri="{BB962C8B-B14F-4D97-AF65-F5344CB8AC3E}">
        <p14:creationId xmlns:p14="http://schemas.microsoft.com/office/powerpoint/2010/main" val="1025622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 </a:t>
            </a:r>
            <a:r>
              <a:rPr lang="en-US" dirty="0" smtClean="0"/>
              <a:t>Environmental stress and farming</a:t>
            </a:r>
            <a:endParaRPr lang="en-US" dirty="0" smtClean="0"/>
          </a:p>
          <a:p>
            <a:pPr marL="0" indent="0">
              <a:buNone/>
            </a:pPr>
            <a:endParaRPr lang="en-US" dirty="0" smtClean="0"/>
          </a:p>
          <a:p>
            <a:pPr marL="0" indent="0">
              <a:buNone/>
            </a:pPr>
            <a:r>
              <a:rPr lang="en-US" dirty="0" smtClean="0"/>
              <a:t>2. Opportunities </a:t>
            </a:r>
            <a:r>
              <a:rPr lang="en-US" dirty="0"/>
              <a:t>for integrating bioenergy into forestry and </a:t>
            </a:r>
            <a:r>
              <a:rPr lang="en-US" dirty="0" smtClean="0"/>
              <a:t>agriculture</a:t>
            </a:r>
          </a:p>
          <a:p>
            <a:pPr marL="0" indent="0">
              <a:buNone/>
            </a:pPr>
            <a:endParaRPr lang="en-US" dirty="0" smtClean="0"/>
          </a:p>
          <a:p>
            <a:pPr marL="0" indent="0">
              <a:buNone/>
            </a:pPr>
            <a:r>
              <a:rPr lang="en-US" dirty="0" smtClean="0"/>
              <a:t>3. American sycamore: Unrecognized potential</a:t>
            </a:r>
          </a:p>
          <a:p>
            <a:pPr marL="514350" indent="-514350">
              <a:buFont typeface="+mj-lt"/>
              <a:buAutoNum type="arabicPeriod"/>
            </a:pPr>
            <a:endParaRPr lang="en-US" dirty="0" smtClean="0"/>
          </a:p>
          <a:p>
            <a:pPr marL="0" indent="0">
              <a:buNone/>
            </a:pPr>
            <a:r>
              <a:rPr lang="en-US" dirty="0" smtClean="0"/>
              <a:t>4. The future</a:t>
            </a:r>
          </a:p>
          <a:p>
            <a:pPr lvl="1"/>
            <a:endParaRPr lang="en-US" dirty="0" smtClean="0"/>
          </a:p>
          <a:p>
            <a:pPr lvl="1"/>
            <a:endParaRPr lang="en-US" dirty="0" smtClean="0"/>
          </a:p>
          <a:p>
            <a:pPr lvl="1"/>
            <a:endParaRPr lang="en-US" dirty="0" smtClean="0"/>
          </a:p>
          <a:p>
            <a:endParaRPr lang="en-US" dirty="0" smtClean="0"/>
          </a:p>
          <a:p>
            <a:endParaRPr lang="en-US" dirty="0"/>
          </a:p>
        </p:txBody>
      </p:sp>
    </p:spTree>
    <p:extLst>
      <p:ext uri="{BB962C8B-B14F-4D97-AF65-F5344CB8AC3E}">
        <p14:creationId xmlns:p14="http://schemas.microsoft.com/office/powerpoint/2010/main" val="25427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0433" y="419367"/>
            <a:ext cx="8622717" cy="31897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580" y="3696842"/>
            <a:ext cx="8222483" cy="2913507"/>
          </a:xfrm>
          <a:prstGeom prst="rect">
            <a:avLst/>
          </a:prstGeom>
        </p:spPr>
      </p:pic>
      <p:sp>
        <p:nvSpPr>
          <p:cNvPr id="6" name="TextBox 5"/>
          <p:cNvSpPr txBox="1"/>
          <p:nvPr/>
        </p:nvSpPr>
        <p:spPr>
          <a:xfrm>
            <a:off x="10325100" y="5705475"/>
            <a:ext cx="1590675" cy="646331"/>
          </a:xfrm>
          <a:prstGeom prst="rect">
            <a:avLst/>
          </a:prstGeom>
          <a:noFill/>
        </p:spPr>
        <p:txBody>
          <a:bodyPr wrap="square" rtlCol="0">
            <a:spAutoFit/>
          </a:bodyPr>
          <a:lstStyle/>
          <a:p>
            <a:r>
              <a:rPr lang="en-US" dirty="0" smtClean="0"/>
              <a:t>Fischer et al. 2017</a:t>
            </a:r>
            <a:endParaRPr lang="en-US" dirty="0"/>
          </a:p>
        </p:txBody>
      </p:sp>
    </p:spTree>
    <p:extLst>
      <p:ext uri="{BB962C8B-B14F-4D97-AF65-F5344CB8AC3E}">
        <p14:creationId xmlns:p14="http://schemas.microsoft.com/office/powerpoint/2010/main" val="3407870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238" y="106407"/>
            <a:ext cx="11676435" cy="400110"/>
          </a:xfrm>
          <a:prstGeom prst="rect">
            <a:avLst/>
          </a:prstGeom>
          <a:noFill/>
        </p:spPr>
        <p:txBody>
          <a:bodyPr wrap="square" rtlCol="0">
            <a:spAutoFit/>
          </a:bodyPr>
          <a:lstStyle/>
          <a:p>
            <a:r>
              <a:rPr lang="en-US" sz="2000" b="1" dirty="0" smtClean="0"/>
              <a:t>A new Eddy Covariance flux tower for American sycamore bioenergy demo site (April 2023)</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797" y="4267443"/>
            <a:ext cx="1942918" cy="259055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179"/>
          <a:stretch/>
        </p:blipFill>
        <p:spPr>
          <a:xfrm>
            <a:off x="122547" y="533926"/>
            <a:ext cx="2414202" cy="35442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9299"/>
          <a:stretch/>
        </p:blipFill>
        <p:spPr>
          <a:xfrm>
            <a:off x="2608457" y="496219"/>
            <a:ext cx="6766722" cy="35819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6041" y="533927"/>
            <a:ext cx="2658202" cy="354426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34086"/>
          <a:stretch/>
        </p:blipFill>
        <p:spPr>
          <a:xfrm>
            <a:off x="8453200" y="4267443"/>
            <a:ext cx="2947661" cy="2590556"/>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29356"/>
          <a:stretch/>
        </p:blipFill>
        <p:spPr>
          <a:xfrm>
            <a:off x="3458575" y="4267443"/>
            <a:ext cx="4897766" cy="2590556"/>
          </a:xfrm>
          <a:prstGeom prst="rect">
            <a:avLst/>
          </a:prstGeom>
        </p:spPr>
      </p:pic>
    </p:spTree>
    <p:extLst>
      <p:ext uri="{BB962C8B-B14F-4D97-AF65-F5344CB8AC3E}">
        <p14:creationId xmlns:p14="http://schemas.microsoft.com/office/powerpoint/2010/main" val="906011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657759" y="1038627"/>
            <a:ext cx="8283195" cy="5278284"/>
            <a:chOff x="751748" y="1768469"/>
            <a:chExt cx="6939825" cy="4037808"/>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9840"/>
            <a:stretch/>
          </p:blipFill>
          <p:spPr>
            <a:xfrm>
              <a:off x="751748" y="1995055"/>
              <a:ext cx="3537620" cy="3382529"/>
            </a:xfrm>
            <a:prstGeom prst="rect">
              <a:avLst/>
            </a:prstGeom>
          </p:spPr>
        </p:pic>
        <p:cxnSp>
          <p:nvCxnSpPr>
            <p:cNvPr id="4" name="Straight Connector 3"/>
            <p:cNvCxnSpPr/>
            <p:nvPr/>
          </p:nvCxnSpPr>
          <p:spPr>
            <a:xfrm>
              <a:off x="1845425" y="4056611"/>
              <a:ext cx="997527" cy="1"/>
            </a:xfrm>
            <a:prstGeom prst="line">
              <a:avLst/>
            </a:prstGeom>
            <a:ln>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7" name="Straight Connector 6"/>
            <p:cNvCxnSpPr/>
            <p:nvPr/>
          </p:nvCxnSpPr>
          <p:spPr>
            <a:xfrm flipV="1">
              <a:off x="1845425" y="3203174"/>
              <a:ext cx="997526" cy="30477"/>
            </a:xfrm>
            <a:prstGeom prst="line">
              <a:avLst/>
            </a:prstGeom>
            <a:ln>
              <a:solidFill>
                <a:srgbClr val="FFFF00"/>
              </a:solidFill>
            </a:ln>
          </p:spPr>
          <p:style>
            <a:lnRef idx="1">
              <a:schemeClr val="accent4"/>
            </a:lnRef>
            <a:fillRef idx="0">
              <a:schemeClr val="accent4"/>
            </a:fillRef>
            <a:effectRef idx="0">
              <a:schemeClr val="accent4"/>
            </a:effectRef>
            <a:fontRef idx="minor">
              <a:schemeClr val="tx1"/>
            </a:fontRef>
          </p:style>
        </p:cxnSp>
        <p:sp>
          <p:nvSpPr>
            <p:cNvPr id="11" name="TextBox 10"/>
            <p:cNvSpPr txBox="1"/>
            <p:nvPr/>
          </p:nvSpPr>
          <p:spPr>
            <a:xfrm>
              <a:off x="1955568" y="4166392"/>
              <a:ext cx="777240" cy="400110"/>
            </a:xfrm>
            <a:prstGeom prst="rect">
              <a:avLst/>
            </a:prstGeom>
            <a:noFill/>
          </p:spPr>
          <p:txBody>
            <a:bodyPr wrap="square" rtlCol="0">
              <a:spAutoFit/>
            </a:bodyPr>
            <a:lstStyle/>
            <a:p>
              <a:r>
                <a:rPr lang="en-US" sz="1000" b="1" dirty="0" smtClean="0">
                  <a:solidFill>
                    <a:srgbClr val="FFC000"/>
                  </a:solidFill>
                </a:rPr>
                <a:t>Planted in April 2023</a:t>
              </a:r>
              <a:endParaRPr lang="en-US" sz="1000" b="1" dirty="0">
                <a:solidFill>
                  <a:srgbClr val="FFC000"/>
                </a:solidFill>
              </a:endParaRPr>
            </a:p>
          </p:txBody>
        </p:sp>
        <p:sp>
          <p:nvSpPr>
            <p:cNvPr id="16" name="TextBox 15"/>
            <p:cNvSpPr txBox="1"/>
            <p:nvPr/>
          </p:nvSpPr>
          <p:spPr>
            <a:xfrm>
              <a:off x="1955568" y="3319181"/>
              <a:ext cx="777240" cy="541522"/>
            </a:xfrm>
            <a:prstGeom prst="rect">
              <a:avLst/>
            </a:prstGeom>
            <a:noFill/>
          </p:spPr>
          <p:txBody>
            <a:bodyPr wrap="square" rtlCol="0">
              <a:spAutoFit/>
            </a:bodyPr>
            <a:lstStyle/>
            <a:p>
              <a:r>
                <a:rPr lang="en-US" sz="1000" b="1" dirty="0" smtClean="0">
                  <a:solidFill>
                    <a:srgbClr val="FFC000"/>
                  </a:solidFill>
                </a:rPr>
                <a:t>Proposed planting: December 2024</a:t>
              </a:r>
              <a:endParaRPr lang="en-US" sz="1000" b="1" dirty="0">
                <a:solidFill>
                  <a:srgbClr val="FFC000"/>
                </a:solidFill>
              </a:endParaRPr>
            </a:p>
          </p:txBody>
        </p:sp>
        <p:sp>
          <p:nvSpPr>
            <p:cNvPr id="17" name="TextBox 16"/>
            <p:cNvSpPr txBox="1"/>
            <p:nvPr/>
          </p:nvSpPr>
          <p:spPr>
            <a:xfrm>
              <a:off x="1955568" y="2535584"/>
              <a:ext cx="777240" cy="541522"/>
            </a:xfrm>
            <a:prstGeom prst="rect">
              <a:avLst/>
            </a:prstGeom>
            <a:noFill/>
          </p:spPr>
          <p:txBody>
            <a:bodyPr wrap="square" rtlCol="0">
              <a:spAutoFit/>
            </a:bodyPr>
            <a:lstStyle/>
            <a:p>
              <a:r>
                <a:rPr lang="en-US" sz="1000" b="1" dirty="0" smtClean="0">
                  <a:solidFill>
                    <a:srgbClr val="FFC000"/>
                  </a:solidFill>
                </a:rPr>
                <a:t>Proposed planting: December 2025</a:t>
              </a:r>
              <a:endParaRPr lang="en-US" sz="1000" b="1" dirty="0">
                <a:solidFill>
                  <a:srgbClr val="FFC000"/>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58491" y="2273195"/>
              <a:ext cx="4037808" cy="3028356"/>
            </a:xfrm>
            <a:prstGeom prst="rect">
              <a:avLst/>
            </a:prstGeom>
          </p:spPr>
        </p:pic>
        <p:cxnSp>
          <p:nvCxnSpPr>
            <p:cNvPr id="20" name="Straight Connector 19"/>
            <p:cNvCxnSpPr/>
            <p:nvPr/>
          </p:nvCxnSpPr>
          <p:spPr>
            <a:xfrm flipV="1">
              <a:off x="2842951" y="1768469"/>
              <a:ext cx="1820266" cy="228814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42951" y="4987636"/>
              <a:ext cx="1820266" cy="80772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9DFB5B4-0F21-42B2-9474-C12DA3220FF8}"/>
              </a:ext>
            </a:extLst>
          </p:cNvPr>
          <p:cNvSpPr txBox="1"/>
          <p:nvPr/>
        </p:nvSpPr>
        <p:spPr>
          <a:xfrm>
            <a:off x="46196" y="128209"/>
            <a:ext cx="10842714" cy="400110"/>
          </a:xfrm>
          <a:prstGeom prst="rect">
            <a:avLst/>
          </a:prstGeom>
          <a:solidFill>
            <a:schemeClr val="accent6">
              <a:lumMod val="40000"/>
              <a:lumOff val="60000"/>
            </a:schemeClr>
          </a:solidFill>
        </p:spPr>
        <p:txBody>
          <a:bodyPr wrap="square" rtlCol="0">
            <a:spAutoFit/>
          </a:bodyPr>
          <a:lstStyle/>
          <a:p>
            <a:r>
              <a:rPr lang="en-US" sz="2000" b="1" dirty="0" smtClean="0">
                <a:latin typeface="Times New Roman" panose="02020603050405020304" pitchFamily="18" charset="0"/>
                <a:ea typeface="Segoe UI" panose="020B0502040204020203" pitchFamily="34" charset="0"/>
              </a:rPr>
              <a:t>Tidewater research station bioenergy flux site</a:t>
            </a:r>
            <a:endParaRPr lang="en-US" sz="2000" dirty="0"/>
          </a:p>
        </p:txBody>
      </p:sp>
      <p:sp>
        <p:nvSpPr>
          <p:cNvPr id="3" name="TextBox 2"/>
          <p:cNvSpPr txBox="1"/>
          <p:nvPr/>
        </p:nvSpPr>
        <p:spPr>
          <a:xfrm>
            <a:off x="192947" y="589625"/>
            <a:ext cx="4983060" cy="369332"/>
          </a:xfrm>
          <a:prstGeom prst="rect">
            <a:avLst/>
          </a:prstGeom>
          <a:noFill/>
        </p:spPr>
        <p:txBody>
          <a:bodyPr wrap="square" rtlCol="0">
            <a:spAutoFit/>
          </a:bodyPr>
          <a:lstStyle/>
          <a:p>
            <a:r>
              <a:rPr lang="en-US" dirty="0" smtClean="0"/>
              <a:t>- Flux data processing on-going</a:t>
            </a:r>
            <a:endParaRPr lang="en-US" dirty="0"/>
          </a:p>
        </p:txBody>
      </p:sp>
    </p:spTree>
    <p:extLst>
      <p:ext uri="{BB962C8B-B14F-4D97-AF65-F5344CB8AC3E}">
        <p14:creationId xmlns:p14="http://schemas.microsoft.com/office/powerpoint/2010/main" val="3988193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16964"/>
            <a:ext cx="10557933" cy="369332"/>
          </a:xfrm>
          <a:prstGeom prst="rect">
            <a:avLst/>
          </a:prstGeom>
          <a:noFill/>
        </p:spPr>
        <p:txBody>
          <a:bodyPr wrap="square" rtlCol="0">
            <a:spAutoFit/>
          </a:bodyPr>
          <a:lstStyle/>
          <a:p>
            <a:r>
              <a:rPr lang="en-US" dirty="0" smtClean="0"/>
              <a:t>Tidewater again shows American sycamore’s capacity for robust establishment on marginal sites!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342" y="930022"/>
            <a:ext cx="3257579" cy="2443184"/>
          </a:xfrm>
          <a:prstGeom prst="rect">
            <a:avLst/>
          </a:prstGeom>
        </p:spPr>
      </p:pic>
      <p:sp>
        <p:nvSpPr>
          <p:cNvPr id="4" name="TextBox 3"/>
          <p:cNvSpPr txBox="1"/>
          <p:nvPr/>
        </p:nvSpPr>
        <p:spPr>
          <a:xfrm>
            <a:off x="1617384" y="552077"/>
            <a:ext cx="1507529" cy="369332"/>
          </a:xfrm>
          <a:prstGeom prst="rect">
            <a:avLst/>
          </a:prstGeom>
          <a:noFill/>
        </p:spPr>
        <p:txBody>
          <a:bodyPr wrap="none" rtlCol="0">
            <a:spAutoFit/>
          </a:bodyPr>
          <a:lstStyle/>
          <a:p>
            <a:r>
              <a:rPr lang="en-US" dirty="0" smtClean="0"/>
              <a:t>October, 2022</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448" y="930022"/>
            <a:ext cx="1830352" cy="2440468"/>
          </a:xfrm>
          <a:prstGeom prst="rect">
            <a:avLst/>
          </a:prstGeom>
        </p:spPr>
      </p:pic>
      <p:sp>
        <p:nvSpPr>
          <p:cNvPr id="6" name="TextBox 5"/>
          <p:cNvSpPr txBox="1"/>
          <p:nvPr/>
        </p:nvSpPr>
        <p:spPr>
          <a:xfrm>
            <a:off x="4848836" y="574445"/>
            <a:ext cx="1204176" cy="369332"/>
          </a:xfrm>
          <a:prstGeom prst="rect">
            <a:avLst/>
          </a:prstGeom>
          <a:noFill/>
        </p:spPr>
        <p:txBody>
          <a:bodyPr wrap="none" rtlCol="0">
            <a:spAutoFit/>
          </a:bodyPr>
          <a:lstStyle/>
          <a:p>
            <a:r>
              <a:rPr lang="en-US" dirty="0" smtClean="0"/>
              <a:t>April, 2023</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9095" y="943777"/>
            <a:ext cx="1822856" cy="2430474"/>
          </a:xfrm>
          <a:prstGeom prst="rect">
            <a:avLst/>
          </a:prstGeom>
        </p:spPr>
      </p:pic>
      <p:sp>
        <p:nvSpPr>
          <p:cNvPr id="8" name="TextBox 7"/>
          <p:cNvSpPr txBox="1"/>
          <p:nvPr/>
        </p:nvSpPr>
        <p:spPr>
          <a:xfrm>
            <a:off x="7478343" y="574445"/>
            <a:ext cx="1732526" cy="369332"/>
          </a:xfrm>
          <a:prstGeom prst="rect">
            <a:avLst/>
          </a:prstGeom>
          <a:noFill/>
        </p:spPr>
        <p:txBody>
          <a:bodyPr wrap="none" rtlCol="0">
            <a:spAutoFit/>
          </a:bodyPr>
          <a:lstStyle/>
          <a:p>
            <a:r>
              <a:rPr lang="en-US" dirty="0" smtClean="0"/>
              <a:t>November, 2023</a:t>
            </a:r>
            <a:endParaRPr lang="en-US" dirty="0"/>
          </a:p>
        </p:txBody>
      </p:sp>
      <p:pic>
        <p:nvPicPr>
          <p:cNvPr id="9" name="Picture 8"/>
          <p:cNvPicPr>
            <a:picLocks noChangeAspect="1"/>
          </p:cNvPicPr>
          <p:nvPr/>
        </p:nvPicPr>
        <p:blipFill>
          <a:blip r:embed="rId5"/>
          <a:stretch>
            <a:fillRect/>
          </a:stretch>
        </p:blipFill>
        <p:spPr>
          <a:xfrm>
            <a:off x="885342" y="3888611"/>
            <a:ext cx="3723791" cy="2792843"/>
          </a:xfrm>
          <a:prstGeom prst="rect">
            <a:avLst/>
          </a:prstGeom>
        </p:spPr>
      </p:pic>
      <p:sp>
        <p:nvSpPr>
          <p:cNvPr id="10" name="TextBox 9"/>
          <p:cNvSpPr txBox="1"/>
          <p:nvPr/>
        </p:nvSpPr>
        <p:spPr>
          <a:xfrm>
            <a:off x="1040111" y="3519279"/>
            <a:ext cx="1154547" cy="369332"/>
          </a:xfrm>
          <a:prstGeom prst="rect">
            <a:avLst/>
          </a:prstGeom>
          <a:noFill/>
        </p:spPr>
        <p:txBody>
          <a:bodyPr wrap="none" rtlCol="0">
            <a:spAutoFit/>
          </a:bodyPr>
          <a:lstStyle/>
          <a:p>
            <a:r>
              <a:rPr lang="en-US" dirty="0" smtClean="0"/>
              <a:t>May, 2024</a:t>
            </a:r>
            <a:endParaRPr lang="en-US" dirty="0"/>
          </a:p>
        </p:txBody>
      </p:sp>
      <p:sp>
        <p:nvSpPr>
          <p:cNvPr id="11" name="TextBox 10"/>
          <p:cNvSpPr txBox="1"/>
          <p:nvPr/>
        </p:nvSpPr>
        <p:spPr>
          <a:xfrm>
            <a:off x="7771913" y="3447889"/>
            <a:ext cx="1777153" cy="369332"/>
          </a:xfrm>
          <a:prstGeom prst="rect">
            <a:avLst/>
          </a:prstGeom>
          <a:noFill/>
        </p:spPr>
        <p:txBody>
          <a:bodyPr wrap="none" rtlCol="0">
            <a:spAutoFit/>
          </a:bodyPr>
          <a:lstStyle/>
          <a:p>
            <a:r>
              <a:rPr lang="en-US" dirty="0" smtClean="0"/>
              <a:t>September, 2024</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0712" y="3887160"/>
            <a:ext cx="3725724" cy="279429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532472" y="4224757"/>
            <a:ext cx="2807651" cy="2105739"/>
          </a:xfrm>
          <a:prstGeom prst="rect">
            <a:avLst/>
          </a:prstGeom>
        </p:spPr>
      </p:pic>
    </p:spTree>
    <p:extLst>
      <p:ext uri="{BB962C8B-B14F-4D97-AF65-F5344CB8AC3E}">
        <p14:creationId xmlns:p14="http://schemas.microsoft.com/office/powerpoint/2010/main" val="3770513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933" y="389467"/>
            <a:ext cx="9753600" cy="646331"/>
          </a:xfrm>
          <a:prstGeom prst="rect">
            <a:avLst/>
          </a:prstGeom>
          <a:noFill/>
        </p:spPr>
        <p:txBody>
          <a:bodyPr wrap="square" rtlCol="0">
            <a:spAutoFit/>
          </a:bodyPr>
          <a:lstStyle/>
          <a:p>
            <a:r>
              <a:rPr lang="en-US" dirty="0" smtClean="0"/>
              <a:t>Developing new markets for bioenergy </a:t>
            </a:r>
            <a:r>
              <a:rPr lang="en-US" dirty="0" err="1" smtClean="0"/>
              <a:t>feedstocks</a:t>
            </a:r>
            <a:r>
              <a:rPr lang="en-US" dirty="0" smtClean="0"/>
              <a:t> and outreach and extension are important next steps</a:t>
            </a:r>
            <a:endParaRPr lang="en-US" dirty="0"/>
          </a:p>
        </p:txBody>
      </p:sp>
      <p:pic>
        <p:nvPicPr>
          <p:cNvPr id="3" name="Picture 2"/>
          <p:cNvPicPr>
            <a:picLocks noChangeAspect="1"/>
          </p:cNvPicPr>
          <p:nvPr/>
        </p:nvPicPr>
        <p:blipFill>
          <a:blip r:embed="rId2"/>
          <a:stretch>
            <a:fillRect/>
          </a:stretch>
        </p:blipFill>
        <p:spPr>
          <a:xfrm>
            <a:off x="577464" y="1317306"/>
            <a:ext cx="5105400" cy="2028825"/>
          </a:xfrm>
          <a:prstGeom prst="rect">
            <a:avLst/>
          </a:prstGeom>
        </p:spPr>
      </p:pic>
      <p:pic>
        <p:nvPicPr>
          <p:cNvPr id="4" name="Picture 3"/>
          <p:cNvPicPr>
            <a:picLocks noChangeAspect="1"/>
          </p:cNvPicPr>
          <p:nvPr/>
        </p:nvPicPr>
        <p:blipFill>
          <a:blip r:embed="rId3"/>
          <a:stretch>
            <a:fillRect/>
          </a:stretch>
        </p:blipFill>
        <p:spPr>
          <a:xfrm>
            <a:off x="577464" y="3721831"/>
            <a:ext cx="5105400" cy="2085975"/>
          </a:xfrm>
          <a:prstGeom prst="rect">
            <a:avLst/>
          </a:prstGeom>
        </p:spPr>
      </p:pic>
      <p:sp>
        <p:nvSpPr>
          <p:cNvPr id="5" name="TextBox 4"/>
          <p:cNvSpPr txBox="1"/>
          <p:nvPr/>
        </p:nvSpPr>
        <p:spPr>
          <a:xfrm>
            <a:off x="2804706" y="6300990"/>
            <a:ext cx="6149339" cy="369332"/>
          </a:xfrm>
          <a:prstGeom prst="rect">
            <a:avLst/>
          </a:prstGeom>
          <a:noFill/>
        </p:spPr>
        <p:txBody>
          <a:bodyPr wrap="square" rtlCol="0">
            <a:spAutoFit/>
          </a:bodyPr>
          <a:lstStyle/>
          <a:p>
            <a:r>
              <a:rPr lang="en-US" dirty="0" err="1" smtClean="0"/>
              <a:t>TimberMart</a:t>
            </a:r>
            <a:r>
              <a:rPr lang="en-US" dirty="0" smtClean="0"/>
              <a:t>-South, 9-11-24; NCDA&amp;CS Ag Statistics, 9-11-24 </a:t>
            </a:r>
            <a:endParaRPr lang="en-US" dirty="0"/>
          </a:p>
        </p:txBody>
      </p:sp>
      <p:sp>
        <p:nvSpPr>
          <p:cNvPr id="6" name="TextBox 5"/>
          <p:cNvSpPr txBox="1"/>
          <p:nvPr/>
        </p:nvSpPr>
        <p:spPr>
          <a:xfrm>
            <a:off x="6050943" y="1317306"/>
            <a:ext cx="6192849" cy="4431983"/>
          </a:xfrm>
          <a:prstGeom prst="rect">
            <a:avLst/>
          </a:prstGeom>
          <a:noFill/>
        </p:spPr>
        <p:txBody>
          <a:bodyPr wrap="none" rtlCol="0">
            <a:spAutoFit/>
          </a:bodyPr>
          <a:lstStyle/>
          <a:p>
            <a:r>
              <a:rPr lang="en-US" dirty="0" smtClean="0"/>
              <a:t>Per acre revenues from BLTFT:</a:t>
            </a:r>
          </a:p>
          <a:p>
            <a:r>
              <a:rPr lang="en-US" dirty="0" smtClean="0"/>
              <a:t>Dry mass = 55 Mg ha</a:t>
            </a:r>
            <a:r>
              <a:rPr lang="en-US" baseline="30000" dirty="0" smtClean="0"/>
              <a:t>-1 </a:t>
            </a:r>
            <a:r>
              <a:rPr lang="en-US" dirty="0" smtClean="0"/>
              <a:t>at 10,000 TPH after 4 years</a:t>
            </a:r>
            <a:endParaRPr lang="en-US" dirty="0"/>
          </a:p>
          <a:p>
            <a:r>
              <a:rPr lang="en-US" dirty="0" smtClean="0"/>
              <a:t>   	= 127.05 US tons ha</a:t>
            </a:r>
            <a:r>
              <a:rPr lang="en-US" baseline="30000" dirty="0" smtClean="0"/>
              <a:t>-1 </a:t>
            </a:r>
            <a:r>
              <a:rPr lang="en-US" dirty="0" smtClean="0"/>
              <a:t>green weight</a:t>
            </a:r>
          </a:p>
          <a:p>
            <a:r>
              <a:rPr lang="en-US" dirty="0" smtClean="0"/>
              <a:t>Current hardwood pulp price = $6.00 US ton</a:t>
            </a:r>
            <a:r>
              <a:rPr lang="en-US" baseline="30000" dirty="0" smtClean="0"/>
              <a:t>-1</a:t>
            </a:r>
          </a:p>
          <a:p>
            <a:r>
              <a:rPr lang="en-US" dirty="0" smtClean="0"/>
              <a:t>Per acre revenues = $762.30 acre</a:t>
            </a:r>
            <a:r>
              <a:rPr lang="en-US" baseline="30000" dirty="0" smtClean="0"/>
              <a:t>-1</a:t>
            </a:r>
          </a:p>
          <a:p>
            <a:r>
              <a:rPr lang="en-US" dirty="0" smtClean="0"/>
              <a:t>Per acre costs of production = $280.00*</a:t>
            </a:r>
          </a:p>
          <a:p>
            <a:r>
              <a:rPr lang="en-US" dirty="0" smtClean="0"/>
              <a:t>4-year sycamore net revenues per acre = </a:t>
            </a:r>
            <a:r>
              <a:rPr lang="en-US" dirty="0" smtClean="0">
                <a:solidFill>
                  <a:srgbClr val="FF0000"/>
                </a:solidFill>
              </a:rPr>
              <a:t>$482.30 or $120.60 y</a:t>
            </a:r>
            <a:r>
              <a:rPr lang="en-US" baseline="30000" dirty="0" smtClean="0">
                <a:solidFill>
                  <a:srgbClr val="FF0000"/>
                </a:solidFill>
              </a:rPr>
              <a:t>-1</a:t>
            </a:r>
            <a:endParaRPr lang="en-US" baseline="30000" dirty="0">
              <a:solidFill>
                <a:srgbClr val="FF0000"/>
              </a:solidFill>
            </a:endParaRPr>
          </a:p>
          <a:p>
            <a:endParaRPr lang="en-US" baseline="30000" dirty="0"/>
          </a:p>
          <a:p>
            <a:r>
              <a:rPr lang="en-US" dirty="0" smtClean="0"/>
              <a:t>How does this compare to corn?</a:t>
            </a:r>
          </a:p>
          <a:p>
            <a:r>
              <a:rPr lang="en-US" dirty="0" smtClean="0"/>
              <a:t>2023 Durham </a:t>
            </a:r>
            <a:r>
              <a:rPr lang="en-US" dirty="0" err="1" smtClean="0"/>
              <a:t>Cty</a:t>
            </a:r>
            <a:r>
              <a:rPr lang="en-US" dirty="0" smtClean="0"/>
              <a:t> Average Yield (NCDA) = 111 </a:t>
            </a:r>
            <a:r>
              <a:rPr lang="en-US" dirty="0" err="1" smtClean="0"/>
              <a:t>bu</a:t>
            </a:r>
            <a:r>
              <a:rPr lang="en-US" dirty="0" smtClean="0"/>
              <a:t> acre</a:t>
            </a:r>
            <a:r>
              <a:rPr lang="en-US" baseline="30000" dirty="0" smtClean="0"/>
              <a:t>-1</a:t>
            </a:r>
          </a:p>
          <a:p>
            <a:r>
              <a:rPr lang="en-US" dirty="0" smtClean="0"/>
              <a:t>Corn price per </a:t>
            </a:r>
            <a:r>
              <a:rPr lang="en-US" dirty="0" err="1" smtClean="0"/>
              <a:t>bu</a:t>
            </a:r>
            <a:r>
              <a:rPr lang="en-US" dirty="0" smtClean="0"/>
              <a:t> = $7.34, cost of production per </a:t>
            </a:r>
            <a:r>
              <a:rPr lang="en-US" dirty="0" err="1" smtClean="0"/>
              <a:t>bu</a:t>
            </a:r>
            <a:r>
              <a:rPr lang="en-US" dirty="0" smtClean="0"/>
              <a:t> = $5.12</a:t>
            </a:r>
          </a:p>
          <a:p>
            <a:r>
              <a:rPr lang="en-US" dirty="0" smtClean="0"/>
              <a:t>Annual corn net revenues per acre = </a:t>
            </a:r>
            <a:r>
              <a:rPr lang="en-US" dirty="0" smtClean="0">
                <a:solidFill>
                  <a:srgbClr val="FF0000"/>
                </a:solidFill>
              </a:rPr>
              <a:t>$246.42 y</a:t>
            </a:r>
            <a:r>
              <a:rPr lang="en-US" baseline="30000" dirty="0" smtClean="0">
                <a:solidFill>
                  <a:srgbClr val="FF0000"/>
                </a:solidFill>
              </a:rPr>
              <a:t>-1</a:t>
            </a:r>
          </a:p>
          <a:p>
            <a:endParaRPr lang="en-US" dirty="0" smtClean="0"/>
          </a:p>
          <a:p>
            <a:r>
              <a:rPr lang="en-US" dirty="0" smtClean="0">
                <a:solidFill>
                  <a:schemeClr val="accent1"/>
                </a:solidFill>
              </a:rPr>
              <a:t>*Sycamore cost of production decreases to only cost of</a:t>
            </a:r>
          </a:p>
          <a:p>
            <a:r>
              <a:rPr lang="en-US" dirty="0">
                <a:solidFill>
                  <a:schemeClr val="accent1"/>
                </a:solidFill>
              </a:rPr>
              <a:t>h</a:t>
            </a:r>
            <a:r>
              <a:rPr lang="en-US" dirty="0" smtClean="0">
                <a:solidFill>
                  <a:schemeClr val="accent1"/>
                </a:solidFill>
              </a:rPr>
              <a:t>arvesting ($50.00 acre</a:t>
            </a:r>
            <a:r>
              <a:rPr lang="en-US" baseline="30000" dirty="0" smtClean="0">
                <a:solidFill>
                  <a:schemeClr val="accent1"/>
                </a:solidFill>
              </a:rPr>
              <a:t>-1</a:t>
            </a:r>
            <a:r>
              <a:rPr lang="en-US" dirty="0" smtClean="0">
                <a:solidFill>
                  <a:schemeClr val="accent1"/>
                </a:solidFill>
              </a:rPr>
              <a:t>) in subsequent rotations,</a:t>
            </a:r>
          </a:p>
          <a:p>
            <a:r>
              <a:rPr lang="en-US" dirty="0" smtClean="0">
                <a:solidFill>
                  <a:schemeClr val="accent1"/>
                </a:solidFill>
              </a:rPr>
              <a:t>yielding net per acre revenues of </a:t>
            </a:r>
            <a:r>
              <a:rPr lang="en-US" dirty="0" smtClean="0">
                <a:solidFill>
                  <a:srgbClr val="FF0000"/>
                </a:solidFill>
              </a:rPr>
              <a:t>$712.30 or $178.07 y</a:t>
            </a:r>
            <a:r>
              <a:rPr lang="en-US" baseline="30000" dirty="0" smtClean="0">
                <a:solidFill>
                  <a:srgbClr val="FF0000"/>
                </a:solidFill>
              </a:rPr>
              <a:t>-1</a:t>
            </a:r>
            <a:endParaRPr lang="en-US" baseline="30000" dirty="0">
              <a:solidFill>
                <a:srgbClr val="FF0000"/>
              </a:solidFill>
            </a:endParaRPr>
          </a:p>
        </p:txBody>
      </p:sp>
    </p:spTree>
    <p:extLst>
      <p:ext uri="{BB962C8B-B14F-4D97-AF65-F5344CB8AC3E}">
        <p14:creationId xmlns:p14="http://schemas.microsoft.com/office/powerpoint/2010/main" val="471304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063" y="263150"/>
            <a:ext cx="5176299" cy="523220"/>
          </a:xfrm>
          <a:prstGeom prst="rect">
            <a:avLst/>
          </a:prstGeom>
          <a:noFill/>
        </p:spPr>
        <p:txBody>
          <a:bodyPr wrap="square" rtlCol="0">
            <a:spAutoFit/>
          </a:bodyPr>
          <a:lstStyle/>
          <a:p>
            <a:r>
              <a:rPr lang="en-US" sz="2800" b="1" dirty="0" smtClean="0"/>
              <a:t>Extension and Outreach</a:t>
            </a:r>
            <a:endParaRPr lang="en-US" sz="2800" b="1"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962"/>
          <a:stretch/>
        </p:blipFill>
        <p:spPr>
          <a:xfrm>
            <a:off x="9448800" y="3741998"/>
            <a:ext cx="2472528" cy="293529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051" y="341527"/>
            <a:ext cx="2420277" cy="32270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0070" y="341527"/>
            <a:ext cx="2420982" cy="3227976"/>
          </a:xfrm>
          <a:prstGeom prst="rect">
            <a:avLst/>
          </a:prstGeom>
        </p:spPr>
      </p:pic>
      <p:pic>
        <p:nvPicPr>
          <p:cNvPr id="1026" name="Picture 2" descr="May be an image of 2 people, people skeet shooting and tex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063" y="1297455"/>
            <a:ext cx="2705023" cy="360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096" t="35429"/>
          <a:stretch/>
        </p:blipFill>
        <p:spPr>
          <a:xfrm>
            <a:off x="1782574" y="3923333"/>
            <a:ext cx="5370467" cy="2572629"/>
          </a:xfrm>
          <a:prstGeom prst="rect">
            <a:avLst/>
          </a:prstGeom>
        </p:spPr>
      </p:pic>
      <p:sp>
        <p:nvSpPr>
          <p:cNvPr id="7" name="TextBox 6"/>
          <p:cNvSpPr txBox="1"/>
          <p:nvPr/>
        </p:nvSpPr>
        <p:spPr>
          <a:xfrm>
            <a:off x="3239590" y="3412248"/>
            <a:ext cx="2656115" cy="461665"/>
          </a:xfrm>
          <a:prstGeom prst="rect">
            <a:avLst/>
          </a:prstGeom>
          <a:noFill/>
        </p:spPr>
        <p:txBody>
          <a:bodyPr wrap="square" rtlCol="0">
            <a:spAutoFit/>
          </a:bodyPr>
          <a:lstStyle/>
          <a:p>
            <a:r>
              <a:rPr lang="en-US" sz="2400" dirty="0" smtClean="0"/>
              <a:t>Field Days</a:t>
            </a:r>
            <a:endParaRPr lang="en-US" sz="2400" dirty="0"/>
          </a:p>
        </p:txBody>
      </p:sp>
      <p:sp>
        <p:nvSpPr>
          <p:cNvPr id="9" name="TextBox 8"/>
          <p:cNvSpPr txBox="1"/>
          <p:nvPr/>
        </p:nvSpPr>
        <p:spPr>
          <a:xfrm>
            <a:off x="4924696" y="1140200"/>
            <a:ext cx="2656115" cy="461665"/>
          </a:xfrm>
          <a:prstGeom prst="rect">
            <a:avLst/>
          </a:prstGeom>
          <a:noFill/>
        </p:spPr>
        <p:txBody>
          <a:bodyPr wrap="square" rtlCol="0">
            <a:spAutoFit/>
          </a:bodyPr>
          <a:lstStyle/>
          <a:p>
            <a:r>
              <a:rPr lang="en-US" sz="2400" dirty="0" smtClean="0"/>
              <a:t>Summer Camps</a:t>
            </a:r>
            <a:endParaRPr lang="en-US" sz="2400" dirty="0"/>
          </a:p>
        </p:txBody>
      </p:sp>
      <p:sp>
        <p:nvSpPr>
          <p:cNvPr id="10" name="TextBox 9"/>
          <p:cNvSpPr txBox="1"/>
          <p:nvPr/>
        </p:nvSpPr>
        <p:spPr>
          <a:xfrm>
            <a:off x="7400379" y="5473417"/>
            <a:ext cx="1961335" cy="830997"/>
          </a:xfrm>
          <a:prstGeom prst="rect">
            <a:avLst/>
          </a:prstGeom>
          <a:noFill/>
        </p:spPr>
        <p:txBody>
          <a:bodyPr wrap="square" rtlCol="0">
            <a:spAutoFit/>
          </a:bodyPr>
          <a:lstStyle/>
          <a:p>
            <a:pPr algn="r"/>
            <a:r>
              <a:rPr lang="en-US" sz="2400" dirty="0" smtClean="0"/>
              <a:t>Farmer’s Farm Visit</a:t>
            </a:r>
            <a:endParaRPr lang="en-US" sz="2400" dirty="0"/>
          </a:p>
        </p:txBody>
      </p:sp>
    </p:spTree>
    <p:extLst>
      <p:ext uri="{BB962C8B-B14F-4D97-AF65-F5344CB8AC3E}">
        <p14:creationId xmlns:p14="http://schemas.microsoft.com/office/powerpoint/2010/main" val="700476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7725" y="2222500"/>
            <a:ext cx="10515600" cy="1325563"/>
          </a:xfrm>
        </p:spPr>
        <p:txBody>
          <a:bodyPr/>
          <a:lstStyle/>
          <a:p>
            <a:pPr algn="ctr"/>
            <a:r>
              <a:rPr lang="en-US" dirty="0" smtClean="0"/>
              <a:t>4. Future directions</a:t>
            </a:r>
            <a:endParaRPr lang="en-US" dirty="0"/>
          </a:p>
        </p:txBody>
      </p:sp>
    </p:spTree>
    <p:extLst>
      <p:ext uri="{BB962C8B-B14F-4D97-AF65-F5344CB8AC3E}">
        <p14:creationId xmlns:p14="http://schemas.microsoft.com/office/powerpoint/2010/main" val="3989165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7425"/>
          </a:xfrm>
        </p:spPr>
        <p:txBody>
          <a:bodyPr>
            <a:normAutofit fontScale="90000"/>
          </a:bodyPr>
          <a:lstStyle/>
          <a:p>
            <a:r>
              <a:rPr lang="en-US" dirty="0" smtClean="0"/>
              <a:t/>
            </a:r>
            <a:br>
              <a:rPr lang="en-US" dirty="0" smtClean="0"/>
            </a:br>
            <a:r>
              <a:rPr lang="en-US" dirty="0"/>
              <a:t/>
            </a:r>
            <a:br>
              <a:rPr lang="en-US" dirty="0"/>
            </a:br>
            <a:r>
              <a:rPr lang="en-US" dirty="0" smtClean="0"/>
              <a:t>Quantify ecosystem services provisioning</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838200" y="1181100"/>
            <a:ext cx="10515600" cy="4995863"/>
          </a:xfrm>
        </p:spPr>
        <p:txBody>
          <a:bodyPr/>
          <a:lstStyle/>
          <a:p>
            <a:r>
              <a:rPr lang="en-US" dirty="0" smtClean="0"/>
              <a:t>Soil chemical, physical and biological properties</a:t>
            </a:r>
            <a:br>
              <a:rPr lang="en-US" dirty="0" smtClean="0"/>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879" y="1649601"/>
            <a:ext cx="5413154" cy="2879979"/>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6393" y="1858708"/>
            <a:ext cx="3926586" cy="3812096"/>
          </a:xfrm>
          <a:prstGeom prst="rect">
            <a:avLst/>
          </a:prstGeom>
          <a:noFill/>
        </p:spPr>
      </p:pic>
      <p:sp>
        <p:nvSpPr>
          <p:cNvPr id="7" name="TextBox 6"/>
          <p:cNvSpPr txBox="1"/>
          <p:nvPr/>
        </p:nvSpPr>
        <p:spPr>
          <a:xfrm>
            <a:off x="219075" y="6470140"/>
            <a:ext cx="3424381" cy="369332"/>
          </a:xfrm>
          <a:prstGeom prst="rect">
            <a:avLst/>
          </a:prstGeom>
          <a:noFill/>
        </p:spPr>
        <p:txBody>
          <a:bodyPr wrap="square" rtlCol="0">
            <a:spAutoFit/>
          </a:bodyPr>
          <a:lstStyle/>
          <a:p>
            <a:r>
              <a:rPr lang="en-US" dirty="0" smtClean="0"/>
              <a:t>ILE et al. 2021</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7" y="4668772"/>
            <a:ext cx="7146036" cy="1801368"/>
          </a:xfrm>
          <a:prstGeom prst="rect">
            <a:avLst/>
          </a:prstGeom>
        </p:spPr>
      </p:pic>
    </p:spTree>
    <p:extLst>
      <p:ext uri="{BB962C8B-B14F-4D97-AF65-F5344CB8AC3E}">
        <p14:creationId xmlns:p14="http://schemas.microsoft.com/office/powerpoint/2010/main" val="1672484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Expand partnerships </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smtClean="0"/>
              <a:t>North Carolina Bioenergy Research </a:t>
            </a:r>
            <a:r>
              <a:rPr lang="en-US" dirty="0" smtClean="0"/>
              <a:t>Initiative/Emerging Crops</a:t>
            </a:r>
            <a:endParaRPr lang="en-US" dirty="0" smtClean="0"/>
          </a:p>
          <a:p>
            <a:pPr lvl="1"/>
            <a:r>
              <a:rPr lang="en-US" dirty="0" smtClean="0"/>
              <a:t>New project to work with farmers in eastern NC to operationally integrate sycamore </a:t>
            </a:r>
            <a:r>
              <a:rPr lang="en-US" dirty="0" smtClean="0"/>
              <a:t> </a:t>
            </a:r>
            <a:r>
              <a:rPr lang="en-US" dirty="0" smtClean="0"/>
              <a:t>and get the word out</a:t>
            </a:r>
          </a:p>
          <a:p>
            <a:pPr lvl="1"/>
            <a:r>
              <a:rPr lang="en-US" dirty="0" smtClean="0"/>
              <a:t>Quarterly and Annual Field Days </a:t>
            </a:r>
          </a:p>
          <a:p>
            <a:pPr lvl="2"/>
            <a:r>
              <a:rPr lang="en-US" dirty="0" smtClean="0"/>
              <a:t>Fall </a:t>
            </a:r>
            <a:r>
              <a:rPr lang="en-US" dirty="0" smtClean="0"/>
              <a:t>2025-Regional bioenergy conference at NCSU</a:t>
            </a:r>
            <a:endParaRPr lang="en-US" dirty="0" smtClean="0"/>
          </a:p>
          <a:p>
            <a:pPr lvl="1"/>
            <a:r>
              <a:rPr lang="en-US" dirty="0" smtClean="0"/>
              <a:t>Surveys to identify barriers to adoption</a:t>
            </a:r>
          </a:p>
          <a:p>
            <a:pPr lvl="2"/>
            <a:endParaRPr lang="en-US" dirty="0" smtClean="0"/>
          </a:p>
          <a:p>
            <a:r>
              <a:rPr lang="en-US" dirty="0" smtClean="0"/>
              <a:t>NC Forest Service, seedling production/tree improvement</a:t>
            </a:r>
          </a:p>
          <a:p>
            <a:r>
              <a:rPr lang="en-US" dirty="0" smtClean="0"/>
              <a:t>NC Cooperative Extension, technology transfer</a:t>
            </a:r>
          </a:p>
          <a:p>
            <a:r>
              <a:rPr lang="en-US" dirty="0" smtClean="0"/>
              <a:t>Wood products industry, especially along lower coastal plain</a:t>
            </a:r>
          </a:p>
          <a:p>
            <a:r>
              <a:rPr lang="en-US" dirty="0" smtClean="0"/>
              <a:t>Pellet manufacturers and other constituencies/economic </a:t>
            </a:r>
            <a:r>
              <a:rPr lang="en-US" dirty="0" smtClean="0"/>
              <a:t>sectors</a:t>
            </a:r>
            <a:endParaRPr lang="en-US" dirty="0" smtClean="0"/>
          </a:p>
          <a:p>
            <a:endParaRPr lang="en-US" dirty="0" smtClean="0"/>
          </a:p>
        </p:txBody>
      </p:sp>
    </p:spTree>
    <p:extLst>
      <p:ext uri="{BB962C8B-B14F-4D97-AF65-F5344CB8AC3E}">
        <p14:creationId xmlns:p14="http://schemas.microsoft.com/office/powerpoint/2010/main" val="4213612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7026"/>
            <a:ext cx="10515600" cy="654050"/>
          </a:xfrm>
        </p:spPr>
        <p:txBody>
          <a:bodyPr>
            <a:normAutofit/>
          </a:bodyPr>
          <a:lstStyle/>
          <a:p>
            <a:r>
              <a:rPr lang="en-US" sz="4000" dirty="0" smtClean="0"/>
              <a:t>Bioenergy publications</a:t>
            </a:r>
            <a:endParaRPr lang="en-US" sz="4000" dirty="0"/>
          </a:p>
        </p:txBody>
      </p:sp>
      <p:sp>
        <p:nvSpPr>
          <p:cNvPr id="3" name="Content Placeholder 2"/>
          <p:cNvSpPr>
            <a:spLocks noGrp="1"/>
          </p:cNvSpPr>
          <p:nvPr>
            <p:ph idx="1"/>
          </p:nvPr>
        </p:nvSpPr>
        <p:spPr>
          <a:xfrm>
            <a:off x="762000" y="1149349"/>
            <a:ext cx="10515600" cy="5222875"/>
          </a:xfrm>
        </p:spPr>
        <p:txBody>
          <a:bodyPr>
            <a:noAutofit/>
          </a:bodyPr>
          <a:lstStyle/>
          <a:p>
            <a:r>
              <a:rPr lang="en-US" sz="1200" dirty="0" smtClean="0"/>
              <a:t>Ile OJ, </a:t>
            </a:r>
            <a:r>
              <a:rPr lang="en-US" sz="1200" dirty="0" err="1" smtClean="0"/>
              <a:t>Aguilos</a:t>
            </a:r>
            <a:r>
              <a:rPr lang="en-US" sz="1200" dirty="0" smtClean="0"/>
              <a:t> M, </a:t>
            </a:r>
            <a:r>
              <a:rPr lang="en-US" sz="1200" dirty="0" err="1" smtClean="0"/>
              <a:t>Morkoc</a:t>
            </a:r>
            <a:r>
              <a:rPr lang="en-US" sz="1200" dirty="0" smtClean="0"/>
              <a:t> S, </a:t>
            </a:r>
            <a:r>
              <a:rPr lang="en-US" sz="1200" dirty="0" err="1" smtClean="0"/>
              <a:t>Heitman</a:t>
            </a:r>
            <a:r>
              <a:rPr lang="en-US" sz="1200" dirty="0" smtClean="0"/>
              <a:t> J, King JS (2021) Root biomass distribution and soil physical properties of short-rotation coppice American sycamore (</a:t>
            </a:r>
            <a:r>
              <a:rPr lang="en-US" sz="1200" i="1" dirty="0" err="1" smtClean="0"/>
              <a:t>Platanus</a:t>
            </a:r>
            <a:r>
              <a:rPr lang="en-US" sz="1200" i="1" dirty="0" smtClean="0"/>
              <a:t> </a:t>
            </a:r>
            <a:r>
              <a:rPr lang="en-US" sz="1200" i="1" dirty="0" err="1" smtClean="0"/>
              <a:t>occidentalis</a:t>
            </a:r>
            <a:r>
              <a:rPr lang="en-US" sz="1200" i="1" dirty="0" smtClean="0"/>
              <a:t> </a:t>
            </a:r>
            <a:r>
              <a:rPr lang="en-US" sz="1200" dirty="0" smtClean="0"/>
              <a:t>L.) grown at different planting densities. Forests 12: 1806.</a:t>
            </a:r>
          </a:p>
          <a:p>
            <a:r>
              <a:rPr lang="en-US" sz="1200" dirty="0" smtClean="0"/>
              <a:t>Ile OJ, </a:t>
            </a:r>
            <a:r>
              <a:rPr lang="en-US" sz="1200" dirty="0" err="1" smtClean="0"/>
              <a:t>Aguilos</a:t>
            </a:r>
            <a:r>
              <a:rPr lang="en-US" sz="1200" dirty="0" smtClean="0"/>
              <a:t> M, </a:t>
            </a:r>
            <a:r>
              <a:rPr lang="en-US" sz="1200" dirty="0" err="1" smtClean="0"/>
              <a:t>Morkoc</a:t>
            </a:r>
            <a:r>
              <a:rPr lang="en-US" sz="1200" dirty="0" smtClean="0"/>
              <a:t> S, </a:t>
            </a:r>
            <a:r>
              <a:rPr lang="en-US" sz="1200" dirty="0" err="1" smtClean="0"/>
              <a:t>Minick</a:t>
            </a:r>
            <a:r>
              <a:rPr lang="en-US" sz="1200" dirty="0" smtClean="0"/>
              <a:t> K, Dome J-C, King JS (2021) Productivity of low-input short-rotation coppice American sycamore (</a:t>
            </a:r>
            <a:r>
              <a:rPr lang="en-US" sz="1200" i="1" dirty="0" err="1" smtClean="0"/>
              <a:t>Platanus</a:t>
            </a:r>
            <a:r>
              <a:rPr lang="en-US" sz="1200" i="1" dirty="0" smtClean="0"/>
              <a:t> </a:t>
            </a:r>
            <a:r>
              <a:rPr lang="en-US" sz="1200" i="1" dirty="0" err="1" smtClean="0"/>
              <a:t>occidentalis</a:t>
            </a:r>
            <a:r>
              <a:rPr lang="en-US" sz="1200" dirty="0" smtClean="0"/>
              <a:t> L.) grown at different planting densities as a bioenergy feedstock over two rotation cycles. Biomass and Bioenergy 146: 105983.</a:t>
            </a:r>
          </a:p>
          <a:p>
            <a:r>
              <a:rPr lang="en-US" sz="1200" dirty="0" smtClean="0"/>
              <a:t>Fischer M, </a:t>
            </a:r>
            <a:r>
              <a:rPr lang="en-US" sz="1200" dirty="0" err="1" smtClean="0"/>
              <a:t>Zenone</a:t>
            </a:r>
            <a:r>
              <a:rPr lang="en-US" sz="1200" dirty="0" smtClean="0"/>
              <a:t> T, </a:t>
            </a:r>
            <a:r>
              <a:rPr lang="en-US" sz="1200" dirty="0" err="1" smtClean="0"/>
              <a:t>Trnka</a:t>
            </a:r>
            <a:r>
              <a:rPr lang="en-US" sz="1200" dirty="0" smtClean="0"/>
              <a:t> M, </a:t>
            </a:r>
            <a:r>
              <a:rPr lang="en-US" sz="1200" dirty="0" err="1" smtClean="0"/>
              <a:t>Orsag</a:t>
            </a:r>
            <a:r>
              <a:rPr lang="en-US" sz="1200" dirty="0" smtClean="0"/>
              <a:t> M, </a:t>
            </a:r>
            <a:r>
              <a:rPr lang="en-US" sz="1200" dirty="0" err="1" smtClean="0"/>
              <a:t>Montagnani</a:t>
            </a:r>
            <a:r>
              <a:rPr lang="en-US" sz="1200" dirty="0" smtClean="0"/>
              <a:t> L, Ward EJ, </a:t>
            </a:r>
            <a:r>
              <a:rPr lang="en-US" sz="1200" dirty="0" err="1" smtClean="0"/>
              <a:t>Tripathi</a:t>
            </a:r>
            <a:r>
              <a:rPr lang="en-US" sz="1200" dirty="0" smtClean="0"/>
              <a:t> AM, </a:t>
            </a:r>
            <a:r>
              <a:rPr lang="en-US" sz="1200" dirty="0" err="1" smtClean="0"/>
              <a:t>Hlavinka</a:t>
            </a:r>
            <a:r>
              <a:rPr lang="en-US" sz="1200" dirty="0" smtClean="0"/>
              <a:t> P, </a:t>
            </a:r>
            <a:r>
              <a:rPr lang="en-US" sz="1200" dirty="0" err="1" smtClean="0"/>
              <a:t>Seuf</a:t>
            </a:r>
            <a:r>
              <a:rPr lang="en-US" sz="1200" dirty="0" smtClean="0"/>
              <a:t> </a:t>
            </a:r>
            <a:r>
              <a:rPr lang="en-US" sz="1200" dirty="0" err="1" smtClean="0"/>
              <a:t>ert</a:t>
            </a:r>
            <a:r>
              <a:rPr lang="en-US" sz="1200" dirty="0" smtClean="0"/>
              <a:t> G, </a:t>
            </a:r>
            <a:r>
              <a:rPr lang="en-US" sz="1200" dirty="0" err="1" smtClean="0"/>
              <a:t>Zalud</a:t>
            </a:r>
            <a:r>
              <a:rPr lang="en-US" sz="1200" dirty="0" smtClean="0"/>
              <a:t> Z, King JS, </a:t>
            </a:r>
            <a:r>
              <a:rPr lang="en-US" sz="1200" dirty="0" err="1" smtClean="0"/>
              <a:t>Ceulemans</a:t>
            </a:r>
            <a:r>
              <a:rPr lang="en-US" sz="1200" dirty="0" smtClean="0"/>
              <a:t> R (2018) Water requirements of short rotation coppice: Experimental and modelling analyses across Europe. Agricultural Forest Meteorology, 250/251: 343-360.</a:t>
            </a:r>
          </a:p>
          <a:p>
            <a:r>
              <a:rPr lang="en-US" sz="1200" dirty="0" smtClean="0"/>
              <a:t>Tian S, Fischer M, </a:t>
            </a:r>
            <a:r>
              <a:rPr lang="en-US" sz="1200" dirty="0" err="1" smtClean="0"/>
              <a:t>Chescheir</a:t>
            </a:r>
            <a:r>
              <a:rPr lang="en-US" sz="1200" dirty="0" smtClean="0"/>
              <a:t> GM, Youssef MA, </a:t>
            </a:r>
            <a:r>
              <a:rPr lang="en-US" sz="1200" dirty="0" err="1" smtClean="0"/>
              <a:t>Cacho</a:t>
            </a:r>
            <a:r>
              <a:rPr lang="en-US" sz="1200" dirty="0" smtClean="0"/>
              <a:t> JF, King JS (2018) </a:t>
            </a:r>
            <a:r>
              <a:rPr lang="en-US" sz="1200" dirty="0" err="1" smtClean="0"/>
              <a:t>Microtopography</a:t>
            </a:r>
            <a:r>
              <a:rPr lang="en-US" sz="1200" dirty="0" smtClean="0"/>
              <a:t>-induced transient waterlogging affects </a:t>
            </a:r>
            <a:r>
              <a:rPr lang="en-US" sz="1200" dirty="0" err="1" smtClean="0"/>
              <a:t>switchgrass</a:t>
            </a:r>
            <a:r>
              <a:rPr lang="en-US" sz="1200" dirty="0" smtClean="0"/>
              <a:t> (Alamo) growth in the Lower Coastal Plain of North Carolina, USA. Global Change Biology Bioenergy, 10: 577-591.</a:t>
            </a:r>
          </a:p>
          <a:p>
            <a:r>
              <a:rPr lang="en-US" sz="1200" dirty="0" smtClean="0"/>
              <a:t>Fischer M, </a:t>
            </a:r>
            <a:r>
              <a:rPr lang="en-US" sz="1200" dirty="0" err="1" smtClean="0"/>
              <a:t>Zenone</a:t>
            </a:r>
            <a:r>
              <a:rPr lang="en-US" sz="1200" dirty="0" smtClean="0"/>
              <a:t> T, </a:t>
            </a:r>
            <a:r>
              <a:rPr lang="en-US" sz="1200" dirty="0" err="1" smtClean="0"/>
              <a:t>Trnka</a:t>
            </a:r>
            <a:r>
              <a:rPr lang="en-US" sz="1200" dirty="0" smtClean="0"/>
              <a:t> M, </a:t>
            </a:r>
            <a:r>
              <a:rPr lang="en-US" sz="1200" dirty="0" err="1" smtClean="0"/>
              <a:t>Orsag</a:t>
            </a:r>
            <a:r>
              <a:rPr lang="en-US" sz="1200" dirty="0" smtClean="0"/>
              <a:t> M, </a:t>
            </a:r>
            <a:r>
              <a:rPr lang="en-US" sz="1200" dirty="0" err="1" smtClean="0"/>
              <a:t>Montagnani</a:t>
            </a:r>
            <a:r>
              <a:rPr lang="en-US" sz="1200" dirty="0" smtClean="0"/>
              <a:t> L, Ward EJ, </a:t>
            </a:r>
            <a:r>
              <a:rPr lang="en-US" sz="1200" dirty="0" err="1" smtClean="0"/>
              <a:t>Tripathi</a:t>
            </a:r>
            <a:r>
              <a:rPr lang="en-US" sz="1200" dirty="0" smtClean="0"/>
              <a:t> AM, </a:t>
            </a:r>
            <a:r>
              <a:rPr lang="en-US" sz="1200" dirty="0" err="1" smtClean="0"/>
              <a:t>Hlavinka</a:t>
            </a:r>
            <a:r>
              <a:rPr lang="en-US" sz="1200" dirty="0" smtClean="0"/>
              <a:t> P, </a:t>
            </a:r>
            <a:r>
              <a:rPr lang="en-US" sz="1200" dirty="0" err="1" smtClean="0"/>
              <a:t>Seufert</a:t>
            </a:r>
            <a:r>
              <a:rPr lang="en-US" sz="1200" dirty="0" smtClean="0"/>
              <a:t> G, </a:t>
            </a:r>
            <a:r>
              <a:rPr lang="en-US" sz="1200" dirty="0" err="1" smtClean="0"/>
              <a:t>Zalud</a:t>
            </a:r>
            <a:r>
              <a:rPr lang="en-US" sz="1200" dirty="0" smtClean="0"/>
              <a:t> Z, King JS, </a:t>
            </a:r>
            <a:r>
              <a:rPr lang="en-US" sz="1200" dirty="0" err="1" smtClean="0"/>
              <a:t>Ceulemans</a:t>
            </a:r>
            <a:r>
              <a:rPr lang="en-US" sz="1200" dirty="0" smtClean="0"/>
              <a:t> R (2018) Water requirements of short rotation coppice: Experimental and modelling analyses across Europe. Agricultural Forest Meteorology, 250/251: 343-360.</a:t>
            </a:r>
          </a:p>
          <a:p>
            <a:r>
              <a:rPr lang="en-US" sz="1200" dirty="0" err="1" smtClean="0"/>
              <a:t>Domec</a:t>
            </a:r>
            <a:r>
              <a:rPr lang="en-US" sz="1200" dirty="0" smtClean="0"/>
              <a:t> J-C, Ashley E, Fischer M, </a:t>
            </a:r>
            <a:r>
              <a:rPr lang="en-US" sz="1200" dirty="0" err="1" smtClean="0"/>
              <a:t>Noormets</a:t>
            </a:r>
            <a:r>
              <a:rPr lang="en-US" sz="1200" dirty="0" smtClean="0"/>
              <a:t> A, Boone J, Williamson J, King JS (2017) Productivity, biomass partitioning, and energy yield of low-input American sycamore: Effects of planting density and simulated drought. Bioenergy Research 10: 903-914.</a:t>
            </a:r>
          </a:p>
          <a:p>
            <a:r>
              <a:rPr lang="en-US" sz="1200" dirty="0" smtClean="0"/>
              <a:t>Fischer M, Kelley AM, Ward EJ, Boone JD, Ashley EM, </a:t>
            </a:r>
            <a:r>
              <a:rPr lang="en-US" sz="1200" dirty="0" err="1" smtClean="0"/>
              <a:t>Domec</a:t>
            </a:r>
            <a:r>
              <a:rPr lang="en-US" sz="1200" dirty="0" smtClean="0"/>
              <a:t> J-C, Williamson JC, King JS (2017) A critical analysis of species selection and high vs. low input </a:t>
            </a:r>
            <a:r>
              <a:rPr lang="en-US" sz="1200" dirty="0" err="1" smtClean="0"/>
              <a:t>silviculture</a:t>
            </a:r>
            <a:r>
              <a:rPr lang="en-US" sz="1200" dirty="0" smtClean="0"/>
              <a:t> on establishment success and early productivity of model short-rotation wood-energy cropping systems. Biomass and Bioenergy 98: 214-227.</a:t>
            </a:r>
          </a:p>
          <a:p>
            <a:r>
              <a:rPr lang="en-US" sz="1200" dirty="0" err="1" smtClean="0"/>
              <a:t>Marchin</a:t>
            </a:r>
            <a:r>
              <a:rPr lang="en-US" sz="1200" dirty="0" smtClean="0"/>
              <a:t> RM, Stout AT, Davis AA, King JS (2017) </a:t>
            </a:r>
            <a:r>
              <a:rPr lang="en-US" sz="1200" dirty="0" err="1" smtClean="0"/>
              <a:t>Transgencially</a:t>
            </a:r>
            <a:r>
              <a:rPr lang="en-US" sz="1200" dirty="0" smtClean="0"/>
              <a:t> altered lignin biosynthesis affects photosynthesis and water relations of field-grown </a:t>
            </a:r>
            <a:r>
              <a:rPr lang="en-US" sz="1200" i="1" dirty="0" err="1" smtClean="0"/>
              <a:t>Populus</a:t>
            </a:r>
            <a:r>
              <a:rPr lang="en-US" sz="1200" i="1" dirty="0" smtClean="0"/>
              <a:t> </a:t>
            </a:r>
            <a:r>
              <a:rPr lang="en-US" sz="1200" i="1" dirty="0" err="1" smtClean="0"/>
              <a:t>trichocarpa</a:t>
            </a:r>
            <a:r>
              <a:rPr lang="en-US" sz="1200" dirty="0" smtClean="0"/>
              <a:t>. Biomass and Bioenergy 98: 15-25.</a:t>
            </a:r>
          </a:p>
          <a:p>
            <a:r>
              <a:rPr lang="en-US" sz="1200" dirty="0" err="1" smtClean="0"/>
              <a:t>Trnka</a:t>
            </a:r>
            <a:r>
              <a:rPr lang="en-US" sz="1200" dirty="0" smtClean="0"/>
              <a:t> M, Fischer M, </a:t>
            </a:r>
            <a:r>
              <a:rPr lang="en-US" sz="1200" dirty="0" err="1" smtClean="0"/>
              <a:t>Bartosova</a:t>
            </a:r>
            <a:r>
              <a:rPr lang="en-US" sz="1200" dirty="0" smtClean="0"/>
              <a:t> L, </a:t>
            </a:r>
            <a:r>
              <a:rPr lang="en-US" sz="1200" dirty="0" err="1" smtClean="0"/>
              <a:t>Orsag</a:t>
            </a:r>
            <a:r>
              <a:rPr lang="en-US" sz="1200" dirty="0" smtClean="0"/>
              <a:t> M, </a:t>
            </a:r>
            <a:r>
              <a:rPr lang="en-US" sz="1200" dirty="0" err="1" smtClean="0"/>
              <a:t>Kyncl</a:t>
            </a:r>
            <a:r>
              <a:rPr lang="en-US" sz="1200" dirty="0" smtClean="0"/>
              <a:t> T, </a:t>
            </a:r>
            <a:r>
              <a:rPr lang="en-US" sz="1200" dirty="0" err="1" smtClean="0"/>
              <a:t>Ceulemans</a:t>
            </a:r>
            <a:r>
              <a:rPr lang="en-US" sz="1200" dirty="0" smtClean="0"/>
              <a:t> R, King J, </a:t>
            </a:r>
            <a:r>
              <a:rPr lang="en-US" sz="1200" dirty="0" err="1" smtClean="0"/>
              <a:t>Buntgen</a:t>
            </a:r>
            <a:r>
              <a:rPr lang="en-US" sz="1200" dirty="0" smtClean="0"/>
              <a:t> U (2016) Potential and limitations of local tree ring records in estimating a priori the growth performance of short-rotation coppice plantations. Biomass and Bioenergy 92: 12-19.</a:t>
            </a:r>
          </a:p>
          <a:p>
            <a:r>
              <a:rPr lang="en-US" sz="1200" dirty="0" smtClean="0"/>
              <a:t>Fischer M, Kelley AM, Ward EJ, Boone JD, Ashley EM, </a:t>
            </a:r>
            <a:r>
              <a:rPr lang="en-US" sz="1200" dirty="0" err="1" smtClean="0"/>
              <a:t>Domec</a:t>
            </a:r>
            <a:r>
              <a:rPr lang="en-US" sz="1200" dirty="0" smtClean="0"/>
              <a:t> J-C, Williamson JC, King JS (2017) A critical analysis of species selection and high vs. low input </a:t>
            </a:r>
            <a:r>
              <a:rPr lang="en-US" sz="1200" dirty="0" err="1" smtClean="0"/>
              <a:t>silviculture</a:t>
            </a:r>
            <a:r>
              <a:rPr lang="en-US" sz="1200" dirty="0" smtClean="0"/>
              <a:t> on establishment success and early productivity of model short-rotation wood-energy cropping systems. Biomass and Bioenergy 98: 214-227.</a:t>
            </a:r>
          </a:p>
          <a:p>
            <a:r>
              <a:rPr lang="en-US" sz="1200" dirty="0" err="1" smtClean="0"/>
              <a:t>Marchin</a:t>
            </a:r>
            <a:r>
              <a:rPr lang="en-US" sz="1200" dirty="0" smtClean="0"/>
              <a:t> RM, Stout AT, Davis AA, King JS (2017) </a:t>
            </a:r>
            <a:r>
              <a:rPr lang="en-US" sz="1200" dirty="0" err="1" smtClean="0"/>
              <a:t>Transgenically</a:t>
            </a:r>
            <a:r>
              <a:rPr lang="en-US" sz="1200" dirty="0" smtClean="0"/>
              <a:t> altered lignin biosynthesis affects photosynthesis and water relations of field-grown </a:t>
            </a:r>
            <a:r>
              <a:rPr lang="en-US" sz="1200" i="1" dirty="0" err="1" smtClean="0"/>
              <a:t>Populus</a:t>
            </a:r>
            <a:r>
              <a:rPr lang="en-US" sz="1200" i="1" dirty="0" smtClean="0"/>
              <a:t> </a:t>
            </a:r>
            <a:r>
              <a:rPr lang="en-US" sz="1200" i="1" dirty="0" err="1" smtClean="0"/>
              <a:t>trichocarpa</a:t>
            </a:r>
            <a:r>
              <a:rPr lang="en-US" sz="1200" dirty="0" smtClean="0"/>
              <a:t>. Biomass and Bioenergy 98: 15-25.</a:t>
            </a:r>
          </a:p>
          <a:p>
            <a:endParaRPr lang="en-US" sz="1200" dirty="0" smtClean="0"/>
          </a:p>
          <a:p>
            <a:endParaRPr lang="en-US" sz="1200" dirty="0" smtClean="0"/>
          </a:p>
          <a:p>
            <a:endParaRPr lang="en-US" sz="1200" dirty="0" smtClean="0"/>
          </a:p>
        </p:txBody>
      </p:sp>
    </p:spTree>
    <p:extLst>
      <p:ext uri="{BB962C8B-B14F-4D97-AF65-F5344CB8AC3E}">
        <p14:creationId xmlns:p14="http://schemas.microsoft.com/office/powerpoint/2010/main" val="1470845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5139" y="1609837"/>
            <a:ext cx="9196739" cy="4888239"/>
          </a:xfrm>
          <a:ln w="12700">
            <a:solidFill>
              <a:schemeClr val="tx1"/>
            </a:solidFill>
          </a:ln>
        </p:spPr>
      </p:pic>
      <p:sp>
        <p:nvSpPr>
          <p:cNvPr id="2" name="TextBox 1"/>
          <p:cNvSpPr txBox="1"/>
          <p:nvPr/>
        </p:nvSpPr>
        <p:spPr>
          <a:xfrm>
            <a:off x="1194486" y="626076"/>
            <a:ext cx="9465276" cy="707886"/>
          </a:xfrm>
          <a:prstGeom prst="rect">
            <a:avLst/>
          </a:prstGeom>
          <a:noFill/>
        </p:spPr>
        <p:txBody>
          <a:bodyPr wrap="square" rtlCol="0">
            <a:spAutoFit/>
          </a:bodyPr>
          <a:lstStyle/>
          <a:p>
            <a:r>
              <a:rPr lang="en-US" sz="4000" dirty="0" smtClean="0"/>
              <a:t>1. Environmental stress and farming</a:t>
            </a:r>
            <a:endParaRPr lang="en-US" sz="4000" dirty="0"/>
          </a:p>
        </p:txBody>
      </p:sp>
    </p:spTree>
    <p:extLst>
      <p:ext uri="{BB962C8B-B14F-4D97-AF65-F5344CB8AC3E}">
        <p14:creationId xmlns:p14="http://schemas.microsoft.com/office/powerpoint/2010/main" val="193238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8350"/>
          </a:xfrm>
        </p:spPr>
        <p:txBody>
          <a:bodyPr>
            <a:normAutofit/>
          </a:bodyPr>
          <a:lstStyle/>
          <a:p>
            <a:r>
              <a:rPr lang="en-US" sz="4000" dirty="0" smtClean="0"/>
              <a:t>Bioenergy publications</a:t>
            </a:r>
            <a:endParaRPr lang="en-US" sz="4000" dirty="0"/>
          </a:p>
        </p:txBody>
      </p:sp>
      <p:sp>
        <p:nvSpPr>
          <p:cNvPr id="3" name="Content Placeholder 2"/>
          <p:cNvSpPr>
            <a:spLocks noGrp="1"/>
          </p:cNvSpPr>
          <p:nvPr>
            <p:ph idx="1"/>
          </p:nvPr>
        </p:nvSpPr>
        <p:spPr>
          <a:xfrm>
            <a:off x="838200" y="1244600"/>
            <a:ext cx="10515600" cy="4351338"/>
          </a:xfrm>
        </p:spPr>
        <p:txBody>
          <a:bodyPr>
            <a:noAutofit/>
          </a:bodyPr>
          <a:lstStyle/>
          <a:p>
            <a:r>
              <a:rPr lang="en-US" sz="1200" dirty="0" err="1" smtClean="0"/>
              <a:t>Trnka</a:t>
            </a:r>
            <a:r>
              <a:rPr lang="en-US" sz="1200" dirty="0" smtClean="0"/>
              <a:t> </a:t>
            </a:r>
            <a:r>
              <a:rPr lang="en-US" sz="1200" dirty="0"/>
              <a:t>M, Fischer M, </a:t>
            </a:r>
            <a:r>
              <a:rPr lang="en-US" sz="1200" dirty="0" err="1"/>
              <a:t>Bartosova</a:t>
            </a:r>
            <a:r>
              <a:rPr lang="en-US" sz="1200" dirty="0"/>
              <a:t> L, </a:t>
            </a:r>
            <a:r>
              <a:rPr lang="en-US" sz="1200" dirty="0" err="1"/>
              <a:t>Orsag</a:t>
            </a:r>
            <a:r>
              <a:rPr lang="en-US" sz="1200" dirty="0"/>
              <a:t> M, </a:t>
            </a:r>
            <a:r>
              <a:rPr lang="en-US" sz="1200" dirty="0" err="1"/>
              <a:t>Kyncl</a:t>
            </a:r>
            <a:r>
              <a:rPr lang="en-US" sz="1200" dirty="0"/>
              <a:t> T, </a:t>
            </a:r>
            <a:r>
              <a:rPr lang="en-US" sz="1200" dirty="0" err="1"/>
              <a:t>Ceulemans</a:t>
            </a:r>
            <a:r>
              <a:rPr lang="en-US" sz="1200" dirty="0"/>
              <a:t> R, King J, </a:t>
            </a:r>
            <a:r>
              <a:rPr lang="en-US" sz="1200" dirty="0" err="1"/>
              <a:t>Buntgen</a:t>
            </a:r>
            <a:r>
              <a:rPr lang="en-US" sz="1200" dirty="0"/>
              <a:t> U (2016) Potential and limitations of local tree ring records in estimating a priori the growth performance of short-rotation coppice plantations. Biomass and Bioenergy 92: 12-19.</a:t>
            </a:r>
          </a:p>
          <a:p>
            <a:r>
              <a:rPr lang="en-US" sz="1200" dirty="0"/>
              <a:t>Tian S, </a:t>
            </a:r>
            <a:r>
              <a:rPr lang="en-US" sz="1200" dirty="0" err="1"/>
              <a:t>Cacho</a:t>
            </a:r>
            <a:r>
              <a:rPr lang="en-US" sz="1200" dirty="0"/>
              <a:t> JF, Youssef MA, </a:t>
            </a:r>
            <a:r>
              <a:rPr lang="en-US" sz="1200" dirty="0" err="1"/>
              <a:t>Chescheir</a:t>
            </a:r>
            <a:r>
              <a:rPr lang="en-US" sz="1200" dirty="0"/>
              <a:t> GM, Fischer M, Nettles JE, King JS (2016) </a:t>
            </a:r>
            <a:r>
              <a:rPr lang="en-US" sz="1200" dirty="0" err="1"/>
              <a:t>Switchgrass</a:t>
            </a:r>
            <a:r>
              <a:rPr lang="en-US" sz="1200" dirty="0"/>
              <a:t> growth and pine-</a:t>
            </a:r>
            <a:r>
              <a:rPr lang="en-US" sz="1200" dirty="0" err="1"/>
              <a:t>switchgrass</a:t>
            </a:r>
            <a:r>
              <a:rPr lang="en-US" sz="1200" dirty="0"/>
              <a:t> interactions in established cropping systems. Global Change Biology Bioenergy </a:t>
            </a:r>
            <a:r>
              <a:rPr lang="en-US" sz="1200" dirty="0" err="1"/>
              <a:t>doi</a:t>
            </a:r>
            <a:r>
              <a:rPr lang="en-US" sz="1200" dirty="0"/>
              <a:t>: 10.1111/gcbb.12381.</a:t>
            </a:r>
          </a:p>
          <a:p>
            <a:r>
              <a:rPr lang="en-US" sz="1200" dirty="0" err="1"/>
              <a:t>Albaugh</a:t>
            </a:r>
            <a:r>
              <a:rPr lang="en-US" sz="1200" dirty="0"/>
              <a:t> JM, </a:t>
            </a:r>
            <a:r>
              <a:rPr lang="en-US" sz="1200" dirty="0" err="1"/>
              <a:t>Albaugh</a:t>
            </a:r>
            <a:r>
              <a:rPr lang="en-US" sz="1200" dirty="0"/>
              <a:t> TJ, </a:t>
            </a:r>
            <a:r>
              <a:rPr lang="en-US" sz="1200" dirty="0" err="1"/>
              <a:t>Heiderman</a:t>
            </a:r>
            <a:r>
              <a:rPr lang="en-US" sz="1200" dirty="0"/>
              <a:t> RR, Leggett Z, </a:t>
            </a:r>
            <a:r>
              <a:rPr lang="en-US" sz="1200" dirty="0" err="1"/>
              <a:t>Stape</a:t>
            </a:r>
            <a:r>
              <a:rPr lang="en-US" sz="1200" dirty="0"/>
              <a:t> JL, King K, O’Neill KP, King JS (2014) Evaluating changes in switch grass physiology, biomass, and light-use efficiency under artificial shade to estimate yields if intercropped with  </a:t>
            </a:r>
            <a:r>
              <a:rPr lang="en-US" sz="1200" dirty="0" err="1"/>
              <a:t>Pinus</a:t>
            </a:r>
            <a:r>
              <a:rPr lang="en-US" sz="1200" dirty="0"/>
              <a:t> </a:t>
            </a:r>
            <a:r>
              <a:rPr lang="en-US" sz="1200" dirty="0" err="1"/>
              <a:t>taeda</a:t>
            </a:r>
            <a:r>
              <a:rPr lang="en-US" sz="1200" dirty="0"/>
              <a:t> L. Agroforestry Systems 88: 489-503.</a:t>
            </a:r>
          </a:p>
          <a:p>
            <a:r>
              <a:rPr lang="en-US" sz="1200" dirty="0"/>
              <a:t>Stout AT, Davis AA, </a:t>
            </a:r>
            <a:r>
              <a:rPr lang="en-US" sz="1200" dirty="0" err="1"/>
              <a:t>Domec</a:t>
            </a:r>
            <a:r>
              <a:rPr lang="en-US" sz="1200" dirty="0"/>
              <a:t> J-C, Yang C, Shi R, King JS (2014) Growth under field conditions affects lignin content and productivity in transgenic </a:t>
            </a:r>
            <a:r>
              <a:rPr lang="en-US" sz="1200" dirty="0" err="1"/>
              <a:t>Populus</a:t>
            </a:r>
            <a:r>
              <a:rPr lang="en-US" sz="1200" dirty="0"/>
              <a:t> </a:t>
            </a:r>
            <a:r>
              <a:rPr lang="en-US" sz="1200" dirty="0" err="1"/>
              <a:t>trichocarpa</a:t>
            </a:r>
            <a:r>
              <a:rPr lang="en-US" sz="1200" dirty="0"/>
              <a:t> with altered lignin biosynthesis. Biomass and Bioenergy 68: 228-239.</a:t>
            </a:r>
          </a:p>
          <a:p>
            <a:r>
              <a:rPr lang="en-US" sz="1200" dirty="0" err="1"/>
              <a:t>Albaugh</a:t>
            </a:r>
            <a:r>
              <a:rPr lang="en-US" sz="1200" dirty="0"/>
              <a:t> JM, </a:t>
            </a:r>
            <a:r>
              <a:rPr lang="en-US" sz="1200" dirty="0" err="1"/>
              <a:t>Domec</a:t>
            </a:r>
            <a:r>
              <a:rPr lang="en-US" sz="1200" dirty="0"/>
              <a:t> J-C, Maier CA, Sucre EB, Leggett ZH, King JS (2014) Gas exchange and stand-level estimates of water use and gross primary productivity in an experimental pine and switch grass intercrop forestry system on the Lower Coastal Plain of North Carolina, USA. Agricultural and Forest Meteorology 192-193: 27-40.</a:t>
            </a:r>
          </a:p>
          <a:p>
            <a:r>
              <a:rPr lang="en-US" sz="1200" dirty="0" err="1"/>
              <a:t>Albaugh</a:t>
            </a:r>
            <a:r>
              <a:rPr lang="en-US" sz="1200" dirty="0"/>
              <a:t> JM, Dye PJ, King JS (2013) Eucalyptus and water use in South Africa. International Journal of Forestry Research 852540, 11 p</a:t>
            </a:r>
            <a:r>
              <a:rPr lang="en-US" sz="1200" dirty="0" smtClean="0"/>
              <a:t>.</a:t>
            </a:r>
          </a:p>
          <a:p>
            <a:r>
              <a:rPr lang="en-US" sz="1200" dirty="0" err="1" smtClean="0"/>
              <a:t>Berhongaray</a:t>
            </a:r>
            <a:r>
              <a:rPr lang="en-US" sz="1200" dirty="0" smtClean="0"/>
              <a:t>, G, </a:t>
            </a:r>
            <a:r>
              <a:rPr lang="en-US" sz="1200" dirty="0" err="1" smtClean="0"/>
              <a:t>Janssens</a:t>
            </a:r>
            <a:r>
              <a:rPr lang="en-US" sz="1200" dirty="0" smtClean="0"/>
              <a:t> IA, King JS, </a:t>
            </a:r>
            <a:r>
              <a:rPr lang="en-US" sz="1200" dirty="0" err="1" smtClean="0"/>
              <a:t>Ceulemans</a:t>
            </a:r>
            <a:r>
              <a:rPr lang="en-US" sz="1200" dirty="0" smtClean="0"/>
              <a:t> R (2013) Fine root biomass and turnover of two fast-growing poplar genotypes in a short-rotation coppice culture. Plant Soil 373: 269-283.</a:t>
            </a:r>
          </a:p>
          <a:p>
            <a:r>
              <a:rPr lang="en-US" sz="1200" dirty="0" smtClean="0"/>
              <a:t>King JS, </a:t>
            </a:r>
            <a:r>
              <a:rPr lang="en-US" sz="1200" dirty="0" err="1" smtClean="0"/>
              <a:t>Ceulemans</a:t>
            </a:r>
            <a:r>
              <a:rPr lang="en-US" sz="1200" dirty="0" smtClean="0"/>
              <a:t> R, </a:t>
            </a:r>
            <a:r>
              <a:rPr lang="en-US" sz="1200" dirty="0" err="1" smtClean="0"/>
              <a:t>Albaugh</a:t>
            </a:r>
            <a:r>
              <a:rPr lang="en-US" sz="1200" dirty="0" smtClean="0"/>
              <a:t> JM, </a:t>
            </a:r>
            <a:r>
              <a:rPr lang="en-US" sz="1200" dirty="0" err="1" smtClean="0"/>
              <a:t>Dillen</a:t>
            </a:r>
            <a:r>
              <a:rPr lang="en-US" sz="1200" dirty="0" smtClean="0"/>
              <a:t> SY, </a:t>
            </a:r>
            <a:r>
              <a:rPr lang="en-US" sz="1200" dirty="0" err="1" smtClean="0"/>
              <a:t>Domec</a:t>
            </a:r>
            <a:r>
              <a:rPr lang="en-US" sz="1200" dirty="0" smtClean="0"/>
              <a:t> J-C, </a:t>
            </a:r>
            <a:r>
              <a:rPr lang="en-US" sz="1200" dirty="0" err="1" smtClean="0"/>
              <a:t>Fichot</a:t>
            </a:r>
            <a:r>
              <a:rPr lang="en-US" sz="1200" dirty="0" smtClean="0"/>
              <a:t> R, Fischer M, Leggett Z, Sucre E, </a:t>
            </a:r>
            <a:r>
              <a:rPr lang="en-US" sz="1200" dirty="0" err="1" smtClean="0"/>
              <a:t>Trnka</a:t>
            </a:r>
            <a:r>
              <a:rPr lang="en-US" sz="1200" dirty="0" smtClean="0"/>
              <a:t> M, </a:t>
            </a:r>
            <a:r>
              <a:rPr lang="en-US" sz="1200" dirty="0" err="1" smtClean="0"/>
              <a:t>Zenone</a:t>
            </a:r>
            <a:r>
              <a:rPr lang="en-US" sz="1200" dirty="0" smtClean="0"/>
              <a:t> T (2013) The challenge of </a:t>
            </a:r>
            <a:r>
              <a:rPr lang="en-US" sz="1200" dirty="0" err="1" smtClean="0"/>
              <a:t>lignocellulosic</a:t>
            </a:r>
            <a:r>
              <a:rPr lang="en-US" sz="1200" dirty="0" smtClean="0"/>
              <a:t> bioenergy  in a water-limited world. </a:t>
            </a:r>
            <a:r>
              <a:rPr lang="en-US" sz="1200" dirty="0" err="1" smtClean="0"/>
              <a:t>BioScience</a:t>
            </a:r>
            <a:r>
              <a:rPr lang="en-US" sz="1200" dirty="0" smtClean="0"/>
              <a:t>, 63: 102-117.</a:t>
            </a:r>
          </a:p>
          <a:p>
            <a:r>
              <a:rPr lang="en-US" sz="1200" dirty="0" err="1" smtClean="0"/>
              <a:t>Djomo</a:t>
            </a:r>
            <a:r>
              <a:rPr lang="en-US" sz="1200" dirty="0" smtClean="0"/>
              <a:t> SN, El </a:t>
            </a:r>
            <a:r>
              <a:rPr lang="en-US" sz="1200" dirty="0" err="1" smtClean="0"/>
              <a:t>Kasmioui</a:t>
            </a:r>
            <a:r>
              <a:rPr lang="en-US" sz="1200" dirty="0" smtClean="0"/>
              <a:t> O, De Groote T, </a:t>
            </a:r>
            <a:r>
              <a:rPr lang="en-US" sz="1200" dirty="0" err="1" smtClean="0"/>
              <a:t>Broeckx</a:t>
            </a:r>
            <a:r>
              <a:rPr lang="en-US" sz="1200" dirty="0" smtClean="0"/>
              <a:t> LS, </a:t>
            </a:r>
            <a:r>
              <a:rPr lang="en-US" sz="1200" dirty="0" err="1" smtClean="0"/>
              <a:t>Verlinden</a:t>
            </a:r>
            <a:r>
              <a:rPr lang="en-US" sz="1200" dirty="0" smtClean="0"/>
              <a:t> MS, </a:t>
            </a:r>
            <a:r>
              <a:rPr lang="en-US" sz="1200" dirty="0" err="1" smtClean="0"/>
              <a:t>Berhongaray</a:t>
            </a:r>
            <a:r>
              <a:rPr lang="en-US" sz="1200" dirty="0" smtClean="0"/>
              <a:t> G, </a:t>
            </a:r>
            <a:r>
              <a:rPr lang="en-US" sz="1200" dirty="0" err="1" smtClean="0"/>
              <a:t>Fichot</a:t>
            </a:r>
            <a:r>
              <a:rPr lang="en-US" sz="1200" dirty="0" smtClean="0"/>
              <a:t> R, Zona D, </a:t>
            </a:r>
            <a:r>
              <a:rPr lang="en-US" sz="1200" dirty="0" err="1" smtClean="0"/>
              <a:t>Dillen</a:t>
            </a:r>
            <a:r>
              <a:rPr lang="en-US" sz="1200" dirty="0" smtClean="0"/>
              <a:t> SY, King JS, </a:t>
            </a:r>
            <a:r>
              <a:rPr lang="en-US" sz="1200" dirty="0" err="1" smtClean="0"/>
              <a:t>Janssens</a:t>
            </a:r>
            <a:r>
              <a:rPr lang="en-US" sz="1200" dirty="0" smtClean="0"/>
              <a:t> JA, </a:t>
            </a:r>
            <a:r>
              <a:rPr lang="en-US" sz="1200" dirty="0" err="1" smtClean="0"/>
              <a:t>Ceulemans</a:t>
            </a:r>
            <a:r>
              <a:rPr lang="en-US" sz="1200" dirty="0" smtClean="0"/>
              <a:t> R (2013) Energy and climate benefits of bioelectricity from low-input short rotation woody crops on agricultural land over a two-year rotation. Applied Energy, 111: 862-870.</a:t>
            </a:r>
          </a:p>
          <a:p>
            <a:r>
              <a:rPr lang="en-US" sz="1200" dirty="0" err="1" smtClean="0"/>
              <a:t>Berhongaray</a:t>
            </a:r>
            <a:r>
              <a:rPr lang="en-US" sz="1200" dirty="0" smtClean="0"/>
              <a:t> G, King JS, </a:t>
            </a:r>
            <a:r>
              <a:rPr lang="en-US" sz="1200" dirty="0" err="1" smtClean="0"/>
              <a:t>Janssens</a:t>
            </a:r>
            <a:r>
              <a:rPr lang="en-US" sz="1200" dirty="0" smtClean="0"/>
              <a:t> IA, </a:t>
            </a:r>
            <a:r>
              <a:rPr lang="en-US" sz="1200" dirty="0" err="1" smtClean="0"/>
              <a:t>Ceulemans</a:t>
            </a:r>
            <a:r>
              <a:rPr lang="en-US" sz="1200" dirty="0" smtClean="0"/>
              <a:t> R (2012) An optimized fine root sampling methodology balancing accuracy and time investment. Plant Soil, 366: 351-361.</a:t>
            </a:r>
          </a:p>
          <a:p>
            <a:r>
              <a:rPr lang="en-US" sz="1200" dirty="0" err="1" smtClean="0"/>
              <a:t>Albaugh</a:t>
            </a:r>
            <a:r>
              <a:rPr lang="en-US" sz="1200" dirty="0" smtClean="0"/>
              <a:t> JM, Sucre EB, Leggett Z, </a:t>
            </a:r>
            <a:r>
              <a:rPr lang="en-US" sz="1200" dirty="0" err="1" smtClean="0"/>
              <a:t>Domec</a:t>
            </a:r>
            <a:r>
              <a:rPr lang="en-US" sz="1200" dirty="0" smtClean="0"/>
              <a:t> J-C, King JS (2012) Evaluation of intercropped </a:t>
            </a:r>
            <a:r>
              <a:rPr lang="en-US" sz="1200" dirty="0" err="1" smtClean="0"/>
              <a:t>switchgrass</a:t>
            </a:r>
            <a:r>
              <a:rPr lang="en-US" sz="1200" dirty="0" smtClean="0"/>
              <a:t> establishment under a range of experimental site preparation treatments in a forested setting on the Lower Coastal Plain of North Carolina, U.S.A. Biomass and Bioenergy 46: 673-682.</a:t>
            </a:r>
            <a:endParaRPr lang="en-US" sz="1200" dirty="0"/>
          </a:p>
          <a:p>
            <a:endParaRPr lang="en-US" sz="1200" dirty="0"/>
          </a:p>
        </p:txBody>
      </p:sp>
    </p:spTree>
    <p:extLst>
      <p:ext uri="{BB962C8B-B14F-4D97-AF65-F5344CB8AC3E}">
        <p14:creationId xmlns:p14="http://schemas.microsoft.com/office/powerpoint/2010/main" val="949838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000" dirty="0" smtClean="0"/>
              <a:t>Acknowledgements</a:t>
            </a:r>
            <a:endParaRPr lang="en-US" sz="4000" dirty="0"/>
          </a:p>
        </p:txBody>
      </p:sp>
      <p:sp>
        <p:nvSpPr>
          <p:cNvPr id="3" name="Content Placeholder 2"/>
          <p:cNvSpPr>
            <a:spLocks noGrp="1"/>
          </p:cNvSpPr>
          <p:nvPr>
            <p:ph idx="1"/>
          </p:nvPr>
        </p:nvSpPr>
        <p:spPr/>
        <p:txBody>
          <a:bodyPr>
            <a:normAutofit fontScale="92500"/>
          </a:bodyPr>
          <a:lstStyle/>
          <a:p>
            <a:r>
              <a:rPr lang="en-US" dirty="0" smtClean="0"/>
              <a:t>Students, postdocs, colleagues who work so hard!</a:t>
            </a:r>
          </a:p>
          <a:p>
            <a:r>
              <a:rPr lang="en-US" dirty="0" smtClean="0"/>
              <a:t>North Carolina Bioenergy Research </a:t>
            </a:r>
            <a:r>
              <a:rPr lang="en-US" dirty="0" smtClean="0"/>
              <a:t>Initiative/Emerging Crops Programs</a:t>
            </a:r>
            <a:endParaRPr lang="en-US" dirty="0" smtClean="0"/>
          </a:p>
          <a:p>
            <a:r>
              <a:rPr lang="en-US" dirty="0" smtClean="0"/>
              <a:t>NCDACS and NCSU CALS Research Stations</a:t>
            </a:r>
          </a:p>
          <a:p>
            <a:r>
              <a:rPr lang="en-US" dirty="0" smtClean="0"/>
              <a:t>USDA NIFA and USDA Rural Development programs</a:t>
            </a:r>
          </a:p>
          <a:p>
            <a:r>
              <a:rPr lang="en-US" dirty="0" smtClean="0"/>
              <a:t>NC Forest Service</a:t>
            </a:r>
          </a:p>
          <a:p>
            <a:r>
              <a:rPr lang="en-US" dirty="0" smtClean="0"/>
              <a:t>US Forest Service</a:t>
            </a:r>
          </a:p>
          <a:p>
            <a:r>
              <a:rPr lang="en-US" dirty="0" smtClean="0"/>
              <a:t>Weyerhaeuser NR Corporation</a:t>
            </a:r>
          </a:p>
          <a:p>
            <a:r>
              <a:rPr lang="en-US" dirty="0" smtClean="0"/>
              <a:t>Bayer </a:t>
            </a:r>
            <a:r>
              <a:rPr lang="en-US" dirty="0" err="1" smtClean="0"/>
              <a:t>CropSciences</a:t>
            </a:r>
            <a:endParaRPr lang="en-US" dirty="0" smtClean="0"/>
          </a:p>
          <a:p>
            <a:r>
              <a:rPr lang="en-US" dirty="0" smtClean="0"/>
              <a:t>US Department of Energy</a:t>
            </a:r>
            <a:endParaRPr lang="en-US" dirty="0"/>
          </a:p>
        </p:txBody>
      </p:sp>
    </p:spTree>
    <p:extLst>
      <p:ext uri="{BB962C8B-B14F-4D97-AF65-F5344CB8AC3E}">
        <p14:creationId xmlns:p14="http://schemas.microsoft.com/office/powerpoint/2010/main" val="257016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C agriculture losses from Hurricane Florence will top $1.1 billion | News &amp; Observer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212" y="3385752"/>
            <a:ext cx="4018577" cy="3100753"/>
          </a:xfrm>
          <a:prstGeom prst="rect">
            <a:avLst/>
          </a:prstGeom>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504" y="270901"/>
            <a:ext cx="4010343" cy="3007758"/>
          </a:xfrm>
          <a:prstGeom prst="rect">
            <a:avLst/>
          </a:prstGeom>
          <a:ln>
            <a:solidFill>
              <a:schemeClr val="tx1"/>
            </a:solidFill>
          </a:ln>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153" y="270901"/>
            <a:ext cx="6110574" cy="6252996"/>
          </a:xfrm>
          <a:prstGeom prst="rect">
            <a:avLst/>
          </a:prstGeom>
        </p:spPr>
      </p:pic>
    </p:spTree>
    <p:extLst>
      <p:ext uri="{BB962C8B-B14F-4D97-AF65-F5344CB8AC3E}">
        <p14:creationId xmlns:p14="http://schemas.microsoft.com/office/powerpoint/2010/main" val="4292653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188" y="167162"/>
            <a:ext cx="10515600" cy="1325563"/>
          </a:xfrm>
        </p:spPr>
        <p:txBody>
          <a:bodyPr>
            <a:normAutofit/>
          </a:bodyPr>
          <a:lstStyle/>
          <a:p>
            <a:r>
              <a:rPr lang="en-US" sz="4000" dirty="0" smtClean="0"/>
              <a:t>Bioenergy in an increasingly </a:t>
            </a:r>
            <a:r>
              <a:rPr lang="en-US" sz="4000" dirty="0" smtClean="0">
                <a:solidFill>
                  <a:srgbClr val="FF0000"/>
                </a:solidFill>
              </a:rPr>
              <a:t>STRESSFUL</a:t>
            </a:r>
            <a:r>
              <a:rPr lang="en-US" sz="4000" dirty="0" smtClean="0"/>
              <a:t> world!</a:t>
            </a:r>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4725" y="1225551"/>
            <a:ext cx="4084412" cy="5425563"/>
          </a:xfrm>
          <a:prstGeom prst="rect">
            <a:avLst/>
          </a:prstGeom>
          <a:ln w="12700">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42" y="1225551"/>
            <a:ext cx="6196605" cy="4742027"/>
          </a:xfrm>
          <a:prstGeom prst="rect">
            <a:avLst/>
          </a:prstGeom>
          <a:ln w="12700">
            <a:solidFill>
              <a:schemeClr val="tx1"/>
            </a:solidFill>
          </a:ln>
        </p:spPr>
      </p:pic>
      <p:sp>
        <p:nvSpPr>
          <p:cNvPr id="7" name="TextBox 6"/>
          <p:cNvSpPr txBox="1"/>
          <p:nvPr/>
        </p:nvSpPr>
        <p:spPr>
          <a:xfrm>
            <a:off x="452487" y="6061435"/>
            <a:ext cx="5986020" cy="369332"/>
          </a:xfrm>
          <a:prstGeom prst="rect">
            <a:avLst/>
          </a:prstGeom>
          <a:noFill/>
        </p:spPr>
        <p:txBody>
          <a:bodyPr wrap="square" rtlCol="0">
            <a:spAutoFit/>
          </a:bodyPr>
          <a:lstStyle/>
          <a:p>
            <a:r>
              <a:rPr lang="en-US" dirty="0" smtClean="0"/>
              <a:t>POPFULL Project, University of Antwerp, R. </a:t>
            </a:r>
            <a:r>
              <a:rPr lang="en-US" dirty="0" err="1" smtClean="0"/>
              <a:t>Ceulemans</a:t>
            </a:r>
            <a:endParaRPr lang="en-US" dirty="0"/>
          </a:p>
        </p:txBody>
      </p:sp>
    </p:spTree>
    <p:extLst>
      <p:ext uri="{BB962C8B-B14F-4D97-AF65-F5344CB8AC3E}">
        <p14:creationId xmlns:p14="http://schemas.microsoft.com/office/powerpoint/2010/main" val="196136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96997453"/>
              </p:ext>
            </p:extLst>
          </p:nvPr>
        </p:nvGraphicFramePr>
        <p:xfrm>
          <a:off x="40105" y="1492608"/>
          <a:ext cx="8229598" cy="3725146"/>
        </p:xfrm>
        <a:graphic>
          <a:graphicData uri="http://schemas.openxmlformats.org/drawingml/2006/table">
            <a:tbl>
              <a:tblPr firstRow="1" firstCol="1" bandRow="1">
                <a:tableStyleId>{2D5ABB26-0587-4C30-8999-92F81FD0307C}</a:tableStyleId>
              </a:tblPr>
              <a:tblGrid>
                <a:gridCol w="974858">
                  <a:extLst>
                    <a:ext uri="{9D8B030D-6E8A-4147-A177-3AD203B41FA5}">
                      <a16:colId xmlns:a16="http://schemas.microsoft.com/office/drawing/2014/main" val="20000"/>
                    </a:ext>
                  </a:extLst>
                </a:gridCol>
                <a:gridCol w="579771">
                  <a:extLst>
                    <a:ext uri="{9D8B030D-6E8A-4147-A177-3AD203B41FA5}">
                      <a16:colId xmlns:a16="http://schemas.microsoft.com/office/drawing/2014/main" val="20001"/>
                    </a:ext>
                  </a:extLst>
                </a:gridCol>
                <a:gridCol w="579771">
                  <a:extLst>
                    <a:ext uri="{9D8B030D-6E8A-4147-A177-3AD203B41FA5}">
                      <a16:colId xmlns:a16="http://schemas.microsoft.com/office/drawing/2014/main" val="20002"/>
                    </a:ext>
                  </a:extLst>
                </a:gridCol>
                <a:gridCol w="579771">
                  <a:extLst>
                    <a:ext uri="{9D8B030D-6E8A-4147-A177-3AD203B41FA5}">
                      <a16:colId xmlns:a16="http://schemas.microsoft.com/office/drawing/2014/main" val="20003"/>
                    </a:ext>
                  </a:extLst>
                </a:gridCol>
                <a:gridCol w="414373">
                  <a:extLst>
                    <a:ext uri="{9D8B030D-6E8A-4147-A177-3AD203B41FA5}">
                      <a16:colId xmlns:a16="http://schemas.microsoft.com/office/drawing/2014/main" val="20004"/>
                    </a:ext>
                  </a:extLst>
                </a:gridCol>
                <a:gridCol w="662763">
                  <a:extLst>
                    <a:ext uri="{9D8B030D-6E8A-4147-A177-3AD203B41FA5}">
                      <a16:colId xmlns:a16="http://schemas.microsoft.com/office/drawing/2014/main" val="20005"/>
                    </a:ext>
                  </a:extLst>
                </a:gridCol>
                <a:gridCol w="579771">
                  <a:extLst>
                    <a:ext uri="{9D8B030D-6E8A-4147-A177-3AD203B41FA5}">
                      <a16:colId xmlns:a16="http://schemas.microsoft.com/office/drawing/2014/main" val="20006"/>
                    </a:ext>
                  </a:extLst>
                </a:gridCol>
                <a:gridCol w="579771">
                  <a:extLst>
                    <a:ext uri="{9D8B030D-6E8A-4147-A177-3AD203B41FA5}">
                      <a16:colId xmlns:a16="http://schemas.microsoft.com/office/drawing/2014/main" val="20007"/>
                    </a:ext>
                  </a:extLst>
                </a:gridCol>
                <a:gridCol w="662763">
                  <a:extLst>
                    <a:ext uri="{9D8B030D-6E8A-4147-A177-3AD203B41FA5}">
                      <a16:colId xmlns:a16="http://schemas.microsoft.com/office/drawing/2014/main" val="20008"/>
                    </a:ext>
                  </a:extLst>
                </a:gridCol>
                <a:gridCol w="580356">
                  <a:extLst>
                    <a:ext uri="{9D8B030D-6E8A-4147-A177-3AD203B41FA5}">
                      <a16:colId xmlns:a16="http://schemas.microsoft.com/office/drawing/2014/main" val="20009"/>
                    </a:ext>
                  </a:extLst>
                </a:gridCol>
                <a:gridCol w="413789">
                  <a:extLst>
                    <a:ext uri="{9D8B030D-6E8A-4147-A177-3AD203B41FA5}">
                      <a16:colId xmlns:a16="http://schemas.microsoft.com/office/drawing/2014/main" val="20010"/>
                    </a:ext>
                  </a:extLst>
                </a:gridCol>
                <a:gridCol w="497365">
                  <a:extLst>
                    <a:ext uri="{9D8B030D-6E8A-4147-A177-3AD203B41FA5}">
                      <a16:colId xmlns:a16="http://schemas.microsoft.com/office/drawing/2014/main" val="20011"/>
                    </a:ext>
                  </a:extLst>
                </a:gridCol>
                <a:gridCol w="545873">
                  <a:extLst>
                    <a:ext uri="{9D8B030D-6E8A-4147-A177-3AD203B41FA5}">
                      <a16:colId xmlns:a16="http://schemas.microsoft.com/office/drawing/2014/main" val="20012"/>
                    </a:ext>
                  </a:extLst>
                </a:gridCol>
                <a:gridCol w="578603">
                  <a:extLst>
                    <a:ext uri="{9D8B030D-6E8A-4147-A177-3AD203B41FA5}">
                      <a16:colId xmlns:a16="http://schemas.microsoft.com/office/drawing/2014/main" val="20013"/>
                    </a:ext>
                  </a:extLst>
                </a:gridCol>
              </a:tblGrid>
              <a:tr h="1064326">
                <a:tc>
                  <a:txBody>
                    <a:bodyPr/>
                    <a:lstStyle/>
                    <a:p>
                      <a:pPr marL="0" marR="0">
                        <a:lnSpc>
                          <a:spcPct val="115000"/>
                        </a:lnSpc>
                        <a:spcBef>
                          <a:spcPts val="0"/>
                        </a:spcBef>
                        <a:spcAft>
                          <a:spcPts val="0"/>
                        </a:spcAft>
                      </a:pPr>
                      <a:r>
                        <a:rPr lang="en-US" sz="1000" b="1" dirty="0">
                          <a:effectLst/>
                        </a:rPr>
                        <a:t>Taxa</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r>
                        <a:rPr lang="en-US" sz="1000" b="1" dirty="0">
                          <a:effectLst/>
                        </a:rPr>
                        <a:t> Ps  (</a:t>
                      </a:r>
                      <a:r>
                        <a:rPr lang="en-US" sz="1000" b="1" dirty="0" err="1">
                          <a:effectLst/>
                        </a:rPr>
                        <a:t>umol</a:t>
                      </a:r>
                      <a:r>
                        <a:rPr lang="en-US" sz="1000" b="1" dirty="0">
                          <a:effectLst/>
                        </a:rPr>
                        <a:t> per m</a:t>
                      </a:r>
                      <a:r>
                        <a:rPr lang="en-US" sz="1000" b="1" baseline="30000" dirty="0">
                          <a:effectLst/>
                        </a:rPr>
                        <a:t>2</a:t>
                      </a:r>
                      <a:r>
                        <a:rPr lang="en-US" sz="1000" b="1" dirty="0">
                          <a:effectLst/>
                        </a:rPr>
                        <a:t> per s)</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r>
                        <a:rPr lang="en-US" sz="1000" b="1" dirty="0">
                          <a:effectLst/>
                        </a:rPr>
                        <a:t> </a:t>
                      </a:r>
                      <a:r>
                        <a:rPr lang="en-US" sz="1000" b="1" dirty="0" err="1">
                          <a:effectLst/>
                        </a:rPr>
                        <a:t>gs</a:t>
                      </a:r>
                      <a:r>
                        <a:rPr lang="en-US" sz="1000" b="1" dirty="0">
                          <a:effectLst/>
                        </a:rPr>
                        <a:t> (</a:t>
                      </a:r>
                      <a:r>
                        <a:rPr lang="en-US" sz="1000" b="1" dirty="0" err="1">
                          <a:effectLst/>
                        </a:rPr>
                        <a:t>mmol</a:t>
                      </a:r>
                      <a:endParaRPr lang="en-US" sz="1000" b="1" dirty="0">
                        <a:effectLst/>
                      </a:endParaRPr>
                    </a:p>
                    <a:p>
                      <a:pPr marL="0" marR="0" algn="ctr">
                        <a:lnSpc>
                          <a:spcPct val="115000"/>
                        </a:lnSpc>
                        <a:spcBef>
                          <a:spcPts val="0"/>
                        </a:spcBef>
                        <a:spcAft>
                          <a:spcPts val="0"/>
                        </a:spcAft>
                      </a:pPr>
                      <a:r>
                        <a:rPr lang="en-US" sz="1000" b="1" dirty="0">
                          <a:effectLst/>
                        </a:rPr>
                        <a:t>per m</a:t>
                      </a:r>
                      <a:r>
                        <a:rPr lang="en-US" sz="1000" b="1" baseline="30000" dirty="0">
                          <a:effectLst/>
                        </a:rPr>
                        <a:t>2</a:t>
                      </a:r>
                      <a:r>
                        <a:rPr lang="en-US" sz="1000" b="1" dirty="0">
                          <a:effectLst/>
                        </a:rPr>
                        <a:t> per s)</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endParaRPr lang="en-US" sz="1000" b="1" dirty="0">
                        <a:effectLst/>
                      </a:endParaRPr>
                    </a:p>
                    <a:p>
                      <a:pPr marL="0" marR="0" algn="ctr">
                        <a:lnSpc>
                          <a:spcPct val="115000"/>
                        </a:lnSpc>
                        <a:spcBef>
                          <a:spcPts val="0"/>
                        </a:spcBef>
                        <a:spcAft>
                          <a:spcPts val="0"/>
                        </a:spcAft>
                      </a:pPr>
                      <a:r>
                        <a:rPr lang="en-US" sz="1000" b="1" dirty="0" err="1">
                          <a:effectLst/>
                        </a:rPr>
                        <a:t>WUEi</a:t>
                      </a:r>
                      <a:r>
                        <a:rPr lang="en-US" sz="1000" b="1" dirty="0">
                          <a:effectLst/>
                        </a:rPr>
                        <a:t> </a:t>
                      </a:r>
                      <a:r>
                        <a:rPr lang="en-US" sz="1000" b="1" baseline="30000" dirty="0">
                          <a:effectLst/>
                        </a:rPr>
                        <a:t>£</a:t>
                      </a:r>
                      <a:endParaRPr lang="en-US" sz="1000" b="1" dirty="0">
                        <a:effectLst/>
                      </a:endParaRPr>
                    </a:p>
                    <a:p>
                      <a:pPr marL="0" marR="0" algn="ctr">
                        <a:lnSpc>
                          <a:spcPct val="115000"/>
                        </a:lnSpc>
                        <a:spcBef>
                          <a:spcPts val="0"/>
                        </a:spcBef>
                        <a:spcAft>
                          <a:spcPts val="0"/>
                        </a:spcAft>
                      </a:pPr>
                      <a:r>
                        <a:rPr lang="en-US" sz="1000" b="1" dirty="0">
                          <a:effectLst/>
                        </a:rPr>
                        <a:t>(µ</a:t>
                      </a:r>
                      <a:r>
                        <a:rPr lang="en-US" sz="1000" b="1" dirty="0" err="1">
                          <a:effectLst/>
                        </a:rPr>
                        <a:t>mol</a:t>
                      </a:r>
                      <a:r>
                        <a:rPr lang="en-US" sz="1000" b="1" dirty="0">
                          <a:effectLst/>
                        </a:rPr>
                        <a:t> per </a:t>
                      </a:r>
                      <a:r>
                        <a:rPr lang="en-US" sz="1000" b="1" dirty="0" err="1">
                          <a:effectLst/>
                        </a:rPr>
                        <a:t>mmol</a:t>
                      </a:r>
                      <a:r>
                        <a:rPr lang="en-US" sz="1000" b="1" dirty="0">
                          <a:effectLst/>
                        </a:rPr>
                        <a:t>)</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a:effectLst/>
                        </a:rPr>
                        <a:t>δ</a:t>
                      </a:r>
                      <a:r>
                        <a:rPr lang="en-US" sz="1000" b="1" baseline="30000" dirty="0">
                          <a:effectLst/>
                        </a:rPr>
                        <a:t>13</a:t>
                      </a:r>
                      <a:r>
                        <a:rPr lang="en-US" sz="1000" b="1" dirty="0">
                          <a:effectLst/>
                        </a:rPr>
                        <a:t>C</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endParaRPr lang="en-US" sz="1000" b="1" dirty="0">
                        <a:effectLst/>
                      </a:endParaRPr>
                    </a:p>
                    <a:p>
                      <a:pPr marL="0" marR="0" algn="ctr">
                        <a:lnSpc>
                          <a:spcPct val="115000"/>
                        </a:lnSpc>
                        <a:spcBef>
                          <a:spcPts val="0"/>
                        </a:spcBef>
                        <a:spcAft>
                          <a:spcPts val="0"/>
                        </a:spcAft>
                      </a:pPr>
                      <a:r>
                        <a:rPr lang="en-US" sz="1000" b="1" dirty="0">
                          <a:effectLst/>
                        </a:rPr>
                        <a:t>Tree</a:t>
                      </a:r>
                    </a:p>
                    <a:p>
                      <a:pPr marL="0" marR="0" algn="ctr">
                        <a:lnSpc>
                          <a:spcPct val="115000"/>
                        </a:lnSpc>
                        <a:spcBef>
                          <a:spcPts val="0"/>
                        </a:spcBef>
                        <a:spcAft>
                          <a:spcPts val="0"/>
                        </a:spcAft>
                      </a:pPr>
                      <a:r>
                        <a:rPr lang="en-US" sz="1000" b="1" dirty="0">
                          <a:effectLst/>
                        </a:rPr>
                        <a:t>ANPP</a:t>
                      </a:r>
                    </a:p>
                    <a:p>
                      <a:pPr marL="0" marR="0" algn="ctr">
                        <a:lnSpc>
                          <a:spcPct val="115000"/>
                        </a:lnSpc>
                        <a:spcBef>
                          <a:spcPts val="0"/>
                        </a:spcBef>
                        <a:spcAft>
                          <a:spcPts val="0"/>
                        </a:spcAft>
                      </a:pPr>
                      <a:r>
                        <a:rPr lang="en-US" sz="1000" b="1" dirty="0">
                          <a:effectLst/>
                        </a:rPr>
                        <a:t>(Mg per ha per</a:t>
                      </a:r>
                      <a:r>
                        <a:rPr lang="en-US" sz="1000" b="1" baseline="30000" dirty="0">
                          <a:effectLst/>
                        </a:rPr>
                        <a:t> </a:t>
                      </a:r>
                      <a:r>
                        <a:rPr lang="en-US" sz="1000" b="1" dirty="0">
                          <a:effectLst/>
                        </a:rPr>
                        <a:t>y)</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endParaRPr lang="en-US" sz="1000" b="1" dirty="0">
                        <a:effectLst/>
                      </a:endParaRPr>
                    </a:p>
                    <a:p>
                      <a:pPr marL="0" marR="0" algn="ctr">
                        <a:lnSpc>
                          <a:spcPct val="115000"/>
                        </a:lnSpc>
                        <a:spcBef>
                          <a:spcPts val="0"/>
                        </a:spcBef>
                        <a:spcAft>
                          <a:spcPts val="0"/>
                        </a:spcAft>
                      </a:pPr>
                      <a:r>
                        <a:rPr lang="en-US" sz="1000" b="1" dirty="0">
                          <a:effectLst/>
                        </a:rPr>
                        <a:t>Under-</a:t>
                      </a:r>
                    </a:p>
                    <a:p>
                      <a:pPr marL="0" marR="0" algn="ctr">
                        <a:lnSpc>
                          <a:spcPct val="115000"/>
                        </a:lnSpc>
                        <a:spcBef>
                          <a:spcPts val="0"/>
                        </a:spcBef>
                        <a:spcAft>
                          <a:spcPts val="0"/>
                        </a:spcAft>
                      </a:pPr>
                      <a:r>
                        <a:rPr lang="en-US" sz="1000" b="1" dirty="0">
                          <a:effectLst/>
                        </a:rPr>
                        <a:t>story</a:t>
                      </a:r>
                    </a:p>
                    <a:p>
                      <a:pPr marL="0" marR="0" algn="ctr">
                        <a:lnSpc>
                          <a:spcPct val="115000"/>
                        </a:lnSpc>
                        <a:spcBef>
                          <a:spcPts val="0"/>
                        </a:spcBef>
                        <a:spcAft>
                          <a:spcPts val="0"/>
                        </a:spcAft>
                      </a:pPr>
                      <a:r>
                        <a:rPr lang="en-US" sz="1000" b="1" dirty="0">
                          <a:effectLst/>
                        </a:rPr>
                        <a:t>ET</a:t>
                      </a:r>
                    </a:p>
                    <a:p>
                      <a:pPr marL="0" marR="0" algn="ctr">
                        <a:lnSpc>
                          <a:spcPct val="115000"/>
                        </a:lnSpc>
                        <a:spcBef>
                          <a:spcPts val="0"/>
                        </a:spcBef>
                        <a:spcAft>
                          <a:spcPts val="0"/>
                        </a:spcAft>
                      </a:pPr>
                      <a:r>
                        <a:rPr lang="en-US" sz="1000" b="1" dirty="0">
                          <a:effectLst/>
                        </a:rPr>
                        <a:t>(mm per y)</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endParaRPr lang="en-US" sz="1000" b="1" dirty="0">
                        <a:effectLst/>
                      </a:endParaRPr>
                    </a:p>
                    <a:p>
                      <a:pPr marL="0" marR="0" algn="ctr">
                        <a:lnSpc>
                          <a:spcPct val="115000"/>
                        </a:lnSpc>
                        <a:spcBef>
                          <a:spcPts val="0"/>
                        </a:spcBef>
                        <a:spcAft>
                          <a:spcPts val="0"/>
                        </a:spcAft>
                      </a:pPr>
                      <a:r>
                        <a:rPr lang="en-US" sz="1000" b="1" dirty="0">
                          <a:effectLst/>
                        </a:rPr>
                        <a:t>Stand</a:t>
                      </a:r>
                    </a:p>
                    <a:p>
                      <a:pPr marL="0" marR="0" algn="ctr">
                        <a:lnSpc>
                          <a:spcPct val="115000"/>
                        </a:lnSpc>
                        <a:spcBef>
                          <a:spcPts val="0"/>
                        </a:spcBef>
                        <a:spcAft>
                          <a:spcPts val="0"/>
                        </a:spcAft>
                      </a:pPr>
                      <a:r>
                        <a:rPr lang="en-US" sz="1000" b="1" dirty="0">
                          <a:effectLst/>
                        </a:rPr>
                        <a:t>T</a:t>
                      </a:r>
                    </a:p>
                    <a:p>
                      <a:pPr marL="0" marR="0" algn="ctr">
                        <a:lnSpc>
                          <a:spcPct val="115000"/>
                        </a:lnSpc>
                        <a:spcBef>
                          <a:spcPts val="0"/>
                        </a:spcBef>
                        <a:spcAft>
                          <a:spcPts val="0"/>
                        </a:spcAft>
                      </a:pPr>
                      <a:r>
                        <a:rPr lang="en-US" sz="1000" b="1" dirty="0">
                          <a:effectLst/>
                        </a:rPr>
                        <a:t>(mm per y)</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r>
                        <a:rPr lang="en-US" sz="1000" b="1" dirty="0">
                          <a:effectLst/>
                        </a:rPr>
                        <a:t> Stand WUE</a:t>
                      </a:r>
                      <a:r>
                        <a:rPr lang="en-US" sz="1000" b="1" baseline="30000" dirty="0">
                          <a:effectLst/>
                        </a:rPr>
                        <a:t>*</a:t>
                      </a:r>
                      <a:endParaRPr lang="en-US" sz="1000" b="1" dirty="0">
                        <a:effectLst/>
                      </a:endParaRPr>
                    </a:p>
                    <a:p>
                      <a:pPr marL="0" marR="0" algn="ctr">
                        <a:lnSpc>
                          <a:spcPct val="115000"/>
                        </a:lnSpc>
                        <a:spcBef>
                          <a:spcPts val="0"/>
                        </a:spcBef>
                        <a:spcAft>
                          <a:spcPts val="0"/>
                        </a:spcAft>
                      </a:pPr>
                      <a:r>
                        <a:rPr lang="en-US" sz="1000" b="1" dirty="0">
                          <a:effectLst/>
                        </a:rPr>
                        <a:t>(kg per mm)</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a:effectLst/>
                        </a:rPr>
                        <a:t>Bio</a:t>
                      </a:r>
                    </a:p>
                    <a:p>
                      <a:pPr marL="0" marR="0" algn="ctr">
                        <a:lnSpc>
                          <a:spcPct val="115000"/>
                        </a:lnSpc>
                        <a:spcBef>
                          <a:spcPts val="0"/>
                        </a:spcBef>
                        <a:spcAft>
                          <a:spcPts val="0"/>
                        </a:spcAft>
                      </a:pPr>
                      <a:r>
                        <a:rPr lang="en-US" sz="1000" b="1" dirty="0">
                          <a:effectLst/>
                        </a:rPr>
                        <a:t>energy WUE</a:t>
                      </a:r>
                      <a:r>
                        <a:rPr lang="en-US" sz="1000" b="1" baseline="30000" dirty="0">
                          <a:effectLst/>
                        </a:rPr>
                        <a:t>**</a:t>
                      </a:r>
                      <a:endParaRPr lang="en-US" sz="1000" b="1" dirty="0">
                        <a:effectLst/>
                      </a:endParaRPr>
                    </a:p>
                    <a:p>
                      <a:pPr marL="0" marR="0" algn="ctr">
                        <a:lnSpc>
                          <a:spcPct val="115000"/>
                        </a:lnSpc>
                        <a:spcBef>
                          <a:spcPts val="0"/>
                        </a:spcBef>
                        <a:spcAft>
                          <a:spcPts val="0"/>
                        </a:spcAft>
                      </a:pPr>
                      <a:r>
                        <a:rPr lang="en-US" sz="1000" b="1" dirty="0">
                          <a:effectLst/>
                        </a:rPr>
                        <a:t>(MJ per m</a:t>
                      </a:r>
                      <a:r>
                        <a:rPr lang="en-US" sz="1000" b="1" baseline="30000" dirty="0">
                          <a:effectLst/>
                        </a:rPr>
                        <a:t>3</a:t>
                      </a:r>
                      <a:r>
                        <a:rPr lang="en-US" sz="1000" b="1" dirty="0">
                          <a:effectLst/>
                        </a:rPr>
                        <a:t>)</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endParaRPr lang="en-US" sz="1000" b="1" dirty="0">
                        <a:effectLst/>
                      </a:endParaRPr>
                    </a:p>
                    <a:p>
                      <a:pPr marL="0" marR="0" algn="ctr">
                        <a:lnSpc>
                          <a:spcPct val="115000"/>
                        </a:lnSpc>
                        <a:spcBef>
                          <a:spcPts val="0"/>
                        </a:spcBef>
                        <a:spcAft>
                          <a:spcPts val="0"/>
                        </a:spcAft>
                      </a:pPr>
                      <a:r>
                        <a:rPr lang="en-US" sz="1000" b="1" dirty="0">
                          <a:effectLst/>
                        </a:rPr>
                        <a:t>MAT (°C)</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err="1">
                          <a:effectLst/>
                        </a:rPr>
                        <a:t>Avg</a:t>
                      </a:r>
                      <a:r>
                        <a:rPr lang="en-US" sz="1000" b="1" dirty="0">
                          <a:effectLst/>
                        </a:rPr>
                        <a:t> MAP (mm) </a:t>
                      </a:r>
                      <a:endParaRPr lang="en-US" sz="1000" b="1" dirty="0">
                        <a:effectLst/>
                        <a:latin typeface="Calibri"/>
                        <a:ea typeface="Times New Roman"/>
                        <a:cs typeface="Times New Roman"/>
                      </a:endParaRPr>
                    </a:p>
                  </a:txBody>
                  <a:tcPr marL="63102" marR="63102"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b="1" dirty="0">
                          <a:effectLst/>
                        </a:rPr>
                        <a:t>MAP/ AET</a:t>
                      </a:r>
                      <a:r>
                        <a:rPr lang="en-US" sz="1000" b="1" baseline="30000" dirty="0">
                          <a:effectLst/>
                        </a:rPr>
                        <a:t>#</a:t>
                      </a:r>
                      <a:r>
                        <a:rPr lang="en-US" sz="1000" b="1" dirty="0">
                          <a:effectLst/>
                        </a:rPr>
                        <a:t> (mm)</a:t>
                      </a:r>
                      <a:endParaRPr lang="en-US" sz="1000" b="1" dirty="0">
                        <a:effectLst/>
                        <a:latin typeface="Calibri"/>
                        <a:ea typeface="Times New Roman"/>
                        <a:cs typeface="Times New Roman"/>
                      </a:endParaRPr>
                    </a:p>
                  </a:txBody>
                  <a:tcPr marL="63102" marR="63102" marT="0" marB="0">
                    <a:lnL>
                      <a:noFill/>
                    </a:lnL>
                  </a:tcPr>
                </a:tc>
                <a:tc>
                  <a:txBody>
                    <a:bodyPr/>
                    <a:lstStyle/>
                    <a:p>
                      <a:pPr marL="0" marR="0" algn="ctr">
                        <a:lnSpc>
                          <a:spcPct val="115000"/>
                        </a:lnSpc>
                        <a:spcBef>
                          <a:spcPts val="0"/>
                        </a:spcBef>
                        <a:spcAft>
                          <a:spcPts val="0"/>
                        </a:spcAft>
                      </a:pPr>
                      <a:r>
                        <a:rPr lang="en-US" sz="1000">
                          <a:effectLst/>
                        </a:rPr>
                        <a:t>Notes</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0"/>
                  </a:ext>
                </a:extLst>
              </a:tr>
              <a:tr h="177388">
                <a:tc>
                  <a:txBody>
                    <a:bodyPr/>
                    <a:lstStyle/>
                    <a:p>
                      <a:pPr marL="0" marR="0">
                        <a:lnSpc>
                          <a:spcPct val="115000"/>
                        </a:lnSpc>
                        <a:spcBef>
                          <a:spcPts val="0"/>
                        </a:spcBef>
                        <a:spcAft>
                          <a:spcPts val="0"/>
                        </a:spcAft>
                      </a:pPr>
                      <a:r>
                        <a:rPr lang="en-US" sz="1000" i="1" dirty="0">
                          <a:effectLst/>
                        </a:rPr>
                        <a:t>Acer </a:t>
                      </a:r>
                      <a:r>
                        <a:rPr lang="en-US" sz="1000" i="1" dirty="0" err="1">
                          <a:effectLst/>
                        </a:rPr>
                        <a:t>pseudopl</a:t>
                      </a:r>
                      <a:r>
                        <a:rPr lang="en-US" sz="1000" i="1" dirty="0">
                          <a:effectLst/>
                        </a:rPr>
                        <a:t>.</a:t>
                      </a:r>
                      <a:endParaRPr lang="en-US" sz="1000" i="1" dirty="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6.5</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165.2</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0.039</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1.2</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10.0</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877</a:t>
                      </a:r>
                      <a:endParaRPr lang="en-US" sz="1000">
                        <a:effectLst/>
                        <a:latin typeface="Calibri"/>
                        <a:ea typeface="Times New Roman"/>
                        <a:cs typeface="Times New Roman"/>
                      </a:endParaRPr>
                    </a:p>
                  </a:txBody>
                  <a:tcPr marL="63102" marR="63102" marT="0" marB="0">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A</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1"/>
                  </a:ext>
                </a:extLst>
              </a:tr>
              <a:tr h="177388">
                <a:tc>
                  <a:txBody>
                    <a:bodyPr/>
                    <a:lstStyle/>
                    <a:p>
                      <a:pPr marL="0" marR="0">
                        <a:lnSpc>
                          <a:spcPct val="115000"/>
                        </a:lnSpc>
                        <a:spcBef>
                          <a:spcPts val="0"/>
                        </a:spcBef>
                        <a:spcAft>
                          <a:spcPts val="0"/>
                        </a:spcAft>
                      </a:pPr>
                      <a:r>
                        <a:rPr lang="en-US" sz="1000" i="1" dirty="0">
                          <a:effectLst/>
                        </a:rPr>
                        <a:t>Acer </a:t>
                      </a:r>
                      <a:r>
                        <a:rPr lang="en-US" sz="1000" i="1" dirty="0" err="1">
                          <a:effectLst/>
                        </a:rPr>
                        <a:t>rubrum</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7.7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175.2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0.044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9.2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1186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B</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2"/>
                  </a:ext>
                </a:extLst>
              </a:tr>
              <a:tr h="177388">
                <a:tc>
                  <a:txBody>
                    <a:bodyPr/>
                    <a:lstStyle/>
                    <a:p>
                      <a:pPr marL="0" marR="0">
                        <a:lnSpc>
                          <a:spcPct val="115000"/>
                        </a:lnSpc>
                        <a:spcBef>
                          <a:spcPts val="0"/>
                        </a:spcBef>
                        <a:spcAft>
                          <a:spcPts val="0"/>
                        </a:spcAft>
                      </a:pPr>
                      <a:r>
                        <a:rPr lang="en-US" sz="1000" i="1" dirty="0" err="1">
                          <a:effectLst/>
                        </a:rPr>
                        <a:t>Alnus</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7.9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81.0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0.097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-28.8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9.0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230.0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538.0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16.8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28.1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11.3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1305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C</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3"/>
                  </a:ext>
                </a:extLst>
              </a:tr>
              <a:tr h="177388">
                <a:tc>
                  <a:txBody>
                    <a:bodyPr/>
                    <a:lstStyle/>
                    <a:p>
                      <a:pPr marL="0" marR="0">
                        <a:lnSpc>
                          <a:spcPct val="115000"/>
                        </a:lnSpc>
                        <a:spcBef>
                          <a:spcPts val="0"/>
                        </a:spcBef>
                        <a:spcAft>
                          <a:spcPts val="0"/>
                        </a:spcAft>
                      </a:pPr>
                      <a:r>
                        <a:rPr lang="en-US" sz="1000" i="1" dirty="0">
                          <a:effectLst/>
                        </a:rPr>
                        <a:t>Eucalyptus</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16.8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396.0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0.042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-27.3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17.5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1054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16.5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27.7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20.5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1309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tabLst>
                          <a:tab pos="170815" algn="ctr"/>
                        </a:tabLs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D</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4"/>
                  </a:ext>
                </a:extLst>
              </a:tr>
              <a:tr h="177388">
                <a:tc>
                  <a:txBody>
                    <a:bodyPr/>
                    <a:lstStyle/>
                    <a:p>
                      <a:pPr marL="0" marR="0">
                        <a:lnSpc>
                          <a:spcPct val="115000"/>
                        </a:lnSpc>
                        <a:spcBef>
                          <a:spcPts val="0"/>
                        </a:spcBef>
                        <a:spcAft>
                          <a:spcPts val="0"/>
                        </a:spcAft>
                      </a:pPr>
                      <a:r>
                        <a:rPr lang="en-US" sz="1000" i="1" dirty="0" err="1">
                          <a:effectLst/>
                        </a:rPr>
                        <a:t>Larix</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7.0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56.0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0.125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-26.4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62.0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101.0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6.3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-8.7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230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E</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5"/>
                  </a:ext>
                </a:extLst>
              </a:tr>
              <a:tr h="177388">
                <a:tc>
                  <a:txBody>
                    <a:bodyPr/>
                    <a:lstStyle/>
                    <a:p>
                      <a:pPr marL="0" marR="0">
                        <a:lnSpc>
                          <a:spcPct val="115000"/>
                        </a:lnSpc>
                        <a:spcBef>
                          <a:spcPts val="0"/>
                        </a:spcBef>
                        <a:spcAft>
                          <a:spcPts val="0"/>
                        </a:spcAft>
                      </a:pPr>
                      <a:r>
                        <a:rPr lang="en-US" sz="1000" i="1" dirty="0">
                          <a:effectLst/>
                        </a:rPr>
                        <a:t>Liquidambar</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8.6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280.0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0.031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-27.4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205.0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462.5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9.4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15.8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15.7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1304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F</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6"/>
                  </a:ext>
                </a:extLst>
              </a:tr>
              <a:tr h="177388">
                <a:tc>
                  <a:txBody>
                    <a:bodyPr/>
                    <a:lstStyle/>
                    <a:p>
                      <a:pPr marL="0" marR="0">
                        <a:lnSpc>
                          <a:spcPct val="115000"/>
                        </a:lnSpc>
                        <a:spcBef>
                          <a:spcPts val="0"/>
                        </a:spcBef>
                        <a:spcAft>
                          <a:spcPts val="0"/>
                        </a:spcAft>
                      </a:pPr>
                      <a:r>
                        <a:rPr lang="en-US" sz="1000" i="1" dirty="0">
                          <a:effectLst/>
                        </a:rPr>
                        <a:t>Liriodendron</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8.9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102.1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0.087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1692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G</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7"/>
                  </a:ext>
                </a:extLst>
              </a:tr>
              <a:tr h="177388">
                <a:tc>
                  <a:txBody>
                    <a:bodyPr/>
                    <a:lstStyle/>
                    <a:p>
                      <a:pPr marL="0" marR="0">
                        <a:lnSpc>
                          <a:spcPct val="115000"/>
                        </a:lnSpc>
                        <a:spcBef>
                          <a:spcPts val="0"/>
                        </a:spcBef>
                        <a:spcAft>
                          <a:spcPts val="0"/>
                        </a:spcAft>
                      </a:pPr>
                      <a:r>
                        <a:rPr lang="en-US" sz="1000" i="1" dirty="0" err="1">
                          <a:effectLst/>
                        </a:rPr>
                        <a:t>Pinus</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99.0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dirty="0">
                          <a:effectLst/>
                        </a:rPr>
                        <a:t>0.047</a:t>
                      </a:r>
                      <a:endParaRPr lang="en-US" sz="1000"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-27.3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5.0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251.8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410.0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12.3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20.5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16.6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1145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H</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8"/>
                  </a:ext>
                </a:extLst>
              </a:tr>
              <a:tr h="177388">
                <a:tc>
                  <a:txBody>
                    <a:bodyPr/>
                    <a:lstStyle/>
                    <a:p>
                      <a:pPr marL="0" marR="0">
                        <a:lnSpc>
                          <a:spcPct val="115000"/>
                        </a:lnSpc>
                        <a:spcBef>
                          <a:spcPts val="0"/>
                        </a:spcBef>
                        <a:spcAft>
                          <a:spcPts val="0"/>
                        </a:spcAft>
                      </a:pPr>
                      <a:r>
                        <a:rPr lang="en-US" sz="1000" i="1" dirty="0" err="1">
                          <a:effectLst/>
                        </a:rPr>
                        <a:t>Platanus</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9.5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286.5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0.033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5.5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293.8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18.9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31.5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18.4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1019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I</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09"/>
                  </a:ext>
                </a:extLst>
              </a:tr>
              <a:tr h="177388">
                <a:tc>
                  <a:txBody>
                    <a:bodyPr/>
                    <a:lstStyle/>
                    <a:p>
                      <a:pPr marL="0" marR="0">
                        <a:lnSpc>
                          <a:spcPct val="115000"/>
                        </a:lnSpc>
                        <a:spcBef>
                          <a:spcPts val="0"/>
                        </a:spcBef>
                        <a:spcAft>
                          <a:spcPts val="0"/>
                        </a:spcAft>
                      </a:pPr>
                      <a:r>
                        <a:rPr lang="en-US" sz="1000" i="1" dirty="0" err="1">
                          <a:effectLst/>
                        </a:rPr>
                        <a:t>Populus</a:t>
                      </a:r>
                      <a:r>
                        <a:rPr lang="en-US" sz="1000" i="1" dirty="0">
                          <a:effectLst/>
                        </a:rPr>
                        <a:t>-pure </a:t>
                      </a:r>
                      <a:r>
                        <a:rPr lang="en-US" sz="1000" i="1" dirty="0" err="1">
                          <a:effectLst/>
                        </a:rPr>
                        <a:t>sp</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303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0.045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-28.0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117.0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419.2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24.0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40.2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11.4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607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J</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10"/>
                  </a:ext>
                </a:extLst>
              </a:tr>
              <a:tr h="177388">
                <a:tc>
                  <a:txBody>
                    <a:bodyPr/>
                    <a:lstStyle/>
                    <a:p>
                      <a:pPr marL="0" marR="0">
                        <a:lnSpc>
                          <a:spcPct val="115000"/>
                        </a:lnSpc>
                        <a:spcBef>
                          <a:spcPts val="0"/>
                        </a:spcBef>
                        <a:spcAft>
                          <a:spcPts val="0"/>
                        </a:spcAft>
                      </a:pPr>
                      <a:r>
                        <a:rPr lang="en-US" sz="1000" i="1" dirty="0" err="1">
                          <a:effectLst/>
                        </a:rPr>
                        <a:t>Populus</a:t>
                      </a:r>
                      <a:r>
                        <a:rPr lang="en-US" sz="1000" i="1" dirty="0">
                          <a:effectLst/>
                        </a:rPr>
                        <a:t>-hybrids</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12.7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343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0.037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-28.1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8.1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142.5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439.1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18.5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30.9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753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J</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11"/>
                  </a:ext>
                </a:extLst>
              </a:tr>
              <a:tr h="177388">
                <a:tc>
                  <a:txBody>
                    <a:bodyPr/>
                    <a:lstStyle/>
                    <a:p>
                      <a:pPr marL="0" marR="0">
                        <a:lnSpc>
                          <a:spcPct val="115000"/>
                        </a:lnSpc>
                        <a:spcBef>
                          <a:spcPts val="0"/>
                        </a:spcBef>
                        <a:spcAft>
                          <a:spcPts val="0"/>
                        </a:spcAft>
                      </a:pPr>
                      <a:r>
                        <a:rPr lang="en-US" sz="1000" i="1" dirty="0" err="1">
                          <a:effectLst/>
                        </a:rPr>
                        <a:t>Quercus</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185.5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0.056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-27.8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7.2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294.8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24.3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40.6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913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K</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12"/>
                  </a:ext>
                </a:extLst>
              </a:tr>
              <a:tr h="177388">
                <a:tc>
                  <a:txBody>
                    <a:bodyPr/>
                    <a:lstStyle/>
                    <a:p>
                      <a:pPr marL="0" marR="0">
                        <a:lnSpc>
                          <a:spcPct val="115000"/>
                        </a:lnSpc>
                        <a:spcBef>
                          <a:spcPts val="0"/>
                        </a:spcBef>
                        <a:spcAft>
                          <a:spcPts val="0"/>
                        </a:spcAft>
                      </a:pPr>
                      <a:r>
                        <a:rPr lang="en-US" sz="1000" i="1" dirty="0" err="1">
                          <a:effectLst/>
                        </a:rPr>
                        <a:t>Robinia</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9.7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296.7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0.033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-24.3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8.8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370.0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204.5</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43.2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72.2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700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L</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13"/>
                  </a:ext>
                </a:extLst>
              </a:tr>
              <a:tr h="177388">
                <a:tc>
                  <a:txBody>
                    <a:bodyPr/>
                    <a:lstStyle/>
                    <a:p>
                      <a:pPr marL="0" marR="0">
                        <a:lnSpc>
                          <a:spcPct val="115000"/>
                        </a:lnSpc>
                        <a:spcBef>
                          <a:spcPts val="0"/>
                        </a:spcBef>
                        <a:spcAft>
                          <a:spcPts val="0"/>
                        </a:spcAft>
                      </a:pPr>
                      <a:r>
                        <a:rPr lang="en-US" sz="1000" i="1" dirty="0">
                          <a:effectLst/>
                        </a:rPr>
                        <a:t>Salix-pure </a:t>
                      </a:r>
                      <a:r>
                        <a:rPr lang="en-US" sz="1000" i="1" dirty="0" err="1">
                          <a:effectLst/>
                        </a:rPr>
                        <a:t>sp</a:t>
                      </a:r>
                      <a:endParaRPr lang="en-US" sz="1000" i="1" dirty="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13.7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316.0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0.043</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-27.9</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8.4</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240.1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403.8</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20.7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34.6</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5.7</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661</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1000">
                          <a:effectLst/>
                        </a:rPr>
                        <a:t>1.0</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a:effectLst/>
                        </a:rPr>
                        <a:t>M</a:t>
                      </a:r>
                      <a:endParaRPr lang="en-US" sz="1000">
                        <a:effectLst/>
                        <a:latin typeface="Calibri"/>
                        <a:ea typeface="Times New Roman"/>
                        <a:cs typeface="Times New Roman"/>
                      </a:endParaRPr>
                    </a:p>
                  </a:txBody>
                  <a:tcPr marL="63102" marR="63102" marT="0" marB="0"/>
                </a:tc>
                <a:extLst>
                  <a:ext uri="{0D108BD9-81ED-4DB2-BD59-A6C34878D82A}">
                    <a16:rowId xmlns:a16="http://schemas.microsoft.com/office/drawing/2014/main" val="10014"/>
                  </a:ext>
                </a:extLst>
              </a:tr>
              <a:tr h="177388">
                <a:tc>
                  <a:txBody>
                    <a:bodyPr/>
                    <a:lstStyle/>
                    <a:p>
                      <a:pPr marL="0" marR="0">
                        <a:lnSpc>
                          <a:spcPct val="115000"/>
                        </a:lnSpc>
                        <a:spcBef>
                          <a:spcPts val="0"/>
                        </a:spcBef>
                        <a:spcAft>
                          <a:spcPts val="0"/>
                        </a:spcAft>
                      </a:pPr>
                      <a:r>
                        <a:rPr lang="en-US" sz="1000" i="1" dirty="0">
                          <a:effectLst/>
                        </a:rPr>
                        <a:t>Salix-hybrids</a:t>
                      </a:r>
                      <a:endParaRPr lang="en-US" sz="1000" i="1"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20.6</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378.0</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0.054</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8.0</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119.4</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324.9</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24.5</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41.1</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6.6</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rPr>
                        <a:t>703</a:t>
                      </a:r>
                      <a:endParaRPr lang="en-US" sz="1000" dirty="0">
                        <a:effectLst/>
                        <a:latin typeface="Calibri"/>
                        <a:ea typeface="Times New Roman"/>
                        <a:cs typeface="Times New Roman"/>
                      </a:endParaRPr>
                    </a:p>
                  </a:txBody>
                  <a:tcPr marL="63102" marR="63102"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effectLst/>
                        </a:rPr>
                        <a:t>1.2</a:t>
                      </a:r>
                      <a:endParaRPr lang="en-US" sz="1000">
                        <a:effectLst/>
                        <a:latin typeface="Calibri"/>
                        <a:ea typeface="Times New Roman"/>
                        <a:cs typeface="Times New Roman"/>
                      </a:endParaRPr>
                    </a:p>
                  </a:txBody>
                  <a:tcPr marL="63102" marR="63102" marT="0" marB="0"/>
                </a:tc>
                <a:tc>
                  <a:txBody>
                    <a:bodyPr/>
                    <a:lstStyle/>
                    <a:p>
                      <a:pPr marL="0" marR="0" algn="ctr">
                        <a:lnSpc>
                          <a:spcPct val="115000"/>
                        </a:lnSpc>
                        <a:spcBef>
                          <a:spcPts val="0"/>
                        </a:spcBef>
                        <a:spcAft>
                          <a:spcPts val="0"/>
                        </a:spcAft>
                      </a:pPr>
                      <a:r>
                        <a:rPr lang="en-US" sz="800" dirty="0">
                          <a:effectLst/>
                        </a:rPr>
                        <a:t>M</a:t>
                      </a:r>
                      <a:endParaRPr lang="en-US" sz="1000" dirty="0">
                        <a:effectLst/>
                        <a:latin typeface="Calibri"/>
                        <a:ea typeface="Times New Roman"/>
                        <a:cs typeface="Times New Roman"/>
                      </a:endParaRPr>
                    </a:p>
                  </a:txBody>
                  <a:tcPr marL="63102" marR="63102" marT="0" marB="0"/>
                </a:tc>
                <a:extLst>
                  <a:ext uri="{0D108BD9-81ED-4DB2-BD59-A6C34878D82A}">
                    <a16:rowId xmlns:a16="http://schemas.microsoft.com/office/drawing/2014/main" val="10015"/>
                  </a:ext>
                </a:extLst>
              </a:tr>
            </a:tbl>
          </a:graphicData>
        </a:graphic>
      </p:graphicFrame>
      <p:sp>
        <p:nvSpPr>
          <p:cNvPr id="2" name="Title 1"/>
          <p:cNvSpPr>
            <a:spLocks noGrp="1"/>
          </p:cNvSpPr>
          <p:nvPr>
            <p:ph type="title"/>
          </p:nvPr>
        </p:nvSpPr>
        <p:spPr>
          <a:xfrm>
            <a:off x="221972" y="167045"/>
            <a:ext cx="6323207" cy="1325563"/>
          </a:xfrm>
        </p:spPr>
        <p:txBody>
          <a:bodyPr>
            <a:normAutofit/>
          </a:bodyPr>
          <a:lstStyle/>
          <a:p>
            <a:r>
              <a:rPr lang="en-US" sz="3200" dirty="0" smtClean="0">
                <a:latin typeface="+mn-lt"/>
              </a:rPr>
              <a:t>Ecophysiology as an applied science</a:t>
            </a:r>
            <a:endParaRPr lang="en-US" sz="3200"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1407" y="0"/>
            <a:ext cx="5189956" cy="3113973"/>
          </a:xfrm>
        </p:spPr>
      </p:pic>
      <p:pic>
        <p:nvPicPr>
          <p:cNvPr id="5" name="Picture 2" descr="H:\University of Antwerp Sabbatical\SRC water use review\BioScience Review\New Figures\King BioScience 12-0059 Figure 6 09-12-1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07" y="3085055"/>
            <a:ext cx="5030593" cy="3772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19523" y="6343843"/>
            <a:ext cx="1792705" cy="369332"/>
          </a:xfrm>
          <a:prstGeom prst="rect">
            <a:avLst/>
          </a:prstGeom>
          <a:noFill/>
        </p:spPr>
        <p:txBody>
          <a:bodyPr wrap="square" rtlCol="0">
            <a:spAutoFit/>
          </a:bodyPr>
          <a:lstStyle/>
          <a:p>
            <a:r>
              <a:rPr lang="en-US" dirty="0" smtClean="0"/>
              <a:t>King et al. 2013</a:t>
            </a:r>
            <a:endParaRPr lang="en-US" dirty="0"/>
          </a:p>
        </p:txBody>
      </p:sp>
      <p:sp>
        <p:nvSpPr>
          <p:cNvPr id="8" name="TextBox 7"/>
          <p:cNvSpPr txBox="1"/>
          <p:nvPr/>
        </p:nvSpPr>
        <p:spPr>
          <a:xfrm>
            <a:off x="192505" y="5510463"/>
            <a:ext cx="6352674" cy="923330"/>
          </a:xfrm>
          <a:prstGeom prst="rect">
            <a:avLst/>
          </a:prstGeom>
          <a:noFill/>
        </p:spPr>
        <p:txBody>
          <a:bodyPr wrap="square" rtlCol="0">
            <a:spAutoFit/>
          </a:bodyPr>
          <a:lstStyle/>
          <a:p>
            <a:r>
              <a:rPr lang="en-US" dirty="0" smtClean="0"/>
              <a:t>Spatially-explicit representation of forest-ag land biotic structure and process rates, linked to climate driven models for regional integration</a:t>
            </a:r>
            <a:endParaRPr lang="en-US" dirty="0"/>
          </a:p>
        </p:txBody>
      </p:sp>
    </p:spTree>
    <p:extLst>
      <p:ext uri="{BB962C8B-B14F-4D97-AF65-F5344CB8AC3E}">
        <p14:creationId xmlns:p14="http://schemas.microsoft.com/office/powerpoint/2010/main" val="1831443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010" y="106111"/>
            <a:ext cx="10515600" cy="1325563"/>
          </a:xfrm>
        </p:spPr>
        <p:txBody>
          <a:bodyPr>
            <a:normAutofit/>
          </a:bodyPr>
          <a:lstStyle/>
          <a:p>
            <a:r>
              <a:rPr lang="en-US" sz="3200" dirty="0" smtClean="0">
                <a:latin typeface="+mn-lt"/>
              </a:rPr>
              <a:t>2. Opportunities for integrating bioenergy into forestry and agriculture</a:t>
            </a:r>
            <a:endParaRPr lang="en-US" sz="3200" dirty="0">
              <a:latin typeface="+mn-lt"/>
            </a:endParaRPr>
          </a:p>
        </p:txBody>
      </p:sp>
      <p:sp>
        <p:nvSpPr>
          <p:cNvPr id="3" name="Content Placeholder 2"/>
          <p:cNvSpPr>
            <a:spLocks noGrp="1"/>
          </p:cNvSpPr>
          <p:nvPr>
            <p:ph idx="1"/>
          </p:nvPr>
        </p:nvSpPr>
        <p:spPr>
          <a:xfrm>
            <a:off x="312821" y="1431674"/>
            <a:ext cx="10515600" cy="4351338"/>
          </a:xfrm>
        </p:spPr>
        <p:txBody>
          <a:bodyPr>
            <a:noAutofit/>
          </a:bodyPr>
          <a:lstStyle/>
          <a:p>
            <a:r>
              <a:rPr lang="en-US" sz="1600" dirty="0" smtClean="0"/>
              <a:t>Bioenergy intercropping as an example</a:t>
            </a:r>
          </a:p>
          <a:p>
            <a:pPr lvl="1"/>
            <a:r>
              <a:rPr lang="en-US" sz="1600" dirty="0" smtClean="0"/>
              <a:t>Economic diversification</a:t>
            </a:r>
          </a:p>
          <a:p>
            <a:pPr lvl="2"/>
            <a:r>
              <a:rPr lang="en-US" sz="1600" dirty="0" smtClean="0"/>
              <a:t>Rural economic development (harvesting, handling, processing bioenergy)</a:t>
            </a:r>
          </a:p>
          <a:p>
            <a:pPr lvl="2"/>
            <a:r>
              <a:rPr lang="en-US" sz="1600" dirty="0" smtClean="0"/>
              <a:t>Integrate bioenergy cropping with agriculture</a:t>
            </a:r>
          </a:p>
          <a:p>
            <a:pPr lvl="3"/>
            <a:r>
              <a:rPr lang="en-US" sz="1600" dirty="0" smtClean="0"/>
              <a:t>More research is needed</a:t>
            </a:r>
          </a:p>
          <a:p>
            <a:pPr lvl="3"/>
            <a:r>
              <a:rPr lang="en-US" sz="1600" dirty="0" smtClean="0"/>
              <a:t>Development of markets</a:t>
            </a:r>
          </a:p>
          <a:p>
            <a:pPr lvl="2"/>
            <a:r>
              <a:rPr lang="en-US" sz="1600" dirty="0" smtClean="0"/>
              <a:t>Added product streams for farmers</a:t>
            </a:r>
          </a:p>
          <a:p>
            <a:pPr lvl="2"/>
            <a:endParaRPr lang="en-US" sz="1600" dirty="0" smtClean="0"/>
          </a:p>
          <a:p>
            <a:pPr lvl="1"/>
            <a:r>
              <a:rPr lang="en-US" sz="1600" dirty="0" smtClean="0"/>
              <a:t>Restoration of soil properties and biodiversity</a:t>
            </a:r>
          </a:p>
          <a:p>
            <a:pPr lvl="2"/>
            <a:r>
              <a:rPr lang="en-US" sz="1600" dirty="0" smtClean="0"/>
              <a:t>SOC, nutrients, soil structure, decreased nematodes, etc.</a:t>
            </a:r>
          </a:p>
          <a:p>
            <a:pPr lvl="2"/>
            <a:r>
              <a:rPr lang="en-US" sz="1600" dirty="0" smtClean="0"/>
              <a:t>Increase biodiversity of agricultural landscapes</a:t>
            </a:r>
          </a:p>
          <a:p>
            <a:pPr lvl="2"/>
            <a:r>
              <a:rPr lang="en-US" sz="1600" dirty="0" smtClean="0"/>
              <a:t>Improve climate profile of agricultural landscapes</a:t>
            </a:r>
          </a:p>
          <a:p>
            <a:pPr lvl="2"/>
            <a:endParaRPr lang="en-US" sz="1600" dirty="0"/>
          </a:p>
          <a:p>
            <a:pPr lvl="1"/>
            <a:r>
              <a:rPr lang="en-US" sz="1600" dirty="0" smtClean="0"/>
              <a:t>Regional and national C balance, impacts on water</a:t>
            </a:r>
          </a:p>
          <a:p>
            <a:pPr lvl="2"/>
            <a:r>
              <a:rPr lang="en-US" sz="1600" dirty="0" smtClean="0"/>
              <a:t>Fossil fuel offsets</a:t>
            </a:r>
          </a:p>
          <a:p>
            <a:pPr lvl="2"/>
            <a:r>
              <a:rPr lang="en-US" sz="1600" dirty="0" smtClean="0"/>
              <a:t>Energy security</a:t>
            </a:r>
          </a:p>
          <a:p>
            <a:pPr lvl="2"/>
            <a:r>
              <a:rPr lang="en-US" sz="1600" dirty="0" smtClean="0"/>
              <a:t>C sequestration in soils</a:t>
            </a:r>
          </a:p>
          <a:p>
            <a:pPr lvl="2"/>
            <a:r>
              <a:rPr lang="en-US" sz="1600" dirty="0" smtClean="0"/>
              <a:t>Must understand effects on regional water cycling</a:t>
            </a:r>
          </a:p>
          <a:p>
            <a:pPr lvl="3"/>
            <a:endParaRPr lang="en-US" sz="1600" dirty="0" smtClean="0"/>
          </a:p>
          <a:p>
            <a:pPr marL="457200" lvl="1" indent="0">
              <a:buNone/>
            </a:pPr>
            <a:endParaRPr lang="en-US" sz="1600" dirty="0"/>
          </a:p>
        </p:txBody>
      </p:sp>
      <p:pic>
        <p:nvPicPr>
          <p:cNvPr id="4" name="Picture 2" descr="H:\University of Antwerp Sabbatical\SRC water use review\Figures\IMaga popful one machine - Cover 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463" y="2322095"/>
            <a:ext cx="5919537" cy="3946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96051" y="6268453"/>
            <a:ext cx="5695950" cy="369332"/>
          </a:xfrm>
          <a:prstGeom prst="rect">
            <a:avLst/>
          </a:prstGeom>
          <a:noFill/>
        </p:spPr>
        <p:txBody>
          <a:bodyPr wrap="square" rtlCol="0">
            <a:spAutoFit/>
          </a:bodyPr>
          <a:lstStyle/>
          <a:p>
            <a:r>
              <a:rPr lang="en-US" dirty="0" smtClean="0"/>
              <a:t>Photo credit: R. </a:t>
            </a:r>
            <a:r>
              <a:rPr lang="en-US" dirty="0" err="1" smtClean="0"/>
              <a:t>Ceulemans</a:t>
            </a:r>
            <a:r>
              <a:rPr lang="en-US" dirty="0" smtClean="0"/>
              <a:t>, POPFULL, U Antwerp</a:t>
            </a:r>
            <a:endParaRPr lang="en-US" dirty="0"/>
          </a:p>
        </p:txBody>
      </p:sp>
    </p:spTree>
    <p:extLst>
      <p:ext uri="{BB962C8B-B14F-4D97-AF65-F5344CB8AC3E}">
        <p14:creationId xmlns:p14="http://schemas.microsoft.com/office/powerpoint/2010/main" val="2347006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785" y="123406"/>
            <a:ext cx="10515600" cy="1325563"/>
          </a:xfrm>
        </p:spPr>
        <p:txBody>
          <a:bodyPr>
            <a:normAutofit/>
          </a:bodyPr>
          <a:lstStyle/>
          <a:p>
            <a:r>
              <a:rPr lang="en-US" sz="4000" dirty="0" smtClean="0"/>
              <a:t>Strong and growing demand </a:t>
            </a:r>
            <a:endParaRPr lang="en-US" sz="4000" dirty="0"/>
          </a:p>
        </p:txBody>
      </p:sp>
      <p:pic>
        <p:nvPicPr>
          <p:cNvPr id="4" name="Content Placeholder 3"/>
          <p:cNvPicPr>
            <a:picLocks noGrp="1" noChangeAspect="1"/>
          </p:cNvPicPr>
          <p:nvPr>
            <p:ph idx="1"/>
          </p:nvPr>
        </p:nvPicPr>
        <p:blipFill>
          <a:blip r:embed="rId2"/>
          <a:stretch>
            <a:fillRect/>
          </a:stretch>
        </p:blipFill>
        <p:spPr>
          <a:xfrm>
            <a:off x="550221" y="1633087"/>
            <a:ext cx="5967403" cy="3782907"/>
          </a:xfrm>
          <a:prstGeom prst="rect">
            <a:avLst/>
          </a:prstGeom>
        </p:spPr>
      </p:pic>
      <p:sp>
        <p:nvSpPr>
          <p:cNvPr id="5" name="TextBox 4"/>
          <p:cNvSpPr txBox="1"/>
          <p:nvPr/>
        </p:nvSpPr>
        <p:spPr>
          <a:xfrm>
            <a:off x="295814" y="5600112"/>
            <a:ext cx="6476215" cy="923330"/>
          </a:xfrm>
          <a:prstGeom prst="rect">
            <a:avLst/>
          </a:prstGeom>
          <a:noFill/>
        </p:spPr>
        <p:txBody>
          <a:bodyPr wrap="square" rtlCol="0">
            <a:spAutoFit/>
          </a:bodyPr>
          <a:lstStyle/>
          <a:p>
            <a:r>
              <a:rPr lang="en-US" dirty="0"/>
              <a:t>US densified biomass (wood pellets) production facilities by state, region, and capacity, March, 2018 (US EIA). </a:t>
            </a:r>
          </a:p>
          <a:p>
            <a:endParaRPr lang="en-US" dirty="0"/>
          </a:p>
        </p:txBody>
      </p:sp>
      <p:pic>
        <p:nvPicPr>
          <p:cNvPr id="6" name="Picture 5"/>
          <p:cNvPicPr>
            <a:picLocks noChangeAspect="1"/>
          </p:cNvPicPr>
          <p:nvPr/>
        </p:nvPicPr>
        <p:blipFill>
          <a:blip r:embed="rId3"/>
          <a:stretch>
            <a:fillRect/>
          </a:stretch>
        </p:blipFill>
        <p:spPr>
          <a:xfrm>
            <a:off x="6962521" y="1633087"/>
            <a:ext cx="4612599" cy="3349082"/>
          </a:xfrm>
          <a:prstGeom prst="rect">
            <a:avLst/>
          </a:prstGeom>
        </p:spPr>
      </p:pic>
      <p:sp>
        <p:nvSpPr>
          <p:cNvPr id="7" name="TextBox 6"/>
          <p:cNvSpPr txBox="1"/>
          <p:nvPr/>
        </p:nvSpPr>
        <p:spPr>
          <a:xfrm>
            <a:off x="9981303" y="5046662"/>
            <a:ext cx="1527142" cy="369332"/>
          </a:xfrm>
          <a:prstGeom prst="rect">
            <a:avLst/>
          </a:prstGeom>
          <a:noFill/>
        </p:spPr>
        <p:txBody>
          <a:bodyPr wrap="square" rtlCol="0">
            <a:spAutoFit/>
          </a:bodyPr>
          <a:lstStyle/>
          <a:p>
            <a:r>
              <a:rPr lang="en-US" dirty="0" smtClean="0"/>
              <a:t>FORISK, 2022</a:t>
            </a:r>
            <a:endParaRPr lang="en-US" dirty="0"/>
          </a:p>
        </p:txBody>
      </p:sp>
    </p:spTree>
    <p:extLst>
      <p:ext uri="{BB962C8B-B14F-4D97-AF65-F5344CB8AC3E}">
        <p14:creationId xmlns:p14="http://schemas.microsoft.com/office/powerpoint/2010/main" val="1192436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3. American sycamore: Unrecognized potential</a:t>
            </a:r>
            <a:endParaRPr lang="en-US" sz="4000" dirty="0"/>
          </a:p>
        </p:txBody>
      </p:sp>
      <p:sp>
        <p:nvSpPr>
          <p:cNvPr id="3" name="Content Placeholder 2"/>
          <p:cNvSpPr>
            <a:spLocks noGrp="1"/>
          </p:cNvSpPr>
          <p:nvPr>
            <p:ph idx="1"/>
          </p:nvPr>
        </p:nvSpPr>
        <p:spPr>
          <a:xfrm>
            <a:off x="838200" y="1454149"/>
            <a:ext cx="10515600" cy="4860925"/>
          </a:xfrm>
        </p:spPr>
        <p:txBody>
          <a:bodyPr>
            <a:normAutofit fontScale="77500" lnSpcReduction="20000"/>
          </a:bodyPr>
          <a:lstStyle/>
          <a:p>
            <a:r>
              <a:rPr lang="en-US" dirty="0" smtClean="0"/>
              <a:t>Native species with wide range of environmental tolerances</a:t>
            </a:r>
          </a:p>
          <a:p>
            <a:r>
              <a:rPr lang="en-US" dirty="0" smtClean="0"/>
              <a:t>HIGH tolerance of biotic and abiotic stress</a:t>
            </a:r>
          </a:p>
          <a:p>
            <a:pPr lvl="1"/>
            <a:r>
              <a:rPr lang="en-US" dirty="0" smtClean="0"/>
              <a:t>Tolerates both drought and flooding, not many pests</a:t>
            </a:r>
          </a:p>
          <a:p>
            <a:r>
              <a:rPr lang="en-US" dirty="0" smtClean="0"/>
              <a:t>Moderate to very good productivity with LOW INPUT culture</a:t>
            </a:r>
          </a:p>
          <a:p>
            <a:r>
              <a:rPr lang="en-US" dirty="0" smtClean="0"/>
              <a:t>Seedling production capacity at scale available</a:t>
            </a:r>
          </a:p>
          <a:p>
            <a:r>
              <a:rPr lang="en-US" dirty="0" smtClean="0"/>
              <a:t>Reliable, low cost establishment with existing technology</a:t>
            </a:r>
          </a:p>
          <a:p>
            <a:r>
              <a:rPr lang="en-US" dirty="0" smtClean="0"/>
              <a:t>Excellent coppicing and ability to outcompete weeds</a:t>
            </a:r>
          </a:p>
          <a:p>
            <a:r>
              <a:rPr lang="en-US" dirty="0" smtClean="0"/>
              <a:t>Great potential for tree improvement programs – productivity, drought tolerance, salt tolerance(?), resistance to diseases</a:t>
            </a:r>
          </a:p>
          <a:p>
            <a:r>
              <a:rPr lang="en-US" dirty="0" smtClean="0"/>
              <a:t>Excellent wood properties and uniformity for bioenergy feedstock at scale</a:t>
            </a:r>
          </a:p>
          <a:p>
            <a:pPr lvl="1"/>
            <a:r>
              <a:rPr lang="en-US" dirty="0" smtClean="0"/>
              <a:t>Good energy content (19-20 MJ kg</a:t>
            </a:r>
            <a:r>
              <a:rPr lang="en-US" baseline="30000" dirty="0" smtClean="0"/>
              <a:t>-1</a:t>
            </a:r>
            <a:r>
              <a:rPr lang="en-US" dirty="0" smtClean="0"/>
              <a:t>), dries well, thin bark/low ash content</a:t>
            </a:r>
          </a:p>
          <a:p>
            <a:r>
              <a:rPr lang="en-US" dirty="0" smtClean="0"/>
              <a:t>Capacity to improve agricultural soil health and biodiversity	</a:t>
            </a:r>
          </a:p>
          <a:p>
            <a:pPr lvl="1"/>
            <a:r>
              <a:rPr lang="en-US" dirty="0" smtClean="0"/>
              <a:t>Chemical, physical and biological properties</a:t>
            </a:r>
          </a:p>
          <a:p>
            <a:r>
              <a:rPr lang="en-US" dirty="0" smtClean="0"/>
              <a:t>Improves farm-scale and regional carbon and water cycling</a:t>
            </a:r>
          </a:p>
          <a:p>
            <a:endParaRPr lang="en-US" dirty="0"/>
          </a:p>
        </p:txBody>
      </p:sp>
    </p:spTree>
    <p:extLst>
      <p:ext uri="{BB962C8B-B14F-4D97-AF65-F5344CB8AC3E}">
        <p14:creationId xmlns:p14="http://schemas.microsoft.com/office/powerpoint/2010/main" val="3517617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1331</TotalTime>
  <Words>2406</Words>
  <Application>Microsoft Office PowerPoint</Application>
  <PresentationFormat>Widescreen</PresentationFormat>
  <Paragraphs>542</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Segoe UI</vt:lpstr>
      <vt:lpstr>Times New Roman</vt:lpstr>
      <vt:lpstr>Office Theme</vt:lpstr>
      <vt:lpstr>The Potential of American Sycamore as a Bioenergy Feedstock and Alternative Land Use for Multiple Ecosystem Services</vt:lpstr>
      <vt:lpstr>Outline</vt:lpstr>
      <vt:lpstr>PowerPoint Presentation</vt:lpstr>
      <vt:lpstr>PowerPoint Presentation</vt:lpstr>
      <vt:lpstr>Bioenergy in an increasingly STRESSFUL world!</vt:lpstr>
      <vt:lpstr>Ecophysiology as an applied science</vt:lpstr>
      <vt:lpstr>2. Opportunities for integrating bioenergy into forestry and agriculture</vt:lpstr>
      <vt:lpstr>Strong and growing demand </vt:lpstr>
      <vt:lpstr>3. American sycamore: Unrecognized potential</vt:lpstr>
      <vt:lpstr>Seed source and establishment</vt:lpstr>
      <vt:lpstr>PowerPoint Presentation</vt:lpstr>
      <vt:lpstr>PowerPoint Presentation</vt:lpstr>
      <vt:lpstr>Winter Harvest 2013</vt:lpstr>
      <vt:lpstr>Harvest and Coppice</vt:lpstr>
      <vt:lpstr>PowerPoint Presentation</vt:lpstr>
      <vt:lpstr>PowerPoint Presentation</vt:lpstr>
      <vt:lpstr>PowerPoint Presentation</vt:lpstr>
      <vt:lpstr>PowerPoint Presentation</vt:lpstr>
      <vt:lpstr>This experience has been repeated multiple times, at multiple sites in eastern and central NC</vt:lpstr>
      <vt:lpstr>PowerPoint Presentation</vt:lpstr>
      <vt:lpstr>PowerPoint Presentation</vt:lpstr>
      <vt:lpstr>PowerPoint Presentation</vt:lpstr>
      <vt:lpstr>PowerPoint Presentation</vt:lpstr>
      <vt:lpstr>PowerPoint Presentation</vt:lpstr>
      <vt:lpstr>PowerPoint Presentation</vt:lpstr>
      <vt:lpstr>4. Future directions</vt:lpstr>
      <vt:lpstr>  Quantify ecosystem services provisioning  </vt:lpstr>
      <vt:lpstr>Expand partnerships </vt:lpstr>
      <vt:lpstr>Bioenergy publications</vt:lpstr>
      <vt:lpstr>Bioenergy publications</vt:lpstr>
      <vt:lpstr>Acknowledgements</vt:lpstr>
    </vt:vector>
  </TitlesOfParts>
  <Company>NC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Potential of American Sycamore as a Bioenergy Feedstock</dc:title>
  <dc:creator>John S King</dc:creator>
  <cp:lastModifiedBy>John S King</cp:lastModifiedBy>
  <cp:revision>62</cp:revision>
  <dcterms:created xsi:type="dcterms:W3CDTF">2022-06-27T15:10:12Z</dcterms:created>
  <dcterms:modified xsi:type="dcterms:W3CDTF">2025-03-06T01:42:47Z</dcterms:modified>
</cp:coreProperties>
</file>