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</p:sldMasterIdLst>
  <p:sldIdLst>
    <p:sldId id="256" r:id="rId5"/>
    <p:sldId id="264" r:id="rId6"/>
    <p:sldId id="265" r:id="rId7"/>
    <p:sldId id="263" r:id="rId8"/>
    <p:sldId id="261" r:id="rId9"/>
    <p:sldId id="258" r:id="rId10"/>
    <p:sldId id="260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64781-8694-4125-99BE-196A1C8183F2}" v="103" dt="2023-10-27T16:40:51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05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4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D0043A-0BFB-41F2-AE3B-3E215AE5B4A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2A4C3C-A37D-4F3A-9571-8F15263D47B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44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cconnect.sharepoint.com/sites/AGR-SoilWaterConservatio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BF175E-D618-4291-5AD9-86492E9C33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43" y="319856"/>
            <a:ext cx="5868513" cy="5868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502565-C71D-92C4-FCD3-CBA43E742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42465"/>
            <a:ext cx="12192000" cy="113079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Nova" panose="020F0502020204030204" pitchFamily="34" charset="0"/>
              </a:rPr>
              <a:t>How To Use the DSWC SharePoint</a:t>
            </a:r>
          </a:p>
        </p:txBody>
      </p:sp>
      <p:pic>
        <p:nvPicPr>
          <p:cNvPr id="3" name="Graphic 2" descr="End outline">
            <a:hlinkClick r:id="" action="ppaction://hlinkshowjump?jump=nextslide" tooltip="Go to Next Slide"/>
            <a:extLst>
              <a:ext uri="{FF2B5EF4-FFF2-40B4-BE49-F238E27FC236}">
                <a16:creationId xmlns:a16="http://schemas.microsoft.com/office/drawing/2014/main" id="{178793D6-6C5A-4CFF-4A4C-07A9CD7A5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37676" y="6441058"/>
            <a:ext cx="382438" cy="38243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05351A3-1FF8-1612-813E-33896EED1660}"/>
              </a:ext>
            </a:extLst>
          </p:cNvPr>
          <p:cNvSpPr/>
          <p:nvPr/>
        </p:nvSpPr>
        <p:spPr>
          <a:xfrm rot="18434094">
            <a:off x="11036015" y="5803601"/>
            <a:ext cx="480291" cy="79432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EBEB8-8C1E-AA84-AFE8-71350123292C}"/>
              </a:ext>
            </a:extLst>
          </p:cNvPr>
          <p:cNvSpPr txBox="1"/>
          <p:nvPr/>
        </p:nvSpPr>
        <p:spPr>
          <a:xfrm>
            <a:off x="105349" y="276610"/>
            <a:ext cx="831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When the file is uploaded a “Properties” box will appear on the right; edit details here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D28CE-B0EE-9CC8-C005-5C24E2EDE226}"/>
              </a:ext>
            </a:extLst>
          </p:cNvPr>
          <p:cNvSpPr txBox="1"/>
          <p:nvPr/>
        </p:nvSpPr>
        <p:spPr>
          <a:xfrm>
            <a:off x="105349" y="932873"/>
            <a:ext cx="62097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Fields that require information will be highlighted in yellow; provide the required details in the “Properties” box on the right.  Changes will save automatically.</a:t>
            </a:r>
          </a:p>
          <a:p>
            <a:pPr marL="228600" indent="-228600">
              <a:buAutoNum type="arabicPeriod" startAt="2"/>
            </a:pPr>
            <a:endParaRPr lang="en-US" sz="1400" dirty="0"/>
          </a:p>
          <a:p>
            <a:r>
              <a:rPr lang="en-US" sz="1400" dirty="0"/>
              <a:t>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9ACF7-885A-1C81-81AD-AAC585274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50"/>
          <a:stretch/>
        </p:blipFill>
        <p:spPr>
          <a:xfrm>
            <a:off x="6220926" y="1274421"/>
            <a:ext cx="5565632" cy="415636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4A5D689-E274-5510-7987-163055B9ABEF}"/>
              </a:ext>
            </a:extLst>
          </p:cNvPr>
          <p:cNvSpPr/>
          <p:nvPr/>
        </p:nvSpPr>
        <p:spPr>
          <a:xfrm>
            <a:off x="9604241" y="359277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F9DB4-0430-FBFB-2F1D-3BB766E23334}"/>
              </a:ext>
            </a:extLst>
          </p:cNvPr>
          <p:cNvSpPr txBox="1"/>
          <p:nvPr/>
        </p:nvSpPr>
        <p:spPr>
          <a:xfrm>
            <a:off x="9191831" y="3650425"/>
            <a:ext cx="31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853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A6790C-BB1B-0856-B376-03E265142682}"/>
              </a:ext>
            </a:extLst>
          </p:cNvPr>
          <p:cNvSpPr txBox="1"/>
          <p:nvPr/>
        </p:nvSpPr>
        <p:spPr>
          <a:xfrm>
            <a:off x="485776" y="876839"/>
            <a:ext cx="113823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Link to access the site with your email address and password: </a:t>
            </a:r>
            <a:r>
              <a:rPr lang="en-US" sz="16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https://ncconnect.sharepoint.com/sites/AGR-SoilWaterConservation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en-US" sz="1600" b="1" dirty="0"/>
              <a:t>File Naming Conventions - </a:t>
            </a:r>
            <a:r>
              <a:rPr lang="en-US" sz="1600" dirty="0"/>
              <a:t>For quick reference - See complete description of how to upload in following pages</a:t>
            </a:r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District Board Meeting - Approved Minutes</a:t>
            </a:r>
            <a:r>
              <a:rPr lang="en-US" sz="1400" dirty="0"/>
              <a:t>  –  </a:t>
            </a:r>
            <a:r>
              <a:rPr lang="en-US" sz="1400" dirty="0">
                <a:solidFill>
                  <a:srgbClr val="0070C0"/>
                </a:solidFill>
              </a:rPr>
              <a:t>yyyy_mm_districtname_minutes</a:t>
            </a:r>
            <a:r>
              <a:rPr lang="en-US" sz="1400" dirty="0"/>
              <a:t> (if your board has a second or third meeting in a given month - yyyy_mm 2_districtname_minutes, yyyy_mm 3_districtname_minutes,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Annual Report</a:t>
            </a:r>
            <a:r>
              <a:rPr lang="en-US" sz="1400" dirty="0"/>
              <a:t>  –  </a:t>
            </a:r>
            <a:r>
              <a:rPr lang="en-US" sz="1400" dirty="0">
                <a:solidFill>
                  <a:srgbClr val="0070C0"/>
                </a:solidFill>
              </a:rPr>
              <a:t>yy-yy_districtname_annualreport</a:t>
            </a:r>
            <a:r>
              <a:rPr lang="en-US" sz="1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Supervisor Disclosure Forms</a:t>
            </a:r>
            <a:r>
              <a:rPr lang="en-US" sz="1400" dirty="0"/>
              <a:t> (one file per supervisor, annually)  –  </a:t>
            </a:r>
            <a:r>
              <a:rPr lang="en-US" sz="1400" dirty="0">
                <a:solidFill>
                  <a:srgbClr val="0070C0"/>
                </a:solidFill>
              </a:rPr>
              <a:t>yyyy_supervisorlastname_SDF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Secondary Employment Certification Form - District Staff</a:t>
            </a:r>
            <a:r>
              <a:rPr lang="en-US" sz="1400" dirty="0"/>
              <a:t> (one file per employee, annually)  –  </a:t>
            </a:r>
            <a:r>
              <a:rPr lang="en-US" sz="1400" dirty="0">
                <a:solidFill>
                  <a:srgbClr val="0070C0"/>
                </a:solidFill>
              </a:rPr>
              <a:t>yyyy_districtemployeelastname_SECF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Term of Office Paperwork</a:t>
            </a:r>
            <a:r>
              <a:rPr lang="en-US" sz="1400" dirty="0"/>
              <a:t> (oath &amp; employment certification, one file per supervisor, at the beginning of each term – </a:t>
            </a:r>
            <a:r>
              <a:rPr lang="en-US" sz="1400" dirty="0">
                <a:solidFill>
                  <a:srgbClr val="0070C0"/>
                </a:solidFill>
              </a:rPr>
              <a:t>termfirstyyyy_supervisorlastname_TOO</a:t>
            </a:r>
            <a:r>
              <a:rPr lang="en-US" sz="1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Election Report</a:t>
            </a:r>
            <a:r>
              <a:rPr lang="en-US" sz="1400" dirty="0"/>
              <a:t> (one file to include all reports, even years) – </a:t>
            </a:r>
            <a:r>
              <a:rPr lang="en-US" sz="1400" dirty="0" err="1">
                <a:solidFill>
                  <a:srgbClr val="0070C0"/>
                </a:solidFill>
              </a:rPr>
              <a:t>yyyy_districtname_electionreport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703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EBEB8-8C1E-AA84-AFE8-71350123292C}"/>
              </a:ext>
            </a:extLst>
          </p:cNvPr>
          <p:cNvSpPr txBox="1"/>
          <p:nvPr/>
        </p:nvSpPr>
        <p:spPr>
          <a:xfrm>
            <a:off x="105348" y="252431"/>
            <a:ext cx="800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Open File Explorer to find your files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25AD4F-E0EB-5DA0-4B07-9A5BBAB7F8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068" y="1053642"/>
            <a:ext cx="5193583" cy="49737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1D28CE-B0EE-9CC8-C005-5C24E2EDE226}"/>
              </a:ext>
            </a:extLst>
          </p:cNvPr>
          <p:cNvSpPr txBox="1"/>
          <p:nvPr/>
        </p:nvSpPr>
        <p:spPr>
          <a:xfrm>
            <a:off x="105349" y="932873"/>
            <a:ext cx="62097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Your computer should have a search function at the bottom of your monitor. Search for “file”</a:t>
            </a:r>
          </a:p>
          <a:p>
            <a:pPr marL="228600" indent="-228600">
              <a:buAutoNum type="arabicPeriod"/>
            </a:pPr>
            <a:endParaRPr lang="en-US" sz="1400" dirty="0"/>
          </a:p>
          <a:p>
            <a:pPr marL="228600" indent="-228600">
              <a:buAutoNum type="arabicPeriod"/>
            </a:pPr>
            <a:r>
              <a:rPr lang="en-US" sz="1400" dirty="0"/>
              <a:t>The “File Explorer” should show in the results. Click on the file explorer and then navigate to the folder where you have the saved documents.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6D6FA-4A3B-9CCF-6D5F-04F82F0B6C04}"/>
              </a:ext>
            </a:extLst>
          </p:cNvPr>
          <p:cNvSpPr/>
          <p:nvPr/>
        </p:nvSpPr>
        <p:spPr>
          <a:xfrm>
            <a:off x="7129464" y="5753100"/>
            <a:ext cx="1438274" cy="274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5F623-B262-CCF9-FB58-EE806DB9457C}"/>
              </a:ext>
            </a:extLst>
          </p:cNvPr>
          <p:cNvSpPr txBox="1"/>
          <p:nvPr/>
        </p:nvSpPr>
        <p:spPr>
          <a:xfrm>
            <a:off x="6581774" y="5753100"/>
            <a:ext cx="31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860A80-67CF-DE79-C5D7-27F6C5A87C6A}"/>
              </a:ext>
            </a:extLst>
          </p:cNvPr>
          <p:cNvSpPr/>
          <p:nvPr/>
        </p:nvSpPr>
        <p:spPr>
          <a:xfrm>
            <a:off x="7262813" y="1782919"/>
            <a:ext cx="2138361" cy="4554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F9DB4-0430-FBFB-2F1D-3BB766E23334}"/>
              </a:ext>
            </a:extLst>
          </p:cNvPr>
          <p:cNvSpPr txBox="1"/>
          <p:nvPr/>
        </p:nvSpPr>
        <p:spPr>
          <a:xfrm>
            <a:off x="6611001" y="1869042"/>
            <a:ext cx="31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091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EFD431-C3A6-8F52-5FB6-DB930AEB432C}"/>
              </a:ext>
            </a:extLst>
          </p:cNvPr>
          <p:cNvSpPr txBox="1"/>
          <p:nvPr/>
        </p:nvSpPr>
        <p:spPr>
          <a:xfrm>
            <a:off x="157105" y="1702878"/>
            <a:ext cx="75829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Any folder will be accessed through the “Site Contents” dropdown on the SharePoint site.</a:t>
            </a:r>
          </a:p>
          <a:p>
            <a:endParaRPr lang="en-US" sz="1400" dirty="0">
              <a:latin typeface="Arial Nova" panose="020B0504020202020204" pitchFamily="34" charset="0"/>
            </a:endParaRPr>
          </a:p>
          <a:p>
            <a:r>
              <a:rPr lang="en-US" sz="1400" dirty="0">
                <a:latin typeface="Arial Nova" panose="020B0504020202020204" pitchFamily="34" charset="0"/>
              </a:rPr>
              <a:t>Any folder that you had access to on the old district sites should be available to each county whether you used it or not. </a:t>
            </a:r>
          </a:p>
          <a:p>
            <a:endParaRPr lang="en-US" sz="1400" dirty="0">
              <a:latin typeface="Arial Nova" panose="020B0504020202020204" pitchFamily="34" charset="0"/>
            </a:endParaRPr>
          </a:p>
          <a:p>
            <a:r>
              <a:rPr lang="en-US" sz="1400" dirty="0">
                <a:latin typeface="Arial Nova" panose="020B0504020202020204" pitchFamily="34" charset="0"/>
              </a:rPr>
              <a:t>The “Education” &amp; “Training Classes” folders will house the same information as it did on the old site.</a:t>
            </a:r>
          </a:p>
        </p:txBody>
      </p:sp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8B8B8D9C-E68B-9049-9C5A-55B6D6BA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10" y="1614750"/>
            <a:ext cx="3505689" cy="4363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72176-F55A-AA4F-9991-DB6BC07BF036}"/>
              </a:ext>
            </a:extLst>
          </p:cNvPr>
          <p:cNvSpPr txBox="1"/>
          <p:nvPr/>
        </p:nvSpPr>
        <p:spPr>
          <a:xfrm>
            <a:off x="157106" y="1209964"/>
            <a:ext cx="800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Navi</a:t>
            </a:r>
            <a:r>
              <a:rPr lang="en-US" dirty="0"/>
              <a:t>g</a:t>
            </a:r>
            <a:r>
              <a:rPr lang="en-US" u="sng" dirty="0"/>
              <a:t>ate to County Folder</a:t>
            </a:r>
            <a:r>
              <a:rPr lang="en-US" dirty="0"/>
              <a:t>(s)</a:t>
            </a:r>
          </a:p>
        </p:txBody>
      </p:sp>
      <p:pic>
        <p:nvPicPr>
          <p:cNvPr id="10" name="Picture 9" descr="A circular emblem with text and images&#10;&#10;Description automatically generated">
            <a:extLst>
              <a:ext uri="{FF2B5EF4-FFF2-40B4-BE49-F238E27FC236}">
                <a16:creationId xmlns:a16="http://schemas.microsoft.com/office/drawing/2014/main" id="{64ABBDFA-947A-1A94-E63E-48935647E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19" y="101589"/>
            <a:ext cx="1108375" cy="1108375"/>
          </a:xfrm>
          <a:prstGeom prst="rect">
            <a:avLst/>
          </a:prstGeom>
        </p:spPr>
      </p:pic>
      <p:pic>
        <p:nvPicPr>
          <p:cNvPr id="13" name="Graphic 12" descr="End outline">
            <a:hlinkClick r:id="" action="ppaction://hlinkshowjump?jump=nextslide" tooltip="Go to Next Slide"/>
            <a:extLst>
              <a:ext uri="{FF2B5EF4-FFF2-40B4-BE49-F238E27FC236}">
                <a16:creationId xmlns:a16="http://schemas.microsoft.com/office/drawing/2014/main" id="{A547ECAF-FF4E-91BC-E121-A20625860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7676" y="6441058"/>
            <a:ext cx="382438" cy="382438"/>
          </a:xfrm>
          <a:prstGeom prst="rect">
            <a:avLst/>
          </a:prstGeom>
        </p:spPr>
      </p:pic>
      <p:pic>
        <p:nvPicPr>
          <p:cNvPr id="14" name="Graphic 13" descr="End outline">
            <a:extLst>
              <a:ext uri="{FF2B5EF4-FFF2-40B4-BE49-F238E27FC236}">
                <a16:creationId xmlns:a16="http://schemas.microsoft.com/office/drawing/2014/main" id="{0F7C8E09-092A-66F8-70B8-19C9CA16B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8905" y="5001372"/>
            <a:ext cx="382438" cy="382438"/>
          </a:xfrm>
          <a:prstGeom prst="rect">
            <a:avLst/>
          </a:prstGeom>
        </p:spPr>
      </p:pic>
      <p:pic>
        <p:nvPicPr>
          <p:cNvPr id="15" name="Graphic 14" descr="End outline">
            <a:extLst>
              <a:ext uri="{FF2B5EF4-FFF2-40B4-BE49-F238E27FC236}">
                <a16:creationId xmlns:a16="http://schemas.microsoft.com/office/drawing/2014/main" id="{E57A86D9-2DD3-0F06-71D4-C0081B52D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04950" y="5001372"/>
            <a:ext cx="382438" cy="382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9D24D2-8873-0D7C-CD36-04836587C6FD}"/>
              </a:ext>
            </a:extLst>
          </p:cNvPr>
          <p:cNvSpPr txBox="1"/>
          <p:nvPr/>
        </p:nvSpPr>
        <p:spPr>
          <a:xfrm>
            <a:off x="157106" y="4447309"/>
            <a:ext cx="800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Tutorial Navigation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DF5981-FDA3-FD3D-BC78-EE82EE6466A7}"/>
              </a:ext>
            </a:extLst>
          </p:cNvPr>
          <p:cNvSpPr txBox="1"/>
          <p:nvPr/>
        </p:nvSpPr>
        <p:spPr>
          <a:xfrm>
            <a:off x="987388" y="5038702"/>
            <a:ext cx="1940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Back One Slide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99900-F47C-5CBC-5028-A483396FA3E6}"/>
              </a:ext>
            </a:extLst>
          </p:cNvPr>
          <p:cNvSpPr txBox="1"/>
          <p:nvPr/>
        </p:nvSpPr>
        <p:spPr>
          <a:xfrm>
            <a:off x="3751343" y="5038702"/>
            <a:ext cx="1947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Forward One Slide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762889-993B-1018-C552-A6925DD26190}"/>
              </a:ext>
            </a:extLst>
          </p:cNvPr>
          <p:cNvSpPr/>
          <p:nvPr/>
        </p:nvSpPr>
        <p:spPr>
          <a:xfrm>
            <a:off x="157104" y="4447309"/>
            <a:ext cx="6040495" cy="1200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4364E6E-1540-F337-E97D-25F365C3808E}"/>
              </a:ext>
            </a:extLst>
          </p:cNvPr>
          <p:cNvCxnSpPr>
            <a:cxnSpLocks/>
            <a:stCxn id="20" idx="2"/>
          </p:cNvCxnSpPr>
          <p:nvPr/>
        </p:nvCxnSpPr>
        <p:spPr>
          <a:xfrm rot="16200000" flipH="1">
            <a:off x="6158366" y="2667022"/>
            <a:ext cx="1011382" cy="6973410"/>
          </a:xfrm>
          <a:prstGeom prst="bentConnector2">
            <a:avLst/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0BCA443-526E-F12B-39C7-00219F4D1FAE}"/>
              </a:ext>
            </a:extLst>
          </p:cNvPr>
          <p:cNvSpPr/>
          <p:nvPr/>
        </p:nvSpPr>
        <p:spPr>
          <a:xfrm>
            <a:off x="8410755" y="1614750"/>
            <a:ext cx="1173192" cy="2916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646984C-19B5-8C4E-1AC0-9A4CB7EDA3D3}"/>
              </a:ext>
            </a:extLst>
          </p:cNvPr>
          <p:cNvCxnSpPr/>
          <p:nvPr/>
        </p:nvCxnSpPr>
        <p:spPr>
          <a:xfrm flipV="1">
            <a:off x="3485072" y="1794294"/>
            <a:ext cx="4925683" cy="198408"/>
          </a:xfrm>
          <a:prstGeom prst="bentConnector3">
            <a:avLst>
              <a:gd name="adj1" fmla="val 81524"/>
            </a:avLst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End outline">
            <a:hlinkClick r:id="" action="ppaction://hlinkshowjump?jump=previousslide" tooltip="Go Back One Slide"/>
            <a:extLst>
              <a:ext uri="{FF2B5EF4-FFF2-40B4-BE49-F238E27FC236}">
                <a16:creationId xmlns:a16="http://schemas.microsoft.com/office/drawing/2014/main" id="{D39959C9-D0D4-CCF4-F620-E10D6AAB5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848083" y="6441058"/>
            <a:ext cx="382438" cy="3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ebsite&#10;&#10;Description automatically generated">
            <a:extLst>
              <a:ext uri="{FF2B5EF4-FFF2-40B4-BE49-F238E27FC236}">
                <a16:creationId xmlns:a16="http://schemas.microsoft.com/office/drawing/2014/main" id="{317D1F72-523E-6355-2E44-71D91809EC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125"/>
            <a:ext cx="12192000" cy="4151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FD431-C3A6-8F52-5FB6-DB930AEB432C}"/>
              </a:ext>
            </a:extLst>
          </p:cNvPr>
          <p:cNvSpPr txBox="1"/>
          <p:nvPr/>
        </p:nvSpPr>
        <p:spPr>
          <a:xfrm>
            <a:off x="757382" y="3167390"/>
            <a:ext cx="572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Once you are on the Soil &amp; Water Conservation SharePoint site, </a:t>
            </a:r>
            <a:r>
              <a:rPr lang="en-US" sz="1400" dirty="0">
                <a:solidFill>
                  <a:srgbClr val="FF0000"/>
                </a:solidFill>
                <a:latin typeface="Arial Nova" panose="020B0504020202020204" pitchFamily="34" charset="0"/>
              </a:rPr>
              <a:t>Click</a:t>
            </a:r>
            <a:r>
              <a:rPr lang="en-US" sz="1400" dirty="0">
                <a:latin typeface="Arial Nova" panose="020B0504020202020204" pitchFamily="34" charset="0"/>
              </a:rPr>
              <a:t> on the “</a:t>
            </a:r>
            <a:r>
              <a:rPr lang="en-US" sz="1400" dirty="0">
                <a:solidFill>
                  <a:srgbClr val="FF0000"/>
                </a:solidFill>
                <a:latin typeface="Arial Nova" panose="020B0504020202020204" pitchFamily="34" charset="0"/>
              </a:rPr>
              <a:t>Down Arrow</a:t>
            </a:r>
            <a:r>
              <a:rPr lang="en-US" sz="1400" dirty="0">
                <a:latin typeface="Arial Nova" panose="020B0504020202020204" pitchFamily="34" charset="0"/>
              </a:rPr>
              <a:t>” next to the Site Contents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DB318-3CAA-7426-C30E-06EE59A9DB39}"/>
              </a:ext>
            </a:extLst>
          </p:cNvPr>
          <p:cNvSpPr txBox="1"/>
          <p:nvPr/>
        </p:nvSpPr>
        <p:spPr>
          <a:xfrm>
            <a:off x="240145" y="378691"/>
            <a:ext cx="6068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STEP 1 – Navigate to County Folder</a:t>
            </a:r>
          </a:p>
        </p:txBody>
      </p:sp>
      <p:pic>
        <p:nvPicPr>
          <p:cNvPr id="8" name="Picture 7" descr="A circular emblem with text and images&#10;&#10;Description automatically generated">
            <a:extLst>
              <a:ext uri="{FF2B5EF4-FFF2-40B4-BE49-F238E27FC236}">
                <a16:creationId xmlns:a16="http://schemas.microsoft.com/office/drawing/2014/main" id="{80136A31-9D82-08F3-6CC4-42256B9F5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19" y="101589"/>
            <a:ext cx="1108375" cy="1108375"/>
          </a:xfrm>
          <a:prstGeom prst="rect">
            <a:avLst/>
          </a:prstGeom>
        </p:spPr>
      </p:pic>
      <p:pic>
        <p:nvPicPr>
          <p:cNvPr id="9" name="Graphic 8" descr="End outline">
            <a:hlinkClick r:id="" action="ppaction://hlinkshowjump?jump=nextslide" tooltip="Go to Next Slide"/>
            <a:extLst>
              <a:ext uri="{FF2B5EF4-FFF2-40B4-BE49-F238E27FC236}">
                <a16:creationId xmlns:a16="http://schemas.microsoft.com/office/drawing/2014/main" id="{7F9BDC68-258D-7B47-6C0C-63CDDF451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37676" y="6441058"/>
            <a:ext cx="382438" cy="382438"/>
          </a:xfrm>
          <a:prstGeom prst="rect">
            <a:avLst/>
          </a:prstGeom>
        </p:spPr>
      </p:pic>
      <p:pic>
        <p:nvPicPr>
          <p:cNvPr id="10" name="Graphic 9" descr="End outline">
            <a:hlinkClick r:id="" action="ppaction://hlinkshowjump?jump=previousslide" tooltip="Go Back One Slide"/>
            <a:extLst>
              <a:ext uri="{FF2B5EF4-FFF2-40B4-BE49-F238E27FC236}">
                <a16:creationId xmlns:a16="http://schemas.microsoft.com/office/drawing/2014/main" id="{E74C76ED-EC7E-D942-4687-4D28D459F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848083" y="6441058"/>
            <a:ext cx="382438" cy="382438"/>
          </a:xfrm>
          <a:prstGeom prst="rect">
            <a:avLst/>
          </a:prstGeom>
        </p:spPr>
      </p:pic>
      <p:sp>
        <p:nvSpPr>
          <p:cNvPr id="11" name="Rectangl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0473A2-13A9-9DBA-FA94-0E09EDAE8AC6}"/>
              </a:ext>
            </a:extLst>
          </p:cNvPr>
          <p:cNvSpPr/>
          <p:nvPr/>
        </p:nvSpPr>
        <p:spPr>
          <a:xfrm>
            <a:off x="5190837" y="1505528"/>
            <a:ext cx="221672" cy="1847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0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97ED79-E250-A835-E2E5-CC4BE7D85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8" y="1305125"/>
            <a:ext cx="12192000" cy="4023828"/>
          </a:xfrm>
          <a:prstGeom prst="rect">
            <a:avLst/>
          </a:prstGeom>
        </p:spPr>
      </p:pic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D89A45-31A1-8637-1BE4-A9AB700081F3}"/>
              </a:ext>
            </a:extLst>
          </p:cNvPr>
          <p:cNvSpPr/>
          <p:nvPr/>
        </p:nvSpPr>
        <p:spPr>
          <a:xfrm>
            <a:off x="4615218" y="2028514"/>
            <a:ext cx="2302817" cy="2501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80640-A1CE-C771-B3C7-E3B7593590F9}"/>
              </a:ext>
            </a:extLst>
          </p:cNvPr>
          <p:cNvSpPr txBox="1"/>
          <p:nvPr/>
        </p:nvSpPr>
        <p:spPr>
          <a:xfrm>
            <a:off x="240145" y="378691"/>
            <a:ext cx="6068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STEP 2 – Navigate to County Folder</a:t>
            </a:r>
          </a:p>
        </p:txBody>
      </p:sp>
      <p:pic>
        <p:nvPicPr>
          <p:cNvPr id="8" name="Picture 7" descr="A circular emblem with text and images&#10;&#10;Description automatically generated">
            <a:extLst>
              <a:ext uri="{FF2B5EF4-FFF2-40B4-BE49-F238E27FC236}">
                <a16:creationId xmlns:a16="http://schemas.microsoft.com/office/drawing/2014/main" id="{D715E771-6C50-0C20-D7B2-D59F37A25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19" y="101589"/>
            <a:ext cx="1108375" cy="1108375"/>
          </a:xfrm>
          <a:prstGeom prst="rect">
            <a:avLst/>
          </a:prstGeom>
        </p:spPr>
      </p:pic>
      <p:pic>
        <p:nvPicPr>
          <p:cNvPr id="9" name="Graphic 8" descr="End outline">
            <a:hlinkClick r:id="" action="ppaction://hlinkshowjump?jump=previousslide" tooltip="Go Back One Slide"/>
            <a:extLst>
              <a:ext uri="{FF2B5EF4-FFF2-40B4-BE49-F238E27FC236}">
                <a16:creationId xmlns:a16="http://schemas.microsoft.com/office/drawing/2014/main" id="{4ADA24D3-B695-98AA-5912-15B444FAF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848083" y="6441058"/>
            <a:ext cx="382438" cy="382438"/>
          </a:xfrm>
          <a:prstGeom prst="rect">
            <a:avLst/>
          </a:prstGeom>
        </p:spPr>
      </p:pic>
      <p:pic>
        <p:nvPicPr>
          <p:cNvPr id="10" name="Graphic 9" descr="End outline">
            <a:hlinkClick r:id="" action="ppaction://hlinkshowjump?jump=nextslide" tooltip="Go to Next Slide"/>
            <a:extLst>
              <a:ext uri="{FF2B5EF4-FFF2-40B4-BE49-F238E27FC236}">
                <a16:creationId xmlns:a16="http://schemas.microsoft.com/office/drawing/2014/main" id="{1BADFE1E-38AD-613F-A430-B79BE7982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02473" y="6441058"/>
            <a:ext cx="382438" cy="382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5FB9A2-D624-3F06-063D-FF32CEDCC338}"/>
              </a:ext>
            </a:extLst>
          </p:cNvPr>
          <p:cNvSpPr txBox="1"/>
          <p:nvPr/>
        </p:nvSpPr>
        <p:spPr>
          <a:xfrm>
            <a:off x="314036" y="3167390"/>
            <a:ext cx="38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Once the Dropdown appears, </a:t>
            </a:r>
            <a:r>
              <a:rPr lang="en-US" sz="1400" dirty="0">
                <a:solidFill>
                  <a:srgbClr val="FF0000"/>
                </a:solidFill>
                <a:latin typeface="Arial Nova" panose="020B0504020202020204" pitchFamily="34" charset="0"/>
              </a:rPr>
              <a:t>Click</a:t>
            </a:r>
            <a:r>
              <a:rPr lang="en-US" sz="1400" dirty="0">
                <a:latin typeface="Arial Nova" panose="020B0504020202020204" pitchFamily="34" charset="0"/>
              </a:rPr>
              <a:t> on “</a:t>
            </a:r>
            <a:r>
              <a:rPr lang="en-US" sz="1400" dirty="0">
                <a:solidFill>
                  <a:srgbClr val="FF0000"/>
                </a:solidFill>
                <a:latin typeface="Arial Nova" panose="020B0504020202020204" pitchFamily="34" charset="0"/>
              </a:rPr>
              <a:t>Annual Reports</a:t>
            </a:r>
            <a:r>
              <a:rPr lang="en-US" sz="1400" dirty="0">
                <a:latin typeface="Arial Nova" panose="020B05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0621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2BF3904-9156-AD3A-A859-E0EB147CC3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125"/>
            <a:ext cx="12192000" cy="40707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1E2C2-1AD1-02AB-BECA-689261D894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12543"/>
            <a:ext cx="12094234" cy="25102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5AE78D-A407-DEAD-C84D-0B12CA460E77}"/>
              </a:ext>
            </a:extLst>
          </p:cNvPr>
          <p:cNvSpPr/>
          <p:nvPr/>
        </p:nvSpPr>
        <p:spPr>
          <a:xfrm>
            <a:off x="487675" y="3017172"/>
            <a:ext cx="1712429" cy="235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FCB71-EAEA-20F3-A24F-BFCF0CEAFA1E}"/>
              </a:ext>
            </a:extLst>
          </p:cNvPr>
          <p:cNvSpPr txBox="1"/>
          <p:nvPr/>
        </p:nvSpPr>
        <p:spPr>
          <a:xfrm>
            <a:off x="240145" y="378691"/>
            <a:ext cx="6068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STEP 3 – Navigate to County Folder</a:t>
            </a:r>
          </a:p>
        </p:txBody>
      </p:sp>
      <p:pic>
        <p:nvPicPr>
          <p:cNvPr id="11" name="Picture 10" descr="A circular emblem with text and images&#10;&#10;Description automatically generated">
            <a:extLst>
              <a:ext uri="{FF2B5EF4-FFF2-40B4-BE49-F238E27FC236}">
                <a16:creationId xmlns:a16="http://schemas.microsoft.com/office/drawing/2014/main" id="{A7AE01ED-67D0-8B28-4A32-BFC6E4839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19" y="101589"/>
            <a:ext cx="1108375" cy="1108375"/>
          </a:xfrm>
          <a:prstGeom prst="rect">
            <a:avLst/>
          </a:prstGeom>
        </p:spPr>
      </p:pic>
      <p:pic>
        <p:nvPicPr>
          <p:cNvPr id="12" name="Graphic 11" descr="End outline">
            <a:hlinkClick r:id="" action="ppaction://hlinkshowjump?jump=previousslide" tooltip="Go Back One Slide"/>
            <a:extLst>
              <a:ext uri="{FF2B5EF4-FFF2-40B4-BE49-F238E27FC236}">
                <a16:creationId xmlns:a16="http://schemas.microsoft.com/office/drawing/2014/main" id="{EB79A411-8AA2-9CB7-5B31-8FDA23D94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848083" y="6441058"/>
            <a:ext cx="382438" cy="382438"/>
          </a:xfrm>
          <a:prstGeom prst="rect">
            <a:avLst/>
          </a:prstGeom>
        </p:spPr>
      </p:pic>
      <p:pic>
        <p:nvPicPr>
          <p:cNvPr id="13" name="Graphic 12" descr="End outline">
            <a:hlinkClick r:id="" action="ppaction://hlinkshowjump?jump=nextslide" tooltip="Go to Next Slide"/>
            <a:extLst>
              <a:ext uri="{FF2B5EF4-FFF2-40B4-BE49-F238E27FC236}">
                <a16:creationId xmlns:a16="http://schemas.microsoft.com/office/drawing/2014/main" id="{95B3B0AD-5597-D81E-0788-2DFC09015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02473" y="6441058"/>
            <a:ext cx="382438" cy="3824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11A33A-FD87-6A99-38E9-681944D6B941}"/>
              </a:ext>
            </a:extLst>
          </p:cNvPr>
          <p:cNvSpPr txBox="1"/>
          <p:nvPr/>
        </p:nvSpPr>
        <p:spPr>
          <a:xfrm>
            <a:off x="487675" y="3629209"/>
            <a:ext cx="100596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You are now in the “Annual Reports” folder and should see your county folder. </a:t>
            </a:r>
            <a:r>
              <a:rPr lang="en-US" sz="1400" i="1" dirty="0">
                <a:solidFill>
                  <a:srgbClr val="0070C0"/>
                </a:solidFill>
                <a:latin typeface="Arial Nova" panose="020B0504020202020204" pitchFamily="34" charset="0"/>
              </a:rPr>
              <a:t>Before uploading any files, you need to be in your county folder. </a:t>
            </a:r>
          </a:p>
          <a:p>
            <a:endParaRPr lang="en-US" sz="1400" dirty="0">
              <a:latin typeface="Arial Nova" panose="020B0504020202020204" pitchFamily="34" charset="0"/>
            </a:endParaRPr>
          </a:p>
          <a:p>
            <a:r>
              <a:rPr lang="en-US" sz="1400" dirty="0">
                <a:latin typeface="Arial Nova" panose="020B0504020202020204" pitchFamily="34" charset="0"/>
              </a:rPr>
              <a:t>Alamance County was used for demonstration purposes only. You should be seeing your county folder if following along on the actual SharePoint site.</a:t>
            </a:r>
          </a:p>
          <a:p>
            <a:endParaRPr lang="en-US" sz="1400" dirty="0">
              <a:latin typeface="Arial Nova" panose="020B0504020202020204" pitchFamily="34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Arial Nova" panose="020B0504020202020204" pitchFamily="34" charset="0"/>
              </a:rPr>
              <a:t>Click</a:t>
            </a:r>
            <a:r>
              <a:rPr lang="en-US" sz="1400" dirty="0">
                <a:latin typeface="Arial Nova" panose="020B0504020202020204" pitchFamily="34" charset="0"/>
              </a:rPr>
              <a:t> on the “</a:t>
            </a:r>
            <a:r>
              <a:rPr lang="en-US" sz="1400" dirty="0">
                <a:solidFill>
                  <a:srgbClr val="FF0000"/>
                </a:solidFill>
                <a:latin typeface="Arial Nova" panose="020B0504020202020204" pitchFamily="34" charset="0"/>
              </a:rPr>
              <a:t>Alamance</a:t>
            </a:r>
            <a:r>
              <a:rPr lang="en-US" sz="1400" dirty="0">
                <a:latin typeface="Arial Nova" panose="020B0504020202020204" pitchFamily="34" charset="0"/>
              </a:rPr>
              <a:t>” county folder.</a:t>
            </a:r>
          </a:p>
        </p:txBody>
      </p:sp>
    </p:spTree>
    <p:extLst>
      <p:ext uri="{BB962C8B-B14F-4D97-AF65-F5344CB8AC3E}">
        <p14:creationId xmlns:p14="http://schemas.microsoft.com/office/powerpoint/2010/main" val="95523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2AD50A1-1430-0934-D265-C993E512E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125"/>
            <a:ext cx="12192000" cy="4620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EFCB71-EAEA-20F3-A24F-BFCF0CEAFA1E}"/>
              </a:ext>
            </a:extLst>
          </p:cNvPr>
          <p:cNvSpPr txBox="1"/>
          <p:nvPr/>
        </p:nvSpPr>
        <p:spPr>
          <a:xfrm>
            <a:off x="240145" y="378691"/>
            <a:ext cx="6068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" panose="020B0504020202020204" pitchFamily="34" charset="0"/>
              </a:rPr>
              <a:t>STEP 4 – Navigate to County Folder</a:t>
            </a:r>
          </a:p>
        </p:txBody>
      </p:sp>
      <p:pic>
        <p:nvPicPr>
          <p:cNvPr id="9" name="Picture 8" descr="A circular emblem with text and images&#10;&#10;Description automatically generated">
            <a:extLst>
              <a:ext uri="{FF2B5EF4-FFF2-40B4-BE49-F238E27FC236}">
                <a16:creationId xmlns:a16="http://schemas.microsoft.com/office/drawing/2014/main" id="{589541E2-A877-242B-DB8D-BAC4C0CAF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19" y="101589"/>
            <a:ext cx="1108375" cy="1108375"/>
          </a:xfrm>
          <a:prstGeom prst="rect">
            <a:avLst/>
          </a:prstGeom>
        </p:spPr>
      </p:pic>
      <p:pic>
        <p:nvPicPr>
          <p:cNvPr id="10" name="Graphic 9" descr="End outline">
            <a:hlinkClick r:id="" action="ppaction://hlinkshowjump?jump=previousslide" tooltip="Go Back One Slide"/>
            <a:extLst>
              <a:ext uri="{FF2B5EF4-FFF2-40B4-BE49-F238E27FC236}">
                <a16:creationId xmlns:a16="http://schemas.microsoft.com/office/drawing/2014/main" id="{66F98974-4658-5B05-678C-4B0937849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848083" y="6441058"/>
            <a:ext cx="382438" cy="382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58763A-1852-9502-871A-1F892A553F3C}"/>
              </a:ext>
            </a:extLst>
          </p:cNvPr>
          <p:cNvSpPr txBox="1"/>
          <p:nvPr/>
        </p:nvSpPr>
        <p:spPr>
          <a:xfrm>
            <a:off x="487675" y="3795461"/>
            <a:ext cx="7612616" cy="116955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You should now be inside of your county folder.</a:t>
            </a:r>
          </a:p>
          <a:p>
            <a:endParaRPr lang="en-US" sz="1400" dirty="0">
              <a:latin typeface="Arial Nova" panose="020B0504020202020204" pitchFamily="34" charset="0"/>
            </a:endParaRPr>
          </a:p>
          <a:p>
            <a:r>
              <a:rPr lang="en-US" sz="1400" dirty="0">
                <a:latin typeface="Arial Nova" panose="020B0504020202020204" pitchFamily="34" charset="0"/>
              </a:rPr>
              <a:t>If it looks like the breadcrumb trail at the top, but with your county after “Annual Reports &gt; ”, you are there.</a:t>
            </a:r>
          </a:p>
          <a:p>
            <a:endParaRPr lang="en-US" sz="1400" dirty="0">
              <a:latin typeface="Arial Nova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CA6CFC-49A1-E1A5-7EB2-858C9508E7FA}"/>
              </a:ext>
            </a:extLst>
          </p:cNvPr>
          <p:cNvSpPr/>
          <p:nvPr/>
        </p:nvSpPr>
        <p:spPr>
          <a:xfrm>
            <a:off x="127461" y="2327565"/>
            <a:ext cx="1708727" cy="26785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FEBE78A-A407-480B-F6ED-C01F0E8F5532}"/>
              </a:ext>
            </a:extLst>
          </p:cNvPr>
          <p:cNvCxnSpPr>
            <a:cxnSpLocks/>
            <a:stCxn id="12" idx="3"/>
            <a:endCxn id="13" idx="3"/>
          </p:cNvCxnSpPr>
          <p:nvPr/>
        </p:nvCxnSpPr>
        <p:spPr>
          <a:xfrm flipH="1" flipV="1">
            <a:off x="1836188" y="2461492"/>
            <a:ext cx="6264103" cy="1918745"/>
          </a:xfrm>
          <a:prstGeom prst="bentConnector3">
            <a:avLst>
              <a:gd name="adj1" fmla="val -3649"/>
            </a:avLst>
          </a:prstGeom>
          <a:ln w="28575">
            <a:solidFill>
              <a:srgbClr val="00B05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14D6C1-2F20-596E-9939-DC1607F124E1}"/>
              </a:ext>
            </a:extLst>
          </p:cNvPr>
          <p:cNvSpPr txBox="1"/>
          <p:nvPr/>
        </p:nvSpPr>
        <p:spPr>
          <a:xfrm>
            <a:off x="0" y="5359353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 Nova" panose="020B0504020202020204" pitchFamily="34" charset="0"/>
              </a:rPr>
              <a:t>That’s It!  You can access any folder needed using the same steps outlined in this tutorial.</a:t>
            </a:r>
          </a:p>
          <a:p>
            <a:pPr algn="ctr"/>
            <a:endParaRPr lang="en-US" sz="1400" dirty="0">
              <a:latin typeface="Arial Nova" panose="020B0504020202020204" pitchFamily="34" charset="0"/>
            </a:endParaRPr>
          </a:p>
          <a:p>
            <a:pPr algn="ctr"/>
            <a:r>
              <a:rPr lang="en-US" sz="1400" dirty="0">
                <a:latin typeface="Arial Nova" panose="020B0504020202020204" pitchFamily="34" charset="0"/>
              </a:rPr>
              <a:t>***Remember to be inside of your county folder before uploading any files.</a:t>
            </a:r>
          </a:p>
        </p:txBody>
      </p:sp>
    </p:spTree>
    <p:extLst>
      <p:ext uri="{BB962C8B-B14F-4D97-AF65-F5344CB8AC3E}">
        <p14:creationId xmlns:p14="http://schemas.microsoft.com/office/powerpoint/2010/main" val="106643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EBEB8-8C1E-AA84-AFE8-71350123292C}"/>
              </a:ext>
            </a:extLst>
          </p:cNvPr>
          <p:cNvSpPr txBox="1"/>
          <p:nvPr/>
        </p:nvSpPr>
        <p:spPr>
          <a:xfrm>
            <a:off x="105349" y="276610"/>
            <a:ext cx="800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To upload files, drag from File Explorer to the SharePoint page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D28CE-B0EE-9CC8-C005-5C24E2EDE226}"/>
              </a:ext>
            </a:extLst>
          </p:cNvPr>
          <p:cNvSpPr txBox="1"/>
          <p:nvPr/>
        </p:nvSpPr>
        <p:spPr>
          <a:xfrm>
            <a:off x="105349" y="932873"/>
            <a:ext cx="6209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Select the file you want to upload from File Explorer and “drag” to SharePoint screen by holding left mouse button</a:t>
            </a:r>
          </a:p>
          <a:p>
            <a:pPr marL="228600" indent="-228600">
              <a:buAutoNum type="arabicPeriod"/>
            </a:pPr>
            <a:endParaRPr lang="en-US" sz="1400" dirty="0"/>
          </a:p>
          <a:p>
            <a:pPr marL="228600" indent="-228600">
              <a:buAutoNum type="arabicPeriod"/>
            </a:pPr>
            <a:r>
              <a:rPr lang="en-US" sz="1400" dirty="0"/>
              <a:t>A red dotted outline will appear when the file is ready to “drop” in SharePoint</a:t>
            </a:r>
          </a:p>
          <a:p>
            <a:pPr marL="228600" indent="-228600">
              <a:buAutoNum type="arabicPeriod" startAt="2"/>
            </a:pPr>
            <a:endParaRPr lang="en-US" sz="1400" dirty="0"/>
          </a:p>
          <a:p>
            <a:r>
              <a:rPr lang="en-US" sz="1400" dirty="0"/>
              <a:t>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F9DB4-0430-FBFB-2F1D-3BB766E23334}"/>
              </a:ext>
            </a:extLst>
          </p:cNvPr>
          <p:cNvSpPr txBox="1"/>
          <p:nvPr/>
        </p:nvSpPr>
        <p:spPr>
          <a:xfrm>
            <a:off x="5131975" y="3563047"/>
            <a:ext cx="31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BAE39-9866-9F2E-258F-CD9198DB2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95"/>
          <a:stretch/>
        </p:blipFill>
        <p:spPr>
          <a:xfrm>
            <a:off x="6096000" y="1250735"/>
            <a:ext cx="5730814" cy="415636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4A5D689-E274-5510-7987-163055B9ABEF}"/>
              </a:ext>
            </a:extLst>
          </p:cNvPr>
          <p:cNvSpPr/>
          <p:nvPr/>
        </p:nvSpPr>
        <p:spPr>
          <a:xfrm>
            <a:off x="5443268" y="350539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0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01bee3-079a-4d16-b86e-fb182ea31b14">
      <UserInfo>
        <DisplayName>Kracht, Adam J</DisplayName>
        <AccountId>33</AccountId>
        <AccountType/>
      </UserInfo>
      <UserInfo>
        <DisplayName>Tschirch, Ryan</DisplayName>
        <AccountId>32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9EE84B3C40549838993313F48A5ED" ma:contentTypeVersion="5" ma:contentTypeDescription="Create a new document." ma:contentTypeScope="" ma:versionID="863e9864b7d4a6e1443281e6217d7e93">
  <xsd:schema xmlns:xsd="http://www.w3.org/2001/XMLSchema" xmlns:xs="http://www.w3.org/2001/XMLSchema" xmlns:p="http://schemas.microsoft.com/office/2006/metadata/properties" xmlns:ns2="5d626d40-7492-48bb-8713-ae6a3a5f1e4f" xmlns:ns3="6501bee3-079a-4d16-b86e-fb182ea31b14" targetNamespace="http://schemas.microsoft.com/office/2006/metadata/properties" ma:root="true" ma:fieldsID="78d3581b87468efa8ba57c0c93767cc8" ns2:_="" ns3:_="">
    <xsd:import namespace="5d626d40-7492-48bb-8713-ae6a3a5f1e4f"/>
    <xsd:import namespace="6501bee3-079a-4d16-b86e-fb182ea31b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26d40-7492-48bb-8713-ae6a3a5f1e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1bee3-079a-4d16-b86e-fb182ea31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53742B-52F6-4141-9072-AE247DBD86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4349A-900A-473F-8F91-97F7F40AC7C8}">
  <ds:schemaRefs>
    <ds:schemaRef ds:uri="http://schemas.microsoft.com/office/2006/metadata/properties"/>
    <ds:schemaRef ds:uri="http://schemas.microsoft.com/office/infopath/2007/PartnerControls"/>
    <ds:schemaRef ds:uri="6501bee3-079a-4d16-b86e-fb182ea31b14"/>
  </ds:schemaRefs>
</ds:datastoreItem>
</file>

<file path=customXml/itemProps3.xml><?xml version="1.0" encoding="utf-8"?>
<ds:datastoreItem xmlns:ds="http://schemas.openxmlformats.org/officeDocument/2006/customXml" ds:itemID="{938AFBBA-6065-4D86-AF7F-ACE171F77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626d40-7492-48bb-8713-ae6a3a5f1e4f"/>
    <ds:schemaRef ds:uri="6501bee3-079a-4d16-b86e-fb182ea31b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</TotalTime>
  <Words>624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Retrospect</vt:lpstr>
      <vt:lpstr>How To Use the DSWC SharePoint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an Alert in SharePoint</dc:title>
  <dc:creator>Emory, Steven M</dc:creator>
  <cp:lastModifiedBy>Fischer, Kristina</cp:lastModifiedBy>
  <cp:revision>7</cp:revision>
  <dcterms:created xsi:type="dcterms:W3CDTF">2023-10-17T17:49:52Z</dcterms:created>
  <dcterms:modified xsi:type="dcterms:W3CDTF">2023-10-27T17:52:42Z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0x010100A739EE84B3C40549838993313F48A5ED</vt:lpwstr>
  </property>
</Properties>
</file>